
<file path=[Content_Types].xml><?xml version="1.0" encoding="utf-8"?>
<Types xmlns="http://schemas.openxmlformats.org/package/2006/content-types">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 id="2147483709" r:id="rId6"/>
    <p:sldMasterId id="2147483733" r:id="rId7"/>
    <p:sldMasterId id="2147483737" r:id="rId8"/>
  </p:sldMasterIdLst>
  <p:notesMasterIdLst>
    <p:notesMasterId r:id="rId21"/>
  </p:notesMasterIdLst>
  <p:handoutMasterIdLst>
    <p:handoutMasterId r:id="rId22"/>
  </p:handoutMasterIdLst>
  <p:sldIdLst>
    <p:sldId id="271" r:id="rId9"/>
    <p:sldId id="293" r:id="rId10"/>
    <p:sldId id="297" r:id="rId11"/>
    <p:sldId id="274" r:id="rId12"/>
    <p:sldId id="298" r:id="rId13"/>
    <p:sldId id="307" r:id="rId14"/>
    <p:sldId id="301" r:id="rId15"/>
    <p:sldId id="291" r:id="rId16"/>
    <p:sldId id="294" r:id="rId17"/>
    <p:sldId id="299" r:id="rId18"/>
    <p:sldId id="295" r:id="rId19"/>
    <p:sldId id="270" r:id="rId20"/>
  </p:sldIdLst>
  <p:sldSz cx="9756775" cy="5486400"/>
  <p:notesSz cx="6858000" cy="9144000"/>
  <p:custDataLst>
    <p:tags r:id="rId23"/>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Healy, Colleen" initials="HC" lastIdx="3" clrIdx="2"/>
  <p:cmAuthor id="4" name="Cupito, Anna" initials="CA [2]" lastIdx="2" clrIdx="3"/>
  <p:cmAuthor id="5" name="Baker, Jennifer R " initials="BJR"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D233D"/>
    <a:srgbClr val="003366"/>
    <a:srgbClr val="0099CC"/>
    <a:srgbClr val="8CC443"/>
    <a:srgbClr val="00ADEF"/>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5453" autoAdjust="0"/>
    <p:restoredTop sz="55352" autoAdjust="0"/>
  </p:normalViewPr>
  <p:slideViewPr>
    <p:cSldViewPr snapToGrid="0">
      <p:cViewPr varScale="1">
        <p:scale>
          <a:sx n="84" d="100"/>
          <a:sy n="84" d="100"/>
        </p:scale>
        <p:origin x="244"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DE9622-25DD-40C8-9FB5-FBD8AFF4F157}" type="datetimeFigureOut">
              <a:rPr lang="en-US" smtClean="0"/>
              <a:t>8/18/2023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4469AA-FB28-45EF-B7FB-0E44841595E2}" type="slidenum">
              <a:rPr lang="en-US" smtClean="0"/>
              <a:t>‹#›</a:t>
            </a:fld>
            <a:endParaRPr lang="en-US"/>
          </a:p>
        </p:txBody>
      </p:sp>
    </p:spTree>
    <p:extLst>
      <p:ext uri="{BB962C8B-B14F-4D97-AF65-F5344CB8AC3E}">
        <p14:creationId xmlns:p14="http://schemas.microsoft.com/office/powerpoint/2010/main" val="1021415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8/18/2023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In general, a minor’s parent/legal guardian is authorized to access the minor’s medical records. </a:t>
            </a:r>
          </a:p>
          <a:p>
            <a:r>
              <a:rPr lang="en-US" sz="960" b="0" i="0" u="none" strike="noStrike" kern="1200" baseline="0" dirty="0">
                <a:solidFill>
                  <a:schemeClr val="tx1"/>
                </a:solidFill>
                <a:latin typeface="+mn-lt"/>
                <a:ea typeface="+mn-ea"/>
                <a:cs typeface="+mn-cs"/>
              </a:rPr>
              <a:t>However, a minor’s confidentiality may be protected if: </a:t>
            </a:r>
            <a:endPar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 pos="914400" algn="l"/>
              </a:tabLst>
            </a:pPr>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The parent/guardian’s consent was not required for the service. So, for any of the special confidential services we’ve discussed today, a health care provider or staff is allowed to protect a minor’s confidentiality.</a:t>
            </a:r>
          </a:p>
          <a:p>
            <a:pPr marL="342900" marR="0" lvl="0" indent="-342900">
              <a:lnSpc>
                <a:spcPct val="107000"/>
              </a:lnSpc>
              <a:spcBef>
                <a:spcPts val="0"/>
              </a:spcBef>
              <a:spcAft>
                <a:spcPts val="0"/>
              </a:spcAft>
              <a:buFont typeface="+mj-lt"/>
              <a:buAutoNum type="arabicPeriod"/>
              <a:tabLst>
                <a:tab pos="457200" algn="l"/>
                <a:tab pos="914400" algn="l"/>
              </a:tabLst>
            </a:pPr>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The parent/guardian consented to a confidential relationship between the minor and health care provider.</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156001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Tobi is a 17-year-old boy who is struggling with a substance use disorder, but doesn’t want to tell his parents.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Tobi allowed to get outpatient counseling for substance use without a parent’s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quietly 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is no.</a:t>
            </a:r>
            <a:r>
              <a:rPr lang="en-US" sz="1200" kern="1200" baseline="0" dirty="0">
                <a:solidFill>
                  <a:schemeClr val="tx1"/>
                </a:solidFill>
                <a:effectLst/>
                <a:latin typeface="+mn-lt"/>
                <a:ea typeface="+mn-ea"/>
                <a:cs typeface="+mn-cs"/>
              </a:rPr>
              <a:t> However, according to Alaska law, if Tobi’s parents cannot be reached, or when reached, refuse to give or withhold consent, he would be able to consent for substance use treatment.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339161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960" i="1" kern="1200" dirty="0">
              <a:solidFill>
                <a:schemeClr val="tx1"/>
              </a:solidFill>
              <a:effectLst/>
              <a:latin typeface="+mn-lt"/>
              <a:ea typeface="+mn-ea"/>
              <a:cs typeface="+mn-cs"/>
            </a:endParaRPr>
          </a:p>
          <a:p>
            <a:r>
              <a:rPr lang="en-US" sz="960" b="0" i="1" u="none" strike="noStrike" kern="1200" baseline="0" dirty="0">
                <a:solidFill>
                  <a:schemeClr val="tx1"/>
                </a:solidFill>
                <a:latin typeface="+mn-lt"/>
                <a:ea typeface="+mn-ea"/>
                <a:cs typeface="+mn-cs"/>
              </a:rPr>
              <a:t>[Print and post Sparklers in areas your staff can see (e.g., lunchroom).]</a:t>
            </a:r>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Cheyenne, who is 15. She is here today because of a sore throat. During her visit the clinician found out that she is concerned about having an STI. Cheyenne says she is worried her mother will kick her out of the house if she knows Cheyenne is sexually active. How does the right to confidentiality help or hurt Cheyenne?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parent or guardian in decisions about their health. For some teens, however, having the option of certain confidential services makes it more likely that they will seek care when they need it. For instance, Cheyenne would probably be more likely to get tested for STIs and possibly get a method of contraception if she’s assured her mother’s permission is not required.</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 exceptions are based on either: </a:t>
            </a:r>
          </a:p>
          <a:p>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Status (for example, legal independence from parents/guardians), 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type of service requested (such as certain sexual and reproductive</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health services). </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“Alaska</a:t>
            </a:r>
            <a:r>
              <a:rPr lang="en-US" sz="960" i="1" kern="1200" baseline="0" dirty="0">
                <a:solidFill>
                  <a:schemeClr val="tx1"/>
                </a:solidFill>
                <a:effectLst/>
                <a:latin typeface="+mn-lt"/>
                <a:ea typeface="+mn-ea"/>
                <a:cs typeface="+mn-cs"/>
              </a:rPr>
              <a:t> </a:t>
            </a:r>
            <a:r>
              <a:rPr lang="en-US" sz="960" i="1" kern="1200" dirty="0">
                <a:solidFill>
                  <a:schemeClr val="tx1"/>
                </a:solidFill>
                <a:effectLst/>
                <a:latin typeface="+mn-lt"/>
                <a:ea typeface="+mn-ea"/>
                <a:cs typeface="+mn-cs"/>
              </a:rPr>
              <a:t>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Here’s a handout that explains Alaska’s minor consent and confidentiality laws . As we see in the top section, Alaska law allows certain minors to consent to services based on their </a:t>
            </a:r>
            <a:r>
              <a:rPr lang="en-US" sz="1000" b="1" kern="1200" dirty="0">
                <a:solidFill>
                  <a:schemeClr val="tx1"/>
                </a:solidFill>
                <a:effectLst/>
                <a:latin typeface="+mn-lt"/>
                <a:ea typeface="+mn-ea"/>
                <a:cs typeface="+mn-cs"/>
              </a:rPr>
              <a:t>status</a:t>
            </a:r>
            <a:r>
              <a:rPr lang="en-US" sz="1000" kern="1200" dirty="0">
                <a:solidFill>
                  <a:schemeClr val="tx1"/>
                </a:solidFill>
                <a:effectLst/>
                <a:latin typeface="+mn-lt"/>
                <a:ea typeface="+mn-ea"/>
                <a:cs typeface="+mn-cs"/>
              </a:rPr>
              <a:t>.  A minor may consent to health care services without a parent/guardian’s permission if</a:t>
            </a:r>
            <a:r>
              <a:rPr lang="en-US" sz="1000" b="1" kern="1200" dirty="0">
                <a:solidFill>
                  <a:schemeClr val="tx1"/>
                </a:solidFill>
                <a:effectLst/>
                <a:latin typeface="+mn-lt"/>
                <a:ea typeface="+mn-ea"/>
                <a:cs typeface="+mn-cs"/>
              </a:rPr>
              <a:t>:</a:t>
            </a:r>
            <a:endParaRPr lang="en-US" sz="1000" kern="1200" dirty="0">
              <a:solidFill>
                <a:schemeClr val="tx1"/>
              </a:solidFill>
              <a:effectLst/>
              <a:latin typeface="+mn-lt"/>
              <a:ea typeface="+mn-ea"/>
              <a:cs typeface="+mn-cs"/>
            </a:endParaRPr>
          </a:p>
          <a:p>
            <a:pPr marL="903061" lvl="2" indent="-171450">
              <a:buFont typeface="Arial" panose="020B0604020202020204" pitchFamily="34" charset="0"/>
              <a:buChar char="•"/>
            </a:pPr>
            <a:r>
              <a:rPr lang="en-US" sz="1000" kern="1200" dirty="0">
                <a:solidFill>
                  <a:schemeClr val="tx1"/>
                </a:solidFill>
                <a:effectLst/>
                <a:latin typeface="+mn-lt"/>
                <a:ea typeface="+mn-ea"/>
                <a:cs typeface="+mn-cs"/>
              </a:rPr>
              <a:t>The</a:t>
            </a:r>
            <a:r>
              <a:rPr lang="en-US" sz="1000" kern="1200" baseline="0" dirty="0">
                <a:solidFill>
                  <a:schemeClr val="tx1"/>
                </a:solidFill>
                <a:effectLst/>
                <a:latin typeface="+mn-lt"/>
                <a:ea typeface="+mn-ea"/>
                <a:cs typeface="+mn-cs"/>
              </a:rPr>
              <a:t> minor is e</a:t>
            </a:r>
            <a:r>
              <a:rPr lang="en-US" sz="1000" kern="1200" dirty="0">
                <a:solidFill>
                  <a:schemeClr val="tx1"/>
                </a:solidFill>
                <a:effectLst/>
                <a:latin typeface="+mn-lt"/>
                <a:ea typeface="+mn-ea"/>
                <a:cs typeface="+mn-cs"/>
              </a:rPr>
              <a:t>mancipated by court</a:t>
            </a:r>
            <a:r>
              <a:rPr lang="en-US" sz="1000" kern="1200" baseline="0" dirty="0">
                <a:solidFill>
                  <a:schemeClr val="tx1"/>
                </a:solidFill>
                <a:effectLst/>
                <a:latin typeface="+mn-lt"/>
                <a:ea typeface="+mn-ea"/>
                <a:cs typeface="+mn-cs"/>
              </a:rPr>
              <a:t> order</a:t>
            </a:r>
          </a:p>
          <a:p>
            <a:pPr marL="903061" lvl="2" indent="-171450" algn="l" defTabSz="731611" rtl="0" eaLnBrk="1" latinLnBrk="0" hangingPunct="1">
              <a:buFont typeface="Arial" panose="020B0604020202020204" pitchFamily="34" charset="0"/>
              <a:buChar char="•"/>
            </a:pPr>
            <a:r>
              <a:rPr lang="en-US" sz="1000" kern="1200" dirty="0">
                <a:solidFill>
                  <a:schemeClr val="tx1"/>
                </a:solidFill>
                <a:effectLst/>
                <a:latin typeface="+mn-lt"/>
                <a:ea typeface="+mn-ea"/>
                <a:cs typeface="+mn-cs"/>
              </a:rPr>
              <a:t>The minor is living apart from the parent or guardian and is managing his or her own finances</a:t>
            </a:r>
          </a:p>
          <a:p>
            <a:pPr marL="903061" lvl="2" indent="-171450">
              <a:buFont typeface="Arial" panose="020B0604020202020204" pitchFamily="34" charset="0"/>
              <a:buChar char="•"/>
            </a:pP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Are there any questions about the </a:t>
            </a:r>
            <a:r>
              <a:rPr lang="en-US" sz="1000" b="1" kern="1200" dirty="0">
                <a:solidFill>
                  <a:schemeClr val="tx1"/>
                </a:solidFill>
                <a:effectLst/>
                <a:latin typeface="+mn-lt"/>
                <a:ea typeface="+mn-ea"/>
                <a:cs typeface="+mn-cs"/>
              </a:rPr>
              <a:t>status</a:t>
            </a:r>
            <a:r>
              <a:rPr lang="en-US" sz="1000" kern="1200" dirty="0">
                <a:solidFill>
                  <a:schemeClr val="tx1"/>
                </a:solidFill>
                <a:effectLst/>
                <a:latin typeface="+mn-lt"/>
                <a:ea typeface="+mn-ea"/>
                <a:cs typeface="+mn-cs"/>
              </a:rPr>
              <a:t> of minors who can consent to services without a parent or guardian’s permission?</a:t>
            </a:r>
          </a:p>
          <a:p>
            <a:pPr marL="857250" marR="0" indent="-171450">
              <a:lnSpc>
                <a:spcPct val="107000"/>
              </a:lnSpc>
              <a:spcBef>
                <a:spcPts val="200"/>
              </a:spcBef>
              <a:spcAft>
                <a:spcPts val="600"/>
              </a:spcAft>
              <a:buFont typeface="Arial" panose="020B0604020202020204" pitchFamily="34" charset="0"/>
              <a:buChar char="•"/>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 statements are animated to appear one after each click, with the answer showing after the last click. Read each statement aloud before advancing to the next 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look at the services any minors can receive without parental or guardian consent.</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1.Emergency</a:t>
            </a:r>
            <a:r>
              <a:rPr lang="en-US" sz="1200" kern="1200" baseline="0" dirty="0">
                <a:solidFill>
                  <a:schemeClr val="tx1"/>
                </a:solidFill>
                <a:effectLst/>
                <a:latin typeface="+mn-lt"/>
                <a:ea typeface="+mn-ea"/>
                <a:cs typeface="+mn-cs"/>
              </a:rPr>
              <a:t> care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2.Prevention ,diagnosis </a:t>
            </a:r>
            <a:r>
              <a:rPr lang="en-US" sz="1200" kern="1200" baseline="0" dirty="0">
                <a:solidFill>
                  <a:schemeClr val="tx1"/>
                </a:solidFill>
                <a:effectLst/>
                <a:latin typeface="+mn-lt"/>
                <a:ea typeface="+mn-ea"/>
                <a:cs typeface="+mn-cs"/>
              </a:rPr>
              <a:t>and treatment of pregnancy</a:t>
            </a:r>
            <a:r>
              <a:rPr lang="en-US" sz="1200" kern="1200" dirty="0">
                <a:solidFill>
                  <a:schemeClr val="tx1"/>
                </a:solidFill>
                <a:effectLst/>
                <a:latin typeface="+mn-lt"/>
                <a:ea typeface="+mn-ea"/>
                <a:cs typeface="+mn-cs"/>
              </a:rPr>
              <a:t>.  There is a growing body of research that shows that sexually active young people are more likely to use birth control if they are assured that they don’t need to involve a parent. </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3.Diagnosis and treatment of venereal disease and other sexually transmitted infections (including HIV).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Alaska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the Alaska Department of Health  HIV Prevention Coordinator, Taylor Holsinger at 907-269-5221.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Abortion</a:t>
            </a:r>
            <a:endParaRPr lang="en-US" sz="1200" kern="1200" baseline="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Any medical service if:</a:t>
            </a:r>
          </a:p>
          <a:p>
            <a:pPr marL="662894" marR="0" lvl="0" indent="-342900" algn="l" defTabSz="914400" rtl="0" eaLnBrk="1" fontAlgn="auto" latinLnBrk="0" hangingPunct="1">
              <a:lnSpc>
                <a:spcPct val="108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white"/>
                </a:solidFill>
                <a:effectLst/>
                <a:uLnTx/>
                <a:uFillTx/>
                <a:latin typeface="Roboto"/>
                <a:ea typeface="+mn-ea"/>
                <a:cs typeface="+mn-cs"/>
              </a:rPr>
              <a:t>The parent or legal guardian cannot be reached</a:t>
            </a:r>
          </a:p>
          <a:p>
            <a:pPr marL="662894" marR="0" lvl="0" indent="-342900" algn="l" defTabSz="914400" rtl="0" eaLnBrk="1" fontAlgn="auto" latinLnBrk="0" hangingPunct="1">
              <a:lnSpc>
                <a:spcPct val="108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white"/>
                </a:solidFill>
                <a:effectLst/>
                <a:uLnTx/>
                <a:uFillTx/>
                <a:latin typeface="Roboto"/>
                <a:ea typeface="+mn-ea"/>
                <a:cs typeface="+mn-cs"/>
              </a:rPr>
              <a:t>The parent or legal guardian, when reached, refuses to provide or withhold consent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questions?</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6737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Can a minor in the state of Alaska give consent for the HPV vaccine? </a:t>
            </a:r>
            <a:r>
              <a:rPr lang="en-US" b="1" u="sng" dirty="0">
                <a:solidFill>
                  <a:schemeClr val="tx1"/>
                </a:solidFill>
              </a:rPr>
              <a:t>Alaska is silent on HPV, unlike California, that interprets getting an HPV vaccination as a protected reproductive health service.</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So the answer in Alaska is no. A minor cannot consent for the HPV vaccine.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Minors must also obtain a parent or guardian’s consent in order to receive mental health</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screening and treatment.   </a:t>
            </a:r>
          </a:p>
          <a:p>
            <a:endParaRPr lang="en-US" dirty="0"/>
          </a:p>
          <a:p>
            <a:r>
              <a:rPr lang="en-US" dirty="0"/>
              <a:t>However, if the minor’s parent or guardian cannot be reached, or when reached, refuses to provide</a:t>
            </a:r>
            <a:r>
              <a:rPr lang="en-US" baseline="0" dirty="0"/>
              <a:t> or withhold consent- minors may receive </a:t>
            </a:r>
            <a:r>
              <a:rPr lang="en-US" u="sng" baseline="0" dirty="0"/>
              <a:t>any</a:t>
            </a:r>
            <a:r>
              <a:rPr lang="en-US" baseline="0" dirty="0"/>
              <a:t> medical care, including HPV vaccines and mental health screening and treatment.</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7911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a:t>
            </a:r>
            <a:r>
              <a:rPr lang="en-US" sz="960" kern="1200" baseline="0" dirty="0">
                <a:solidFill>
                  <a:schemeClr val="tx1"/>
                </a:solidFill>
                <a:effectLst/>
                <a:latin typeface="+mn-lt"/>
                <a:ea typeface="+mn-ea"/>
                <a:cs typeface="+mn-cs"/>
              </a:rPr>
              <a:t> if</a:t>
            </a:r>
            <a:endParaRPr lang="en-US" sz="960" kern="1200" dirty="0">
              <a:solidFill>
                <a:schemeClr val="tx1"/>
              </a:solidFill>
              <a:effectLst/>
              <a:latin typeface="+mn-lt"/>
              <a:ea typeface="+mn-ea"/>
              <a:cs typeface="+mn-cs"/>
            </a:endParaRPr>
          </a:p>
          <a:p>
            <a:pPr lvl="0"/>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suspicion of child abuse or neglect, including;</a:t>
            </a:r>
          </a:p>
          <a:p>
            <a:pPr marL="171450" lvl="0" indent="-171450">
              <a:buFont typeface="Arial" panose="020B0604020202020204" pitchFamily="34" charset="0"/>
              <a:buChar char="•"/>
            </a:pPr>
            <a:endParaRPr lang="en-US" sz="960" kern="1200" dirty="0">
              <a:solidFill>
                <a:schemeClr val="tx1"/>
              </a:solidFill>
              <a:effectLst/>
              <a:latin typeface="+mn-lt"/>
              <a:ea typeface="+mn-ea"/>
              <a:cs typeface="+mn-cs"/>
            </a:endParaRPr>
          </a:p>
          <a:p>
            <a:pPr marL="1254125" lvl="1" indent="-342900">
              <a:spcBef>
                <a:spcPts val="1200"/>
              </a:spcBef>
              <a:buFont typeface="Courier New" panose="02070309020205020404" pitchFamily="49" charset="0"/>
              <a:buChar char="o"/>
            </a:pPr>
            <a:r>
              <a:rPr lang="en-US" sz="1000" dirty="0">
                <a:cs typeface="Calibri" pitchFamily="34" charset="0"/>
              </a:rPr>
              <a:t>Physical injury or neglect</a:t>
            </a:r>
          </a:p>
          <a:p>
            <a:pPr marL="1254125" lvl="1" indent="-342900">
              <a:spcBef>
                <a:spcPts val="1200"/>
              </a:spcBef>
              <a:buFont typeface="Courier New" panose="02070309020205020404" pitchFamily="49" charset="0"/>
              <a:buChar char="o"/>
            </a:pPr>
            <a:r>
              <a:rPr lang="en-US" sz="1000" dirty="0">
                <a:cs typeface="Calibri" pitchFamily="34" charset="0"/>
              </a:rPr>
              <a:t>Mental injury</a:t>
            </a:r>
          </a:p>
          <a:p>
            <a:pPr marL="1254125" lvl="1" indent="-342900">
              <a:spcBef>
                <a:spcPts val="1200"/>
              </a:spcBef>
              <a:buFont typeface="Courier New" panose="02070309020205020404" pitchFamily="49" charset="0"/>
              <a:buChar char="o"/>
            </a:pPr>
            <a:r>
              <a:rPr lang="en-US" sz="1000" dirty="0">
                <a:cs typeface="Calibri" pitchFamily="34" charset="0"/>
              </a:rPr>
              <a:t>Sexual abuse</a:t>
            </a:r>
          </a:p>
          <a:p>
            <a:pPr marL="1254125" lvl="1" indent="-342900">
              <a:spcBef>
                <a:spcPts val="1200"/>
              </a:spcBef>
              <a:buFont typeface="Courier New" panose="02070309020205020404" pitchFamily="49" charset="0"/>
              <a:buChar char="o"/>
            </a:pPr>
            <a:r>
              <a:rPr lang="en-US" sz="1000" dirty="0">
                <a:cs typeface="Calibri" pitchFamily="34" charset="0"/>
              </a:rPr>
              <a:t>Sexual exploitation</a:t>
            </a:r>
          </a:p>
          <a:p>
            <a:pPr marL="1254125" lvl="1" indent="-342900">
              <a:spcBef>
                <a:spcPts val="1200"/>
              </a:spcBef>
              <a:buFont typeface="Courier New" panose="02070309020205020404" pitchFamily="49" charset="0"/>
              <a:buChar char="o"/>
            </a:pPr>
            <a:r>
              <a:rPr lang="en-US" sz="1000" dirty="0">
                <a:cs typeface="Calibri" pitchFamily="34" charset="0"/>
              </a:rPr>
              <a:t>Maltreatment</a:t>
            </a:r>
          </a:p>
          <a:p>
            <a:pPr marL="537256" lvl="1" indent="-171450">
              <a:buFont typeface="Courier New" panose="02070309020205020404" pitchFamily="49" charset="0"/>
              <a:buChar char="o"/>
            </a:pPr>
            <a:endParaRPr lang="en-US" sz="960" kern="1200" dirty="0">
              <a:solidFill>
                <a:schemeClr val="tx1"/>
              </a:solidFill>
              <a:effectLst/>
              <a:latin typeface="+mn-lt"/>
              <a:ea typeface="+mn-ea"/>
              <a:cs typeface="+mn-cs"/>
            </a:endParaRPr>
          </a:p>
          <a:p>
            <a:r>
              <a:rPr lang="en-US" sz="1200" dirty="0"/>
              <a:t>Please review the</a:t>
            </a:r>
            <a:r>
              <a:rPr lang="en-US" sz="1200" baseline="0" dirty="0"/>
              <a:t> </a:t>
            </a:r>
            <a:r>
              <a:rPr lang="en-US" sz="1200" dirty="0"/>
              <a:t>Examination of Treatment and Minors handout</a:t>
            </a:r>
            <a:r>
              <a:rPr lang="en-US" sz="1200" baseline="0" dirty="0"/>
              <a:t> for more information about these specific definitions in Alaska state law.</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48079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Cheyenne ,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Cheyenne receive STI testing without a parent’s permission? [</a:t>
            </a:r>
            <a:r>
              <a:rPr lang="en-US" sz="960" i="1" kern="1200" dirty="0">
                <a:solidFill>
                  <a:schemeClr val="tx1"/>
                </a:solidFill>
                <a:effectLst/>
                <a:latin typeface="+mn-lt"/>
                <a:ea typeface="+mn-ea"/>
                <a:cs typeface="+mn-cs"/>
              </a:rPr>
              <a:t>Answer: Yes.</a:t>
            </a:r>
            <a:r>
              <a:rPr lang="en-US" sz="960" kern="1200" dirty="0">
                <a:solidFill>
                  <a:schemeClr val="tx1"/>
                </a:solidFill>
                <a:effectLst/>
                <a:latin typeface="+mn-lt"/>
                <a:ea typeface="+mn-ea"/>
                <a:cs typeface="+mn-cs"/>
              </a:rPr>
              <a:t>]</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a:t>
            </a:r>
            <a:r>
              <a:rPr lang="en-US" sz="960" i="1" kern="1200" dirty="0">
                <a:solidFill>
                  <a:schemeClr val="tx1"/>
                </a:solidFill>
                <a:effectLst/>
                <a:latin typeface="+mn-lt"/>
                <a:ea typeface="+mn-ea"/>
                <a:cs typeface="+mn-cs"/>
              </a:rPr>
              <a:t>Answer: Yes.]</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Can she receive preventive care, such as an HPV vaccine?</a:t>
            </a:r>
            <a:r>
              <a:rPr lang="en-US" sz="960" i="1" kern="1200" dirty="0">
                <a:solidFill>
                  <a:schemeClr val="tx1"/>
                </a:solidFill>
                <a:effectLst/>
                <a:latin typeface="+mn-lt"/>
                <a:ea typeface="+mn-ea"/>
                <a:cs typeface="+mn-cs"/>
              </a:rPr>
              <a:t> </a:t>
            </a:r>
            <a:r>
              <a:rPr lang="en-US" sz="960" kern="1200" dirty="0">
                <a:solidFill>
                  <a:schemeClr val="tx1"/>
                </a:solidFill>
                <a:effectLst/>
                <a:latin typeface="+mn-lt"/>
                <a:ea typeface="+mn-ea"/>
                <a:cs typeface="+mn-cs"/>
              </a:rPr>
              <a:t>What about condoms or other contraception?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 [</a:t>
            </a:r>
            <a:r>
              <a:rPr lang="en-US" sz="960" i="1" kern="1200" dirty="0">
                <a:solidFill>
                  <a:schemeClr val="tx1"/>
                </a:solidFill>
                <a:effectLst/>
                <a:latin typeface="+mn-lt"/>
                <a:ea typeface="+mn-ea"/>
                <a:cs typeface="+mn-cs"/>
              </a:rPr>
              <a:t>Answer: S</a:t>
            </a:r>
            <a:r>
              <a:rPr lang="en-US" sz="960" i="1" kern="1200" dirty="0">
                <a:solidFill>
                  <a:srgbClr val="FF0000"/>
                </a:solidFill>
                <a:effectLst/>
                <a:latin typeface="+mn-lt"/>
                <a:ea typeface="+mn-ea"/>
                <a:cs typeface="+mn-cs"/>
              </a:rPr>
              <a:t>he can’t get an HPV vaccine without her mother’s consent</a:t>
            </a:r>
            <a:r>
              <a:rPr lang="en-US" sz="960" i="1" kern="1200" dirty="0">
                <a:solidFill>
                  <a:schemeClr val="tx1"/>
                </a:solidFill>
                <a:effectLst/>
                <a:latin typeface="+mn-lt"/>
                <a:ea typeface="+mn-ea"/>
                <a:cs typeface="+mn-cs"/>
              </a:rPr>
              <a:t>, but if her mother cannot be reached, or refuses to give or withhold consent, she can get the HPV vaccine if she chooses. She can get condoms or other contraception without her mother’s consent.]</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4093239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7605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4652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1980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0799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32890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10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91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2043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5276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74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44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54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4622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2261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45977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22016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139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070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696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6631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50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9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5111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5737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5349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0996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26283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0675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1923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35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561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0624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56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75972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0875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0330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3037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841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24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471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598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36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a:solidFill>
                  <a:srgbClr val="003366"/>
                </a:solidFill>
              </a:rPr>
              <a:t>© 2023 </a:t>
            </a:r>
            <a:r>
              <a:rPr lang="en-US" sz="1200" dirty="0">
                <a:solidFill>
                  <a:srgbClr val="003366"/>
                </a:solidFill>
              </a:rPr>
              <a:t>Regents of the University of Michigan</a:t>
            </a:r>
          </a:p>
        </p:txBody>
      </p:sp>
    </p:spTree>
    <p:extLst>
      <p:ext uri="{BB962C8B-B14F-4D97-AF65-F5344CB8AC3E}">
        <p14:creationId xmlns:p14="http://schemas.microsoft.com/office/powerpoint/2010/main" val="3690008949"/>
      </p:ext>
    </p:extLst>
  </p:cSld>
  <p:clrMap bg1="lt1" tx1="dk1" bg2="lt2" tx2="dk2" accent1="accent1" accent2="accent2" accent3="accent3" accent4="accent4" accent5="accent5" accent6="accent6" hlink="hlink" folHlink="folHlink"/>
  <p:sldLayoutIdLst>
    <p:sldLayoutId id="2147483699" r:id="rId1"/>
    <p:sldLayoutId id="2147483743" r:id="rId2"/>
    <p:sldLayoutId id="2147483744" r:id="rId3"/>
    <p:sldLayoutId id="214748374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3" name="TextBox 2"/>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7663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86448C0D-C9FB-0CAB-DF60-19963F1E79F2}"/>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301944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99DDE7FA-F29E-CB97-B891-98E412402EFC}"/>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230600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86177308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6"/>
          </p:nvPr>
        </p:nvPicPr>
        <p:blipFill>
          <a:blip r:embed="rId4"/>
          <a:srcRect t="764" b="764"/>
          <a:stretch>
            <a:fillRect/>
          </a:stretch>
        </p:blipFill>
        <p:spPr>
          <a:prstGeom prst="rect">
            <a:avLst/>
          </a:prstGeom>
        </p:spPr>
      </p:pic>
      <p:sp>
        <p:nvSpPr>
          <p:cNvPr id="5" name="Title 11"/>
          <p:cNvSpPr>
            <a:spLocks noGrp="1"/>
          </p:cNvSpPr>
          <p:nvPr>
            <p:ph type="title"/>
          </p:nvPr>
        </p:nvSpPr>
        <p:spPr>
          <a:xfrm>
            <a:off x="3900602" y="119570"/>
            <a:ext cx="5805523" cy="2966762"/>
          </a:xfrm>
        </p:spPr>
        <p:txBody>
          <a:bodyPr/>
          <a:lstStyle/>
          <a:p>
            <a:r>
              <a:rPr lang="en-US" dirty="0"/>
              <a:t>Alaska</a:t>
            </a:r>
            <a:br>
              <a:rPr lang="en-US" sz="1600" dirty="0"/>
            </a:br>
            <a:r>
              <a:rPr lang="en-US" dirty="0"/>
              <a:t>Minor Consent and Confidentiality Laws</a:t>
            </a:r>
          </a:p>
        </p:txBody>
      </p:sp>
      <p:sp>
        <p:nvSpPr>
          <p:cNvPr id="8" name="TextBox 7"/>
          <p:cNvSpPr txBox="1"/>
          <p:nvPr/>
        </p:nvSpPr>
        <p:spPr>
          <a:xfrm>
            <a:off x="4939537" y="3432321"/>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January 2021</a:t>
            </a:r>
          </a:p>
        </p:txBody>
      </p:sp>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47BE7B-9AE3-8D3B-6C39-8AAE27DF0538}"/>
              </a:ext>
            </a:extLst>
          </p:cNvPr>
          <p:cNvSpPr>
            <a:spLocks noGrp="1"/>
          </p:cNvSpPr>
          <p:nvPr>
            <p:ph type="body" sz="quarter" idx="10"/>
          </p:nvPr>
        </p:nvSpPr>
        <p:spPr>
          <a:xfrm>
            <a:off x="771283" y="921450"/>
            <a:ext cx="8221905" cy="709642"/>
          </a:xfrm>
        </p:spPr>
        <p:txBody>
          <a:bodyPr/>
          <a:lstStyle/>
          <a:p>
            <a:r>
              <a:rPr lang="en-US" dirty="0">
                <a:cs typeface="Calibri" pitchFamily="34" charset="0"/>
              </a:rPr>
              <a:t>In general, a minor’s parent/legal guardian is authorized to access the minor’s medical records. </a:t>
            </a:r>
          </a:p>
          <a:p>
            <a:endParaRPr lang="en-US" dirty="0"/>
          </a:p>
        </p:txBody>
      </p:sp>
      <p:sp>
        <p:nvSpPr>
          <p:cNvPr id="2" name="Text Placeholder 1">
            <a:extLst>
              <a:ext uri="{FF2B5EF4-FFF2-40B4-BE49-F238E27FC236}">
                <a16:creationId xmlns:a16="http://schemas.microsoft.com/office/drawing/2014/main" id="{CAB83B7B-843D-0745-8E56-E62484E3DCCD}"/>
              </a:ext>
            </a:extLst>
          </p:cNvPr>
          <p:cNvSpPr>
            <a:spLocks noGrp="1"/>
          </p:cNvSpPr>
          <p:nvPr>
            <p:ph type="body" sz="quarter" idx="11"/>
          </p:nvPr>
        </p:nvSpPr>
        <p:spPr>
          <a:xfrm>
            <a:off x="771524" y="1631092"/>
            <a:ext cx="8221664" cy="3398108"/>
          </a:xfrm>
        </p:spPr>
        <p:txBody>
          <a:bodyPr/>
          <a:lstStyle/>
          <a:p>
            <a:pPr>
              <a:lnSpc>
                <a:spcPct val="108000"/>
              </a:lnSpc>
              <a:spcBef>
                <a:spcPts val="0"/>
              </a:spcBef>
            </a:pPr>
            <a:r>
              <a:rPr lang="en-US" dirty="0">
                <a:cs typeface="Calibri" pitchFamily="34" charset="0"/>
              </a:rPr>
              <a:t>However, a minor’s </a:t>
            </a:r>
            <a:r>
              <a:rPr lang="en-US" b="1" dirty="0">
                <a:cs typeface="Calibri" pitchFamily="34" charset="0"/>
              </a:rPr>
              <a:t>confidentiality must be protected </a:t>
            </a:r>
            <a:r>
              <a:rPr lang="en-US" dirty="0">
                <a:cs typeface="Calibri" pitchFamily="34" charset="0"/>
              </a:rPr>
              <a:t>if:</a:t>
            </a:r>
          </a:p>
          <a:p>
            <a:pPr marL="682625" indent="-457200">
              <a:lnSpc>
                <a:spcPct val="108000"/>
              </a:lnSpc>
              <a:spcBef>
                <a:spcPts val="600"/>
              </a:spcBef>
              <a:buFont typeface="+mj-lt"/>
              <a:buAutoNum type="arabicPeriod"/>
            </a:pPr>
            <a:r>
              <a:rPr lang="en-US" dirty="0"/>
              <a:t>The parent/guardian’s consent was not required for the service</a:t>
            </a:r>
            <a:r>
              <a:rPr lang="en-US" cap="all" dirty="0"/>
              <a:t>.</a:t>
            </a:r>
            <a:endParaRPr lang="en-US" dirty="0"/>
          </a:p>
          <a:p>
            <a:pPr marL="682625" indent="-457200">
              <a:lnSpc>
                <a:spcPct val="108000"/>
              </a:lnSpc>
              <a:spcBef>
                <a:spcPts val="600"/>
              </a:spcBef>
              <a:buFont typeface="+mj-lt"/>
              <a:buAutoNum type="arabicPeriod"/>
            </a:pPr>
            <a:r>
              <a:rPr lang="en-US" dirty="0"/>
              <a:t>The parent/guardian consented to a confidential relationship between the minor and health care provider.</a:t>
            </a:r>
          </a:p>
        </p:txBody>
      </p:sp>
      <p:sp>
        <p:nvSpPr>
          <p:cNvPr id="3" name="Title 2"/>
          <p:cNvSpPr>
            <a:spLocks noGrp="1"/>
          </p:cNvSpPr>
          <p:nvPr>
            <p:ph type="title"/>
          </p:nvPr>
        </p:nvSpPr>
        <p:spPr/>
        <p:txBody>
          <a:bodyPr/>
          <a:lstStyle/>
          <a:p>
            <a:r>
              <a:rPr lang="en-US" dirty="0"/>
              <a:t>Accessing records</a:t>
            </a:r>
          </a:p>
        </p:txBody>
      </p:sp>
    </p:spTree>
    <p:custDataLst>
      <p:tags r:id="rId1"/>
    </p:custDataLst>
    <p:extLst>
      <p:ext uri="{BB962C8B-B14F-4D97-AF65-F5344CB8AC3E}">
        <p14:creationId xmlns:p14="http://schemas.microsoft.com/office/powerpoint/2010/main" val="13329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Tobi, 17 Y/O BOY</a:t>
            </a:r>
          </a:p>
        </p:txBody>
      </p:sp>
      <p:sp>
        <p:nvSpPr>
          <p:cNvPr id="6" name="Text Placeholder 5">
            <a:extLst>
              <a:ext uri="{FF2B5EF4-FFF2-40B4-BE49-F238E27FC236}">
                <a16:creationId xmlns:a16="http://schemas.microsoft.com/office/drawing/2014/main" id="{489EBC21-D069-1430-0B6D-6505ECFED50F}"/>
              </a:ext>
            </a:extLst>
          </p:cNvPr>
          <p:cNvSpPr>
            <a:spLocks noGrp="1"/>
          </p:cNvSpPr>
          <p:nvPr>
            <p:ph type="body" sz="quarter" idx="14"/>
          </p:nvPr>
        </p:nvSpPr>
        <p:spPr>
          <a:xfrm>
            <a:off x="4961259" y="924233"/>
            <a:ext cx="4018773" cy="3151125"/>
          </a:xfrm>
        </p:spPr>
        <p:txBody>
          <a:bodyPr/>
          <a:lstStyle/>
          <a:p>
            <a:pPr lvl="0" algn="l">
              <a:lnSpc>
                <a:spcPct val="100000"/>
              </a:lnSpc>
            </a:pPr>
            <a:r>
              <a:rPr lang="en-US" sz="18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lnSpc>
                <a:spcPct val="100000"/>
              </a:lnSpc>
            </a:pPr>
            <a:r>
              <a:rPr lang="en-US" sz="18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 substance use disorder</a:t>
            </a:r>
          </a:p>
          <a:p>
            <a:pPr lvl="0" algn="l">
              <a:lnSpc>
                <a:spcPct val="100000"/>
              </a:lnSpc>
            </a:pPr>
            <a:r>
              <a:rPr lang="en-US" sz="18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p:txBody>
      </p:sp>
      <p:sp>
        <p:nvSpPr>
          <p:cNvPr id="9" name="TextBox 8"/>
          <p:cNvSpPr txBox="1"/>
          <p:nvPr/>
        </p:nvSpPr>
        <p:spPr>
          <a:xfrm>
            <a:off x="4795513" y="3894025"/>
            <a:ext cx="4640181" cy="923330"/>
          </a:xfrm>
          <a:prstGeom prst="rect">
            <a:avLst/>
          </a:prstGeom>
          <a:noFill/>
        </p:spPr>
        <p:txBody>
          <a:bodyPr wrap="square" rtlCol="0">
            <a:spAutoFit/>
          </a:bodyPr>
          <a:lstStyle/>
          <a:p>
            <a:pPr marL="119063" lvl="0" algn="ctr"/>
            <a:r>
              <a:rPr lang="en-US" sz="1800" i="1" dirty="0"/>
              <a:t>Is Tobi allowed to get outpatient counseling for substance use without a parent’s consent?</a:t>
            </a:r>
          </a:p>
        </p:txBody>
      </p:sp>
      <p:pic>
        <p:nvPicPr>
          <p:cNvPr id="4" name="Picture 3"/>
          <p:cNvPicPr>
            <a:picLocks noChangeAspect="1"/>
          </p:cNvPicPr>
          <p:nvPr/>
        </p:nvPicPr>
        <p:blipFill>
          <a:blip r:embed="rId3"/>
          <a:stretch>
            <a:fillRect/>
          </a:stretch>
        </p:blipFill>
        <p:spPr>
          <a:xfrm>
            <a:off x="528124" y="924233"/>
            <a:ext cx="4184516" cy="4184516"/>
          </a:xfrm>
          <a:prstGeom prst="rect">
            <a:avLst/>
          </a:prstGeom>
        </p:spPr>
      </p:pic>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402" b="402"/>
          <a:stretch>
            <a:fillRect/>
          </a:stretch>
        </p:blipFill>
        <p:spPr/>
      </p:pic>
      <p:sp>
        <p:nvSpPr>
          <p:cNvPr id="4" name="Title 3"/>
          <p:cNvSpPr>
            <a:spLocks noGrp="1"/>
          </p:cNvSpPr>
          <p:nvPr>
            <p:ph type="title"/>
          </p:nvPr>
        </p:nvSpPr>
        <p:spPr>
          <a:xfrm>
            <a:off x="4185982" y="0"/>
            <a:ext cx="5270090" cy="2966762"/>
          </a:xfrm>
          <a:ln>
            <a:noFill/>
          </a:ln>
        </p:spPr>
        <p:txBody>
          <a:bodyPr/>
          <a:lstStyle/>
          <a:p>
            <a:r>
              <a:rPr lang="en-US" dirty="0"/>
              <a:t>Thank you!</a:t>
            </a:r>
          </a:p>
        </p:txBody>
      </p:sp>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71284" y="921450"/>
            <a:ext cx="4274850" cy="3345507"/>
          </a:xfrm>
        </p:spPr>
        <p:txBody>
          <a:bodyPr/>
          <a:lstStyle/>
          <a:p>
            <a:pPr marL="109728" lvl="0"/>
            <a:r>
              <a:rPr lang="en-US" sz="2000" b="1" cap="all" dirty="0">
                <a:solidFill>
                  <a:schemeClr val="tx1"/>
                </a:solidFill>
                <a:latin typeface="Roboto Condensed"/>
                <a:cs typeface="Calibri" pitchFamily="34" charset="0"/>
              </a:rPr>
              <a:t>Purpose of visit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Sore throat</a:t>
            </a:r>
          </a:p>
          <a:p>
            <a:pPr marL="109728" lvl="0"/>
            <a:r>
              <a:rPr lang="en-US" sz="2000" b="1" cap="all" dirty="0">
                <a:solidFill>
                  <a:schemeClr val="tx1"/>
                </a:solidFill>
                <a:latin typeface="Roboto Condensed"/>
                <a:cs typeface="Calibri" pitchFamily="34" charset="0"/>
              </a:rPr>
              <a:t>Issue that emerges from clinician interview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Concerned about having an STI</a:t>
            </a:r>
          </a:p>
          <a:p>
            <a:pPr marL="109728" lvl="0"/>
            <a:r>
              <a:rPr lang="en-US" sz="2000" b="1" cap="all" dirty="0">
                <a:solidFill>
                  <a:schemeClr val="tx1"/>
                </a:solidFill>
                <a:latin typeface="Roboto Condensed"/>
                <a:cs typeface="Calibri" pitchFamily="34" charset="0"/>
              </a:rPr>
              <a:t>Parent information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Cheyenne says she is worried her mother will kick her out of the house if she knows Cheyenne is sexually active</a:t>
            </a:r>
            <a:endParaRPr lang="en-US" sz="2000" b="0" dirty="0">
              <a:solidFill>
                <a:schemeClr val="tx1"/>
              </a:solidFill>
              <a:latin typeface="+mn-lt"/>
              <a:cs typeface="Calibri" pitchFamily="34" charset="0"/>
            </a:endParaRPr>
          </a:p>
        </p:txBody>
      </p:sp>
      <p:sp>
        <p:nvSpPr>
          <p:cNvPr id="4" name="Title 3"/>
          <p:cNvSpPr>
            <a:spLocks noGrp="1"/>
          </p:cNvSpPr>
          <p:nvPr>
            <p:ph type="title"/>
          </p:nvPr>
        </p:nvSpPr>
        <p:spPr>
          <a:xfrm>
            <a:off x="771524" y="263213"/>
            <a:ext cx="7119409" cy="466344"/>
          </a:xfrm>
          <a:ln>
            <a:noFill/>
          </a:ln>
        </p:spPr>
        <p:txBody>
          <a:bodyPr/>
          <a:lstStyle/>
          <a:p>
            <a:r>
              <a:rPr lang="en-US" dirty="0"/>
              <a:t>CASE SCENARIO: </a:t>
            </a:r>
            <a:r>
              <a:rPr lang="en-US" dirty="0" err="1"/>
              <a:t>cheyenne</a:t>
            </a:r>
            <a:r>
              <a:rPr lang="en-US" dirty="0"/>
              <a:t>, 15 Y/O GIRL</a:t>
            </a:r>
          </a:p>
        </p:txBody>
      </p:sp>
      <p:sp>
        <p:nvSpPr>
          <p:cNvPr id="6" name="Rectangle 5"/>
          <p:cNvSpPr/>
          <p:nvPr/>
        </p:nvSpPr>
        <p:spPr>
          <a:xfrm>
            <a:off x="771284" y="3812519"/>
            <a:ext cx="4274850"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Cheyenne</a:t>
            </a:r>
            <a:r>
              <a:rPr lang="en-US" sz="1800" i="1" dirty="0">
                <a:solidFill>
                  <a:srgbClr val="0D233D"/>
                </a:solidFill>
              </a:rPr>
              <a:t>? </a:t>
            </a:r>
          </a:p>
        </p:txBody>
      </p:sp>
      <p:pic>
        <p:nvPicPr>
          <p:cNvPr id="2" name="Picture 1"/>
          <p:cNvPicPr>
            <a:picLocks noChangeAspect="1"/>
          </p:cNvPicPr>
          <p:nvPr/>
        </p:nvPicPr>
        <p:blipFill>
          <a:blip r:embed="rId3"/>
          <a:stretch>
            <a:fillRect/>
          </a:stretch>
        </p:blipFill>
        <p:spPr>
          <a:xfrm>
            <a:off x="6124924" y="1093222"/>
            <a:ext cx="2507012" cy="3764009"/>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476B32-630F-BBF8-7494-04F0F8294A91}"/>
              </a:ext>
            </a:extLst>
          </p:cNvPr>
          <p:cNvSpPr>
            <a:spLocks noGrp="1"/>
          </p:cNvSpPr>
          <p:nvPr>
            <p:ph type="body" sz="quarter" idx="10"/>
          </p:nvPr>
        </p:nvSpPr>
        <p:spPr/>
        <p:txBody>
          <a:bodyPr/>
          <a:lstStyle/>
          <a:p>
            <a:pPr>
              <a:lnSpc>
                <a:spcPct val="100000"/>
              </a:lnSpc>
            </a:pPr>
            <a:r>
              <a:rPr lang="en-US" b="1" cap="all" dirty="0">
                <a:latin typeface="Roboto Condensed"/>
                <a:cs typeface="Calibri" pitchFamily="34" charset="0"/>
              </a:rPr>
              <a:t>Consent</a:t>
            </a:r>
            <a:endParaRPr lang="en-US" dirty="0"/>
          </a:p>
        </p:txBody>
      </p:sp>
      <p:sp>
        <p:nvSpPr>
          <p:cNvPr id="2" name="Text Placeholder 1">
            <a:extLst>
              <a:ext uri="{FF2B5EF4-FFF2-40B4-BE49-F238E27FC236}">
                <a16:creationId xmlns:a16="http://schemas.microsoft.com/office/drawing/2014/main" id="{A1A40BA3-0F0B-1D3D-1827-B7116CBC922F}"/>
              </a:ext>
            </a:extLst>
          </p:cNvPr>
          <p:cNvSpPr>
            <a:spLocks noGrp="1"/>
          </p:cNvSpPr>
          <p:nvPr>
            <p:ph type="body" sz="quarter" idx="11"/>
          </p:nvPr>
        </p:nvSpPr>
        <p:spPr/>
        <p:txBody>
          <a:bodyPr/>
          <a:lstStyle/>
          <a:p>
            <a:pPr marL="114300">
              <a:lnSpc>
                <a:spcPct val="100000"/>
              </a:lnSpc>
            </a:pPr>
            <a:r>
              <a:rPr lang="en-US" dirty="0"/>
              <a:t>Permission to act </a:t>
            </a:r>
          </a:p>
          <a:p>
            <a:pPr marL="457200" indent="-347472">
              <a:lnSpc>
                <a:spcPct val="100000"/>
              </a:lnSpc>
              <a:buFont typeface="Arial" panose="020B0604020202020204" pitchFamily="34" charset="0"/>
              <a:buChar char="•"/>
            </a:pPr>
            <a:r>
              <a:rPr lang="en-US" dirty="0"/>
              <a:t>Parent/guardian must give consent before their minor child can receive services (except specific confidential services)</a:t>
            </a:r>
            <a:endParaRPr lang="en-US" sz="1800" dirty="0"/>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5" name="Text Placeholder 4">
            <a:extLst>
              <a:ext uri="{FF2B5EF4-FFF2-40B4-BE49-F238E27FC236}">
                <a16:creationId xmlns:a16="http://schemas.microsoft.com/office/drawing/2014/main" id="{763EB34A-9B08-A5F0-C7F5-A2E4A0830FAB}"/>
              </a:ext>
            </a:extLst>
          </p:cNvPr>
          <p:cNvSpPr>
            <a:spLocks noGrp="1"/>
          </p:cNvSpPr>
          <p:nvPr>
            <p:ph type="body" sz="quarter" idx="12"/>
          </p:nvPr>
        </p:nvSpPr>
        <p:spPr/>
        <p:txBody>
          <a:bodyPr/>
          <a:lstStyle/>
          <a:p>
            <a:r>
              <a:rPr lang="en-US" dirty="0"/>
              <a:t>Confidentiality </a:t>
            </a:r>
          </a:p>
        </p:txBody>
      </p:sp>
      <p:sp>
        <p:nvSpPr>
          <p:cNvPr id="6" name="Text Placeholder 5">
            <a:extLst>
              <a:ext uri="{FF2B5EF4-FFF2-40B4-BE49-F238E27FC236}">
                <a16:creationId xmlns:a16="http://schemas.microsoft.com/office/drawing/2014/main" id="{DC34AE2F-DA36-D443-94F7-72B9F34847D1}"/>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confidential</a:t>
            </a:r>
          </a:p>
          <a:p>
            <a:pPr marL="114300">
              <a:lnSpc>
                <a:spcPct val="100000"/>
              </a:lnSpc>
              <a:spcBef>
                <a:spcPts val="0"/>
              </a:spcBef>
            </a:pPr>
            <a:endParaRPr lang="en-US" sz="900" dirty="0">
              <a:solidFill>
                <a:srgbClr val="0D233D"/>
              </a:solidFill>
            </a:endParaRPr>
          </a:p>
          <a:p>
            <a:pPr marL="114300">
              <a:lnSpc>
                <a:spcPct val="100000"/>
              </a:lnSpc>
              <a:spcBef>
                <a:spcPts val="0"/>
              </a:spcBef>
            </a:pPr>
            <a:endParaRPr lang="en-US" sz="900" dirty="0">
              <a:solidFill>
                <a:srgbClr val="0D233D"/>
              </a:solidFill>
            </a:endParaRPr>
          </a:p>
          <a:p>
            <a:pPr marL="114300">
              <a:lnSpc>
                <a:spcPct val="100000"/>
              </a:lnSpc>
              <a:spcBef>
                <a:spcPts val="0"/>
              </a:spcBef>
            </a:pPr>
            <a:endParaRPr lang="en-US" sz="900" dirty="0">
              <a:solidFill>
                <a:srgbClr val="0D233D"/>
              </a:solidFill>
            </a:endParaRPr>
          </a:p>
          <a:p>
            <a:pPr marL="114300">
              <a:lnSpc>
                <a:spcPct val="100000"/>
              </a:lnSpc>
              <a:spcBef>
                <a:spcPts val="0"/>
              </a:spcBef>
            </a:pPr>
            <a:endParaRPr lang="en-US" sz="900" dirty="0">
              <a:solidFill>
                <a:srgbClr val="0D233D"/>
              </a:solidFill>
            </a:endParaRPr>
          </a:p>
          <a:p>
            <a:pPr marL="114300" algn="ctr">
              <a:lnSpc>
                <a:spcPct val="100000"/>
              </a:lnSpc>
            </a:pPr>
            <a:r>
              <a:rPr lang="en-US" dirty="0"/>
              <a:t>Consent ≠ Confidentiality</a:t>
            </a:r>
          </a:p>
          <a:p>
            <a:endParaRPr lang="en-US" dirty="0"/>
          </a:p>
        </p:txBody>
      </p:sp>
    </p:spTree>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1A6A2E-7F38-5442-CBB3-816445679AC9}"/>
              </a:ext>
            </a:extLst>
          </p:cNvPr>
          <p:cNvSpPr>
            <a:spLocks noGrp="1"/>
          </p:cNvSpPr>
          <p:nvPr>
            <p:ph type="body" sz="quarter" idx="10"/>
          </p:nvPr>
        </p:nvSpPr>
        <p:spPr>
          <a:xfrm>
            <a:off x="771283" y="921450"/>
            <a:ext cx="8221905" cy="1315122"/>
          </a:xfrm>
        </p:spPr>
        <p:txBody>
          <a:bodyPr/>
          <a:lstStyle/>
          <a:p>
            <a:r>
              <a:rPr lang="en-US" dirty="0"/>
              <a:t>A parent or legal guardian must provide consent on behalf of a minor (under age 18) before health care services are provided, with several important exceptions.</a:t>
            </a:r>
          </a:p>
          <a:p>
            <a:endParaRPr lang="en-US" dirty="0"/>
          </a:p>
        </p:txBody>
      </p:sp>
      <p:sp>
        <p:nvSpPr>
          <p:cNvPr id="2" name="Text Placeholder 1">
            <a:extLst>
              <a:ext uri="{FF2B5EF4-FFF2-40B4-BE49-F238E27FC236}">
                <a16:creationId xmlns:a16="http://schemas.microsoft.com/office/drawing/2014/main" id="{0EF3CCE1-2B46-5D7A-D2A3-3FA11393D174}"/>
              </a:ext>
            </a:extLst>
          </p:cNvPr>
          <p:cNvSpPr>
            <a:spLocks noGrp="1"/>
          </p:cNvSpPr>
          <p:nvPr>
            <p:ph type="body" sz="quarter" idx="11"/>
          </p:nvPr>
        </p:nvSpPr>
        <p:spPr>
          <a:xfrm>
            <a:off x="771524" y="2236572"/>
            <a:ext cx="8221664" cy="2792627"/>
          </a:xfrm>
        </p:spPr>
        <p:txBody>
          <a:bodyPr/>
          <a:lstStyle/>
          <a:p>
            <a:r>
              <a:rPr lang="en-US" dirty="0">
                <a:cs typeface="Calibri" pitchFamily="34" charset="0"/>
              </a:rPr>
              <a:t>The exceptions are based on either:</a:t>
            </a:r>
          </a:p>
          <a:p>
            <a:pPr marL="342900" indent="-342900">
              <a:buFont typeface="Arial" panose="020B0604020202020204" pitchFamily="34" charset="0"/>
              <a:buChar char="•"/>
            </a:pPr>
            <a:r>
              <a:rPr lang="en-US" dirty="0">
                <a:cs typeface="Calibri" pitchFamily="34" charset="0"/>
              </a:rPr>
              <a:t>The minor’s </a:t>
            </a:r>
            <a:r>
              <a:rPr lang="en-US" b="1" dirty="0">
                <a:cs typeface="Calibri" pitchFamily="34" charset="0"/>
              </a:rPr>
              <a:t>status</a:t>
            </a:r>
            <a:r>
              <a:rPr lang="en-US" dirty="0">
                <a:cs typeface="Calibri" pitchFamily="34" charset="0"/>
              </a:rPr>
              <a:t> (independence from parents/guardians), or </a:t>
            </a:r>
          </a:p>
          <a:p>
            <a:pPr marL="342900" indent="-342900">
              <a:buFont typeface="Arial" panose="020B0604020202020204" pitchFamily="34" charset="0"/>
              <a:buChar char="•"/>
            </a:pPr>
            <a:r>
              <a:rPr lang="en-US" dirty="0">
                <a:cs typeface="Calibri" pitchFamily="34" charset="0"/>
              </a:rPr>
              <a:t>The </a:t>
            </a:r>
            <a:r>
              <a:rPr lang="en-US" b="1" dirty="0">
                <a:cs typeface="Calibri" pitchFamily="34" charset="0"/>
              </a:rPr>
              <a:t>type of service requested </a:t>
            </a:r>
            <a:r>
              <a:rPr lang="en-US" dirty="0">
                <a:cs typeface="Calibri" pitchFamily="34" charset="0"/>
              </a:rPr>
              <a:t>(such as certain sexual and reproductive health services). </a:t>
            </a:r>
          </a:p>
        </p:txBody>
      </p:sp>
      <p:sp>
        <p:nvSpPr>
          <p:cNvPr id="3" name="Title 2"/>
          <p:cNvSpPr>
            <a:spLocks noGrp="1"/>
          </p:cNvSpPr>
          <p:nvPr>
            <p:ph type="title"/>
          </p:nvPr>
        </p:nvSpPr>
        <p:spPr>
          <a:ln>
            <a:noFill/>
          </a:ln>
        </p:spPr>
        <p:txBody>
          <a:bodyPr/>
          <a:lstStyle/>
          <a:p>
            <a:r>
              <a:rPr lang="en-US" dirty="0"/>
              <a:t>AK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CC124E-728A-2491-C9EE-26F3BD8EC68B}"/>
              </a:ext>
            </a:extLst>
          </p:cNvPr>
          <p:cNvSpPr>
            <a:spLocks noGrp="1"/>
          </p:cNvSpPr>
          <p:nvPr>
            <p:ph type="body" sz="quarter" idx="10"/>
          </p:nvPr>
        </p:nvSpPr>
        <p:spPr>
          <a:xfrm>
            <a:off x="771283" y="921450"/>
            <a:ext cx="8221905" cy="697284"/>
          </a:xfrm>
        </p:spPr>
        <p:txBody>
          <a:bodyPr/>
          <a:lstStyle/>
          <a:p>
            <a:r>
              <a:rPr lang="en-US" dirty="0"/>
              <a:t>A minor may consent to health care services without a parent/guardian’s permission if:</a:t>
            </a:r>
          </a:p>
          <a:p>
            <a:endParaRPr lang="en-US" dirty="0"/>
          </a:p>
        </p:txBody>
      </p:sp>
      <p:sp>
        <p:nvSpPr>
          <p:cNvPr id="2" name="Text Placeholder 1">
            <a:extLst>
              <a:ext uri="{FF2B5EF4-FFF2-40B4-BE49-F238E27FC236}">
                <a16:creationId xmlns:a16="http://schemas.microsoft.com/office/drawing/2014/main" id="{64A5233C-F068-C377-7300-F72BED106048}"/>
              </a:ext>
            </a:extLst>
          </p:cNvPr>
          <p:cNvSpPr>
            <a:spLocks noGrp="1"/>
          </p:cNvSpPr>
          <p:nvPr>
            <p:ph type="body" sz="quarter" idx="11"/>
          </p:nvPr>
        </p:nvSpPr>
        <p:spPr>
          <a:xfrm>
            <a:off x="771524" y="1618734"/>
            <a:ext cx="8221664" cy="3410465"/>
          </a:xfrm>
        </p:spPr>
        <p:txBody>
          <a:bodyPr/>
          <a:lstStyle/>
          <a:p>
            <a:pPr marL="342900" indent="-342900">
              <a:buFont typeface="Arial" panose="020B0604020202020204" pitchFamily="34" charset="0"/>
              <a:buChar char="•"/>
            </a:pPr>
            <a:r>
              <a:rPr lang="en-US" dirty="0"/>
              <a:t>The minor is emancipated due to court order</a:t>
            </a:r>
          </a:p>
          <a:p>
            <a:pPr marL="342900" indent="-342900">
              <a:buFont typeface="Arial" panose="020B0604020202020204" pitchFamily="34" charset="0"/>
              <a:buChar char="•"/>
            </a:pPr>
            <a:r>
              <a:rPr lang="en-US" dirty="0"/>
              <a:t>The minor is living apart from the parent or guardian and is managing his or her own finances</a:t>
            </a:r>
          </a:p>
          <a:p>
            <a:endParaRPr lang="en-US" dirty="0"/>
          </a:p>
          <a:p>
            <a:pPr algn="ctr"/>
            <a:r>
              <a:rPr lang="en-US" dirty="0"/>
              <a:t>Are there any questions?</a:t>
            </a:r>
          </a:p>
        </p:txBody>
      </p:sp>
      <p:sp>
        <p:nvSpPr>
          <p:cNvPr id="3" name="Title 2"/>
          <p:cNvSpPr>
            <a:spLocks noGrp="1"/>
          </p:cNvSpPr>
          <p:nvPr>
            <p:ph type="title"/>
          </p:nvPr>
        </p:nvSpPr>
        <p:spPr>
          <a:ln>
            <a:noFill/>
          </a:ln>
        </p:spPr>
        <p:txBody>
          <a:bodyPr/>
          <a:lstStyle/>
          <a:p>
            <a:r>
              <a:rPr lang="en-US" dirty="0" err="1"/>
              <a:t>Ak</a:t>
            </a:r>
            <a:r>
              <a:rPr lang="en-US" dirty="0"/>
              <a:t> Law: Minor Consent based on </a:t>
            </a:r>
            <a:r>
              <a:rPr lang="en-US" i="1" dirty="0"/>
              <a:t>status</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4C2232-FFA6-605E-9CEF-41AC18BB59C3}"/>
              </a:ext>
            </a:extLst>
          </p:cNvPr>
          <p:cNvSpPr>
            <a:spLocks noGrp="1"/>
          </p:cNvSpPr>
          <p:nvPr>
            <p:ph type="body" sz="quarter" idx="10"/>
          </p:nvPr>
        </p:nvSpPr>
        <p:spPr>
          <a:xfrm>
            <a:off x="771283" y="921450"/>
            <a:ext cx="8221905" cy="697284"/>
          </a:xfrm>
        </p:spPr>
        <p:txBody>
          <a:bodyPr/>
          <a:lstStyle/>
          <a:p>
            <a:r>
              <a:rPr lang="en-US" dirty="0">
                <a:cs typeface="Calibri" pitchFamily="34" charset="0"/>
              </a:rPr>
              <a:t>Minors may receive the following care without parental/guardian consent:</a:t>
            </a:r>
          </a:p>
          <a:p>
            <a:endParaRPr lang="en-US" dirty="0"/>
          </a:p>
        </p:txBody>
      </p:sp>
      <p:sp>
        <p:nvSpPr>
          <p:cNvPr id="2" name="Text Placeholder 1">
            <a:extLst>
              <a:ext uri="{FF2B5EF4-FFF2-40B4-BE49-F238E27FC236}">
                <a16:creationId xmlns:a16="http://schemas.microsoft.com/office/drawing/2014/main" id="{7EB28FEA-1661-0301-AE16-0B6123D56A5E}"/>
              </a:ext>
            </a:extLst>
          </p:cNvPr>
          <p:cNvSpPr>
            <a:spLocks noGrp="1"/>
          </p:cNvSpPr>
          <p:nvPr>
            <p:ph type="body" sz="quarter" idx="11"/>
          </p:nvPr>
        </p:nvSpPr>
        <p:spPr>
          <a:xfrm>
            <a:off x="771524" y="1618734"/>
            <a:ext cx="8221664" cy="3410465"/>
          </a:xfrm>
        </p:spPr>
        <p:txBody>
          <a:bodyPr/>
          <a:lstStyle/>
          <a:p>
            <a:pPr marL="457200" indent="-457200">
              <a:buFont typeface="+mj-lt"/>
              <a:buAutoNum type="arabicPeriod"/>
            </a:pPr>
            <a:r>
              <a:rPr lang="en-US" dirty="0">
                <a:ea typeface="Calibri" panose="020F0502020204030204" pitchFamily="34" charset="0"/>
                <a:cs typeface="Times New Roman" panose="02020603050405020304" pitchFamily="18" charset="0"/>
              </a:rPr>
              <a:t>Emergency care</a:t>
            </a:r>
          </a:p>
          <a:p>
            <a:pPr marL="457200" indent="-457200">
              <a:buFont typeface="+mj-lt"/>
              <a:buAutoNum type="arabicPeriod"/>
            </a:pPr>
            <a:r>
              <a:rPr lang="en-US" dirty="0">
                <a:ea typeface="Calibri" panose="020F0502020204030204" pitchFamily="34" charset="0"/>
                <a:cs typeface="Times New Roman" panose="02020603050405020304" pitchFamily="18" charset="0"/>
              </a:rPr>
              <a:t>Prevention, diagnosis, and treatment of pregnancy</a:t>
            </a:r>
          </a:p>
          <a:p>
            <a:pPr marL="457200" indent="-457200">
              <a:buFont typeface="+mj-lt"/>
              <a:buAutoNum type="arabicPeriod"/>
            </a:pPr>
            <a:r>
              <a:rPr lang="en-US" dirty="0">
                <a:ea typeface="Calibri" panose="020F0502020204030204" pitchFamily="34" charset="0"/>
                <a:cs typeface="Times New Roman" panose="02020603050405020304" pitchFamily="18" charset="0"/>
              </a:rPr>
              <a:t>Diagnosis and treatment of venereal disease and other sexually transmitted infections (including HIV)*</a:t>
            </a:r>
          </a:p>
          <a:p>
            <a:pPr marL="457200" indent="-457200">
              <a:buFont typeface="+mj-lt"/>
              <a:buAutoNum type="arabicPeriod"/>
            </a:pPr>
            <a:r>
              <a:rPr lang="en-US" dirty="0">
                <a:ea typeface="Calibri" panose="020F0502020204030204" pitchFamily="34" charset="0"/>
                <a:cs typeface="Times New Roman" panose="02020603050405020304" pitchFamily="18" charset="0"/>
              </a:rPr>
              <a:t>Abortion</a:t>
            </a:r>
          </a:p>
          <a:p>
            <a:pPr marL="457200" indent="-457200">
              <a:buFont typeface="+mj-lt"/>
              <a:buAutoNum type="arabicPeriod"/>
            </a:pPr>
            <a:r>
              <a:rPr lang="en-US" dirty="0">
                <a:cs typeface="Calibri" pitchFamily="34" charset="0"/>
              </a:rPr>
              <a:t>Any medical service if:</a:t>
            </a:r>
          </a:p>
          <a:p>
            <a:pPr marL="1028700" lvl="1" indent="-342900">
              <a:lnSpc>
                <a:spcPct val="108000"/>
              </a:lnSpc>
              <a:spcBef>
                <a:spcPts val="0"/>
              </a:spcBef>
            </a:pPr>
            <a:r>
              <a:rPr lang="en-US" dirty="0"/>
              <a:t>The parent or legal guardian cannot be reached</a:t>
            </a:r>
          </a:p>
          <a:p>
            <a:pPr marL="1028700" lvl="1" indent="-342900">
              <a:lnSpc>
                <a:spcPct val="108000"/>
              </a:lnSpc>
              <a:spcBef>
                <a:spcPts val="0"/>
              </a:spcBef>
            </a:pPr>
            <a:r>
              <a:rPr lang="en-US" dirty="0"/>
              <a:t>The parent or legal guardian, when reached, refuses to provide or withhold consent</a:t>
            </a:r>
            <a:endParaRPr lang="en-US" dirty="0">
              <a:cs typeface="Calibri" pitchFamily="34" charset="0"/>
            </a:endParaRPr>
          </a:p>
          <a:p>
            <a:endParaRPr lang="en-US" dirty="0">
              <a:solidFill>
                <a:srgbClr val="0D233D"/>
              </a:solidFill>
            </a:endParaRPr>
          </a:p>
        </p:txBody>
      </p:sp>
      <p:sp>
        <p:nvSpPr>
          <p:cNvPr id="3" name="Title 2"/>
          <p:cNvSpPr>
            <a:spLocks noGrp="1"/>
          </p:cNvSpPr>
          <p:nvPr>
            <p:ph type="title"/>
          </p:nvPr>
        </p:nvSpPr>
        <p:spPr/>
        <p:txBody>
          <a:bodyPr/>
          <a:lstStyle/>
          <a:p>
            <a:r>
              <a:rPr lang="en-US" dirty="0" err="1"/>
              <a:t>Ak</a:t>
            </a:r>
            <a:r>
              <a:rPr lang="en-US" dirty="0"/>
              <a:t> Law: Minor Consent based on </a:t>
            </a:r>
            <a:r>
              <a:rPr lang="en-US" i="1" dirty="0"/>
              <a:t>service</a:t>
            </a:r>
          </a:p>
        </p:txBody>
      </p:sp>
    </p:spTree>
    <p:custDataLst>
      <p:tags r:id="rId1"/>
    </p:custDataLst>
    <p:extLst>
      <p:ext uri="{BB962C8B-B14F-4D97-AF65-F5344CB8AC3E}">
        <p14:creationId xmlns:p14="http://schemas.microsoft.com/office/powerpoint/2010/main" val="3139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524" y="265472"/>
            <a:ext cx="7153276" cy="466344"/>
          </a:xfrm>
        </p:spPr>
        <p:txBody>
          <a:bodyPr/>
          <a:lstStyle/>
          <a:p>
            <a:r>
              <a:rPr lang="en-US" dirty="0" err="1"/>
              <a:t>Hpv</a:t>
            </a:r>
            <a:r>
              <a:rPr lang="en-US" dirty="0"/>
              <a:t> vaccines &amp; mental health meds</a:t>
            </a:r>
          </a:p>
        </p:txBody>
      </p:sp>
      <p:pic>
        <p:nvPicPr>
          <p:cNvPr id="11" name="Picture Placeholder 10"/>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13768" b="13768"/>
          <a:stretch/>
        </p:blipFill>
        <p:spPr/>
      </p:pic>
    </p:spTree>
    <p:extLst>
      <p:ext uri="{BB962C8B-B14F-4D97-AF65-F5344CB8AC3E}">
        <p14:creationId xmlns:p14="http://schemas.microsoft.com/office/powerpoint/2010/main" val="16719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480F75-00AE-AED8-C575-1BF264DF07F7}"/>
              </a:ext>
            </a:extLst>
          </p:cNvPr>
          <p:cNvSpPr>
            <a:spLocks noGrp="1"/>
          </p:cNvSpPr>
          <p:nvPr>
            <p:ph type="body" sz="quarter" idx="10"/>
          </p:nvPr>
        </p:nvSpPr>
        <p:spPr>
          <a:xfrm>
            <a:off x="771283" y="921450"/>
            <a:ext cx="8221905" cy="709642"/>
          </a:xfrm>
        </p:spPr>
        <p:txBody>
          <a:bodyPr/>
          <a:lstStyle/>
          <a:p>
            <a:r>
              <a:rPr lang="en-US" dirty="0">
                <a:cs typeface="Calibri" pitchFamily="34" charset="0"/>
              </a:rPr>
              <a:t>Providers must override a minor’s confidentiality and report if: </a:t>
            </a:r>
          </a:p>
          <a:p>
            <a:endParaRPr lang="en-US" dirty="0"/>
          </a:p>
        </p:txBody>
      </p:sp>
      <p:sp>
        <p:nvSpPr>
          <p:cNvPr id="2" name="Text Placeholder 1">
            <a:extLst>
              <a:ext uri="{FF2B5EF4-FFF2-40B4-BE49-F238E27FC236}">
                <a16:creationId xmlns:a16="http://schemas.microsoft.com/office/drawing/2014/main" id="{3E1913A1-39EB-4463-5287-E8DA6DA2D0B4}"/>
              </a:ext>
            </a:extLst>
          </p:cNvPr>
          <p:cNvSpPr>
            <a:spLocks noGrp="1"/>
          </p:cNvSpPr>
          <p:nvPr>
            <p:ph type="body" sz="quarter" idx="11"/>
          </p:nvPr>
        </p:nvSpPr>
        <p:spPr>
          <a:xfrm>
            <a:off x="771524" y="1631092"/>
            <a:ext cx="8221664" cy="3398108"/>
          </a:xfrm>
        </p:spPr>
        <p:txBody>
          <a:bodyPr/>
          <a:lstStyle/>
          <a:p>
            <a:pPr marL="514350" indent="-288925">
              <a:spcBef>
                <a:spcPts val="1200"/>
              </a:spcBef>
              <a:buFont typeface="Arial" panose="020B0604020202020204" pitchFamily="34" charset="0"/>
              <a:buChar char="•"/>
            </a:pPr>
            <a:r>
              <a:rPr lang="en-US" dirty="0">
                <a:cs typeface="Calibri" pitchFamily="34" charset="0"/>
              </a:rPr>
              <a:t>If there is suspicion of child abuse or neglect, including</a:t>
            </a:r>
          </a:p>
          <a:p>
            <a:pPr marL="1200150" lvl="1" indent="-288925">
              <a:spcBef>
                <a:spcPts val="1200"/>
              </a:spcBef>
            </a:pPr>
            <a:r>
              <a:rPr lang="en-US" dirty="0">
                <a:cs typeface="Calibri" pitchFamily="34" charset="0"/>
              </a:rPr>
              <a:t>Physical injury or neglect</a:t>
            </a:r>
          </a:p>
          <a:p>
            <a:pPr marL="1200150" lvl="1" indent="-288925">
              <a:spcBef>
                <a:spcPts val="1200"/>
              </a:spcBef>
            </a:pPr>
            <a:r>
              <a:rPr lang="en-US" dirty="0">
                <a:cs typeface="Calibri" pitchFamily="34" charset="0"/>
              </a:rPr>
              <a:t>Mental injury</a:t>
            </a:r>
          </a:p>
          <a:p>
            <a:pPr marL="1200150" lvl="1" indent="-288925">
              <a:spcBef>
                <a:spcPts val="1200"/>
              </a:spcBef>
            </a:pPr>
            <a:r>
              <a:rPr lang="en-US" dirty="0">
                <a:cs typeface="Calibri" pitchFamily="34" charset="0"/>
              </a:rPr>
              <a:t>Sexual abuse</a:t>
            </a:r>
          </a:p>
          <a:p>
            <a:pPr marL="1200150" lvl="1" indent="-288925">
              <a:spcBef>
                <a:spcPts val="1200"/>
              </a:spcBef>
            </a:pPr>
            <a:r>
              <a:rPr lang="en-US" dirty="0">
                <a:cs typeface="Calibri" pitchFamily="34" charset="0"/>
              </a:rPr>
              <a:t>Sexual exploitation</a:t>
            </a:r>
          </a:p>
          <a:p>
            <a:pPr marL="1200150" lvl="1" indent="-288925">
              <a:spcBef>
                <a:spcPts val="1200"/>
              </a:spcBef>
            </a:pPr>
            <a:r>
              <a:rPr lang="en-US" dirty="0">
                <a:cs typeface="Calibri" pitchFamily="34" charset="0"/>
              </a:rPr>
              <a:t>Maltreatment</a:t>
            </a:r>
          </a:p>
        </p:txBody>
      </p:sp>
      <p:sp>
        <p:nvSpPr>
          <p:cNvPr id="3" name="Title 2"/>
          <p:cNvSpPr>
            <a:spLocks noGrp="1"/>
          </p:cNvSpPr>
          <p:nvPr>
            <p:ph type="title"/>
          </p:nvPr>
        </p:nvSpPr>
        <p:spPr>
          <a:ln>
            <a:noFill/>
          </a:ln>
        </p:spPr>
        <p:txBody>
          <a:bodyPr/>
          <a:lstStyle/>
          <a:p>
            <a:r>
              <a:rPr lang="en-US" dirty="0"/>
              <a:t>Reporting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4915EE-7C03-3AE6-9DBA-340107A2E5E7}"/>
              </a:ext>
            </a:extLst>
          </p:cNvPr>
          <p:cNvSpPr>
            <a:spLocks noGrp="1"/>
          </p:cNvSpPr>
          <p:nvPr>
            <p:ph type="body" sz="quarter" idx="11"/>
          </p:nvPr>
        </p:nvSpPr>
        <p:spPr>
          <a:xfrm>
            <a:off x="771524" y="987614"/>
            <a:ext cx="4799543" cy="4041586"/>
          </a:xfrm>
        </p:spPr>
        <p:txBody>
          <a:bodyPr/>
          <a:lstStyle/>
          <a:p>
            <a:pPr marL="109728" lvl="0">
              <a:lnSpc>
                <a:spcPct val="100000"/>
              </a:lnSpc>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109728" lvl="0"/>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Cheyenne says she is worried her mother will kick her out of the house if she knows Cheyenne is sexually active</a:t>
            </a:r>
          </a:p>
          <a:p>
            <a:endParaRPr lang="en-US" dirty="0">
              <a:solidFill>
                <a:srgbClr val="0D233D"/>
              </a:solidFill>
            </a:endParaRPr>
          </a:p>
        </p:txBody>
      </p:sp>
      <p:sp>
        <p:nvSpPr>
          <p:cNvPr id="4" name="Title 3"/>
          <p:cNvSpPr>
            <a:spLocks noGrp="1"/>
          </p:cNvSpPr>
          <p:nvPr>
            <p:ph type="title"/>
          </p:nvPr>
        </p:nvSpPr>
        <p:spPr>
          <a:xfrm>
            <a:off x="771524" y="263213"/>
            <a:ext cx="7254876" cy="466344"/>
          </a:xfrm>
        </p:spPr>
        <p:txBody>
          <a:bodyPr/>
          <a:lstStyle/>
          <a:p>
            <a:r>
              <a:rPr lang="en-US" dirty="0"/>
              <a:t>CASE SCENARIO: </a:t>
            </a:r>
            <a:r>
              <a:rPr lang="en-US" dirty="0" err="1"/>
              <a:t>cheyenne</a:t>
            </a:r>
            <a:r>
              <a:rPr lang="en-US" dirty="0"/>
              <a:t>, 15 Y/O GIRL</a:t>
            </a:r>
          </a:p>
        </p:txBody>
      </p:sp>
      <p:sp>
        <p:nvSpPr>
          <p:cNvPr id="9" name="Rectangle 8"/>
          <p:cNvSpPr/>
          <p:nvPr/>
        </p:nvSpPr>
        <p:spPr>
          <a:xfrm>
            <a:off x="788868" y="4022858"/>
            <a:ext cx="8453985" cy="1200329"/>
          </a:xfrm>
          <a:prstGeom prst="rect">
            <a:avLst/>
          </a:prstGeom>
          <a:noFill/>
        </p:spPr>
        <p:txBody>
          <a:bodyPr wrap="square">
            <a:spAutoFit/>
          </a:bodyPr>
          <a:lstStyle/>
          <a:p>
            <a:pPr marL="457200" lvl="0" indent="-457200">
              <a:buFont typeface="+mj-lt"/>
              <a:buAutoNum type="arabicPeriod"/>
            </a:pPr>
            <a:r>
              <a:rPr lang="en-US" sz="1800" i="1" dirty="0"/>
              <a:t>Can Cheyenne receive STI testing without her parent’s permission? </a:t>
            </a:r>
          </a:p>
          <a:p>
            <a:pPr marL="457200" lvl="0" indent="-457200">
              <a:buFont typeface="+mj-lt"/>
              <a:buAutoNum type="arabicPeriod"/>
            </a:pPr>
            <a:r>
              <a:rPr lang="en-US" sz="1800" i="1" dirty="0"/>
              <a:t>Can she receive STI treatment?  </a:t>
            </a:r>
          </a:p>
          <a:p>
            <a:pPr marL="457200" lvl="0" indent="-457200">
              <a:buFont typeface="+mj-lt"/>
              <a:buAutoNum type="arabicPeriod"/>
            </a:pPr>
            <a:r>
              <a:rPr lang="en-US" sz="1800" i="1" dirty="0"/>
              <a:t>Can she receive preventive care, such as an HPV vaccine? What about condoms or other contraception?</a:t>
            </a:r>
          </a:p>
        </p:txBody>
      </p:sp>
      <p:pic>
        <p:nvPicPr>
          <p:cNvPr id="2" name="Picture 1"/>
          <p:cNvPicPr>
            <a:picLocks noChangeAspect="1"/>
          </p:cNvPicPr>
          <p:nvPr/>
        </p:nvPicPr>
        <p:blipFill>
          <a:blip r:embed="rId3"/>
          <a:stretch>
            <a:fillRect/>
          </a:stretch>
        </p:blipFill>
        <p:spPr>
          <a:xfrm>
            <a:off x="7028236" y="987614"/>
            <a:ext cx="1968094" cy="2954882"/>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schemas.microsoft.com/office/2006/documentManagement/types"/>
    <ds:schemaRef ds:uri="06384dcc-0cdc-498a-a7bd-67cf6bcf7cd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8675</TotalTime>
  <Words>2145</Words>
  <Application>Microsoft Office PowerPoint</Application>
  <PresentationFormat>Custom</PresentationFormat>
  <Paragraphs>173</Paragraphs>
  <Slides>12</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Calibri</vt:lpstr>
      <vt:lpstr>Courier New</vt:lpstr>
      <vt:lpstr>Roboto</vt:lpstr>
      <vt:lpstr>Roboto Condensed</vt:lpstr>
      <vt:lpstr>1_Title</vt:lpstr>
      <vt:lpstr>1_Text Only</vt:lpstr>
      <vt:lpstr>1_Text w/Pictures</vt:lpstr>
      <vt:lpstr>1_Text w/Video</vt:lpstr>
      <vt:lpstr>1_Other</vt:lpstr>
      <vt:lpstr>Alaska Minor Consent and Confidentiality Laws</vt:lpstr>
      <vt:lpstr>CASE SCENARIO: cheyenne, 15 Y/O GIRL</vt:lpstr>
      <vt:lpstr>Important Definitions</vt:lpstr>
      <vt:lpstr>AK Law: Parental Consent Exceptions </vt:lpstr>
      <vt:lpstr>Ak Law: Minor Consent based on status</vt:lpstr>
      <vt:lpstr>Ak Law: Minor Consent based on service</vt:lpstr>
      <vt:lpstr>Hpv vaccines &amp; mental health meds</vt:lpstr>
      <vt:lpstr>Reporting </vt:lpstr>
      <vt:lpstr>CASE SCENARIO: cheyenne, 15 Y/O GIRL</vt:lpstr>
      <vt:lpstr>Accessing records</vt:lpstr>
      <vt:lpstr>CASE SCENARIO: Tobi,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Liu, Gina</cp:lastModifiedBy>
  <cp:revision>480</cp:revision>
  <dcterms:created xsi:type="dcterms:W3CDTF">2016-12-02T20:56:01Z</dcterms:created>
  <dcterms:modified xsi:type="dcterms:W3CDTF">2023-08-18T16:34:47Z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