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10.jpg" ContentType="image/unknown"/>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8" r:id="rId1"/>
    <p:sldMasterId id="2147483649" r:id="rId2"/>
    <p:sldMasterId id="2147483658" r:id="rId3"/>
    <p:sldMasterId id="2147483682" r:id="rId4"/>
    <p:sldMasterId id="2147483686" r:id="rId5"/>
  </p:sldMasterIdLst>
  <p:notesMasterIdLst>
    <p:notesMasterId r:id="rId21"/>
  </p:notesMasterIdLst>
  <p:handoutMasterIdLst>
    <p:handoutMasterId r:id="rId22"/>
  </p:handoutMasterIdLst>
  <p:sldIdLst>
    <p:sldId id="256" r:id="rId6"/>
    <p:sldId id="267" r:id="rId7"/>
    <p:sldId id="269" r:id="rId8"/>
    <p:sldId id="270" r:id="rId9"/>
    <p:sldId id="271" r:id="rId10"/>
    <p:sldId id="272" r:id="rId11"/>
    <p:sldId id="273" r:id="rId12"/>
    <p:sldId id="324" r:id="rId13"/>
    <p:sldId id="325" r:id="rId14"/>
    <p:sldId id="326" r:id="rId15"/>
    <p:sldId id="274" r:id="rId16"/>
    <p:sldId id="275" r:id="rId17"/>
    <p:sldId id="276" r:id="rId18"/>
    <p:sldId id="323" r:id="rId19"/>
    <p:sldId id="279" r:id="rId20"/>
  </p:sldIdLst>
  <p:sldSz cx="9756775" cy="5486400"/>
  <p:notesSz cx="6858000" cy="9144000"/>
  <p:embeddedFontLst>
    <p:embeddedFont>
      <p:font typeface="Calibri" panose="020F050202020403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Condensed" panose="02000000000000000000" pitchFamily="2" charset="0"/>
      <p:regular r:id="rId31"/>
      <p:bold r:id="rId32"/>
      <p:italic r:id="rId33"/>
      <p:boldItalic r:id="rId34"/>
    </p:embeddedFont>
  </p:embeddedFont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A3A719-B6CB-A633-546A-820420B9F356}" name="Khanom, Tahrima" initials="KT" userId="S::tkhanom@med.umich.edu::b34a1df2-fec6-499c-8b38-44ac1e05f3c0" providerId="AD"/>
  <p188:author id="{98C6A599-F3DB-E52C-E470-0B4BE65241E9}" name="Brauer, Rachel" initials="BR" userId="S::brauerra@med.umich.edu::ccfb3487-0eb0-4203-b89d-4f1d3f1d5d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3" clrIdx="0">
    <p:extLst>
      <p:ext uri="{19B8F6BF-5375-455C-9EA6-DF929625EA0E}">
        <p15:presenceInfo xmlns:p15="http://schemas.microsoft.com/office/powerpoint/2012/main" userId="Cupito,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3366"/>
    <a:srgbClr val="051879"/>
    <a:srgbClr val="DAE3F3"/>
    <a:srgbClr val="8FAADC"/>
    <a:srgbClr val="B4C7E7"/>
    <a:srgbClr val="0099CC"/>
    <a:srgbClr val="0D233D"/>
    <a:srgbClr val="00CC33"/>
    <a:srgbClr val="8CC4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8004" autoAdjust="0"/>
    <p:restoredTop sz="92072" autoAdjust="0"/>
  </p:normalViewPr>
  <p:slideViewPr>
    <p:cSldViewPr snapToGrid="0">
      <p:cViewPr varScale="1">
        <p:scale>
          <a:sx n="80" d="100"/>
          <a:sy n="80" d="100"/>
        </p:scale>
        <p:origin x="696" y="60"/>
      </p:cViewPr>
      <p:guideLst/>
    </p:cSldViewPr>
  </p:slideViewPr>
  <p:notesTextViewPr>
    <p:cViewPr>
      <p:scale>
        <a:sx n="3" d="2"/>
        <a:sy n="3" d="2"/>
      </p:scale>
      <p:origin x="0" y="0"/>
    </p:cViewPr>
  </p:notesTextViewPr>
  <p:sorterViewPr>
    <p:cViewPr>
      <p:scale>
        <a:sx n="100" d="100"/>
        <a:sy n="100" d="100"/>
      </p:scale>
      <p:origin x="0" y="-1904"/>
    </p:cViewPr>
  </p:sorterViewPr>
  <p:notesViewPr>
    <p:cSldViewPr snapToGrid="0">
      <p:cViewPr varScale="1">
        <p:scale>
          <a:sx n="51" d="100"/>
          <a:sy n="51" d="100"/>
        </p:scale>
        <p:origin x="2692" y="28"/>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650428-6548-4D4D-A496-11AC3E0A0A72}" type="datetimeFigureOut">
              <a:rPr lang="en-US" smtClean="0"/>
              <a:t>11/20/2023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A84D98-2A53-4866-977B-6FA0B23AA6DE}" type="slidenum">
              <a:rPr lang="en-US" smtClean="0"/>
              <a:t>‹#›</a:t>
            </a:fld>
            <a:endParaRPr lang="en-US"/>
          </a:p>
        </p:txBody>
      </p:sp>
    </p:spTree>
    <p:extLst>
      <p:ext uri="{BB962C8B-B14F-4D97-AF65-F5344CB8AC3E}">
        <p14:creationId xmlns:p14="http://schemas.microsoft.com/office/powerpoint/2010/main" val="4223023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 to be an overview of the most relevant laws on confidential services for teens. </a:t>
            </a:r>
          </a:p>
          <a:p>
            <a:r>
              <a:rPr lang="en-US" sz="960" kern="1200" dirty="0">
                <a:solidFill>
                  <a:schemeClr val="tx1"/>
                </a:solidFill>
                <a:effectLst/>
                <a:latin typeface="+mn-lt"/>
                <a:ea typeface="+mn-ea"/>
                <a:cs typeface="+mn-cs"/>
              </a:rPr>
              <a:t>Each person here will have times where we need to know and comply with consent and confidentiality laws, though it’s different for our various roles. For each law and scenario we discuss, try to think about how it applies to your role. To get us started, let’s review a case scenario.</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56369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are allowed to have access to a minor’s medical record with some exceptions. Listed here are some situations when providers can withhold access. </a:t>
            </a:r>
          </a:p>
          <a:p>
            <a:endParaRPr lang="en-US" dirty="0"/>
          </a:p>
          <a:p>
            <a:r>
              <a:rPr lang="en-US" dirty="0"/>
              <a:t>If the minor did not need their parent’s consent to receive a health care service. If the provider suspects that the minor may be at risk of physical harm by their parent. And if it is not possible to separate information protected by confidentiality laws from other information. </a:t>
            </a:r>
          </a:p>
        </p:txBody>
      </p:sp>
      <p:sp>
        <p:nvSpPr>
          <p:cNvPr id="4" name="Slide Number Placeholder 3"/>
          <p:cNvSpPr>
            <a:spLocks noGrp="1"/>
          </p:cNvSpPr>
          <p:nvPr>
            <p:ph type="sldNum" sz="quarter" idx="5"/>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2793510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lvl="0"/>
            <a:endParaRPr lang="en-US" sz="900" kern="1200" dirty="0">
              <a:solidFill>
                <a:schemeClr val="tx1"/>
              </a:solidFill>
              <a:effectLst/>
              <a:latin typeface="+mn-lt"/>
              <a:ea typeface="+mn-ea"/>
              <a:cs typeface="+mn-cs"/>
            </a:endParaRPr>
          </a:p>
          <a:p>
            <a:pPr marL="342900" indent="-342900">
              <a:lnSpc>
                <a:spcPct val="108000"/>
              </a:lnSpc>
              <a:buFont typeface="Arial" panose="020B0604020202020204" pitchFamily="34" charset="0"/>
              <a:buChar char="•"/>
            </a:pPr>
            <a:r>
              <a:rPr lang="en-US" sz="1000" dirty="0">
                <a:solidFill>
                  <a:srgbClr val="0D233D"/>
                </a:solidFill>
              </a:rPr>
              <a:t>There is suspicion of abuse or neglect by an adult </a:t>
            </a:r>
          </a:p>
          <a:p>
            <a:pPr marL="342900" indent="-342900">
              <a:lnSpc>
                <a:spcPct val="108000"/>
              </a:lnSpc>
              <a:buFont typeface="Arial" panose="020B0604020202020204" pitchFamily="34" charset="0"/>
              <a:buChar char="•"/>
            </a:pPr>
            <a:r>
              <a:rPr lang="en-US" sz="1000" dirty="0">
                <a:solidFill>
                  <a:srgbClr val="0D233D"/>
                </a:solidFill>
              </a:rPr>
              <a:t>The minor is at risk to themselves or someone else</a:t>
            </a:r>
          </a:p>
          <a:p>
            <a:pPr marL="342900" indent="-342900">
              <a:lnSpc>
                <a:spcPct val="108000"/>
              </a:lnSpc>
              <a:buFont typeface="Arial" panose="020B0604020202020204" pitchFamily="34" charset="0"/>
              <a:buChar char="•"/>
            </a:pPr>
            <a:r>
              <a:rPr lang="en-US" sz="1000" dirty="0">
                <a:solidFill>
                  <a:srgbClr val="0D233D"/>
                </a:solidFill>
              </a:rPr>
              <a:t>There is suspicion of sexual abuse and/or exploitation</a:t>
            </a:r>
          </a:p>
          <a:p>
            <a:pPr marL="342900" indent="-342900">
              <a:lnSpc>
                <a:spcPct val="108000"/>
              </a:lnSpc>
              <a:buFont typeface="Arial" panose="020B0604020202020204" pitchFamily="34" charset="0"/>
              <a:buChar char="•"/>
            </a:pPr>
            <a:r>
              <a:rPr lang="en-US" sz="1000" dirty="0">
                <a:solidFill>
                  <a:srgbClr val="0D233D"/>
                </a:solidFill>
              </a:rPr>
              <a:t>The minor is under 16 and has been sexually active with individual over the age of 18 (or over the age of 16 if the minor is at least two years younger)</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839263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go back to our 15-year-old patient, Shay , and answer these questions together as I read through them.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STI testing without her parent’s permission? [</a:t>
            </a:r>
            <a:r>
              <a:rPr lang="en-US" sz="960" i="1" kern="1200" dirty="0">
                <a:solidFill>
                  <a:schemeClr val="tx1"/>
                </a:solidFill>
                <a:effectLst/>
                <a:latin typeface="+mn-lt"/>
                <a:ea typeface="+mn-ea"/>
                <a:cs typeface="+mn-cs"/>
              </a:rPr>
              <a:t>Answer: Yes, she can]</a:t>
            </a:r>
            <a:endParaRPr lang="en-US" sz="960" kern="1200" dirty="0">
              <a:solidFill>
                <a:schemeClr val="tx1"/>
              </a:solidFill>
              <a:effectLst/>
              <a:latin typeface="+mn-lt"/>
              <a:ea typeface="+mn-ea"/>
              <a:cs typeface="+mn-cs"/>
            </a:endParaRP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she receive STI treatment without her parent’s permission? [</a:t>
            </a:r>
            <a:r>
              <a:rPr lang="en-US" sz="960" i="1" kern="1200" dirty="0">
                <a:solidFill>
                  <a:schemeClr val="tx1"/>
                </a:solidFill>
                <a:effectLst/>
                <a:latin typeface="+mn-lt"/>
                <a:ea typeface="+mn-ea"/>
                <a:cs typeface="+mn-cs"/>
              </a:rPr>
              <a:t>Answer: Yes, Alabama law allows minors</a:t>
            </a:r>
            <a:r>
              <a:rPr lang="en-US" sz="1800" i="1" kern="1200" dirty="0">
                <a:solidFill>
                  <a:srgbClr val="595959"/>
                </a:solidFill>
                <a:effectLst/>
                <a:latin typeface="Roboto" panose="02000000000000000000" pitchFamily="2" charset="0"/>
                <a:ea typeface="+mn-ea"/>
                <a:cs typeface="Times New Roman" panose="02020603050405020304" pitchFamily="18" charset="0"/>
              </a:rPr>
              <a:t> </a:t>
            </a:r>
            <a:r>
              <a:rPr lang="en-US" sz="960" i="1" kern="1200" dirty="0">
                <a:solidFill>
                  <a:schemeClr val="tx1"/>
                </a:solidFill>
                <a:effectLst/>
                <a:latin typeface="+mn-lt"/>
                <a:ea typeface="+mn-ea"/>
                <a:cs typeface="+mn-cs"/>
              </a:rPr>
              <a:t>to receive STI testing and treatment.</a:t>
            </a:r>
            <a:r>
              <a:rPr lang="en-US" sz="960" kern="1200" dirty="0">
                <a:solidFill>
                  <a:schemeClr val="tx1"/>
                </a:solidFill>
                <a:effectLst/>
                <a:latin typeface="+mn-lt"/>
                <a:ea typeface="+mn-ea"/>
                <a:cs typeface="+mn-cs"/>
              </a:rPr>
              <a:t>]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Can Shay receive contraception without her parent’s permission: [Answer: Yes, </a:t>
            </a:r>
            <a:r>
              <a:rPr lang="en-US" sz="960" i="1" kern="1200" dirty="0">
                <a:solidFill>
                  <a:schemeClr val="tx1"/>
                </a:solidFill>
                <a:effectLst/>
                <a:latin typeface="+mn-lt"/>
                <a:ea typeface="+mn-ea"/>
                <a:cs typeface="+mn-cs"/>
              </a:rPr>
              <a:t>Alabama Laws allows minors to receive treatment or advice about contraceptives.</a:t>
            </a:r>
            <a:r>
              <a:rPr lang="en-US" sz="1800" i="1"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Check out the Alabama Minor Consent &amp; Confidentiality Laws handout for more specific information.</a:t>
            </a:r>
            <a:r>
              <a:rPr lang="en-US" sz="960" kern="1200" dirty="0">
                <a:solidFill>
                  <a:schemeClr val="tx1"/>
                </a:solidFill>
                <a:effectLst/>
                <a:latin typeface="+mn-lt"/>
                <a:ea typeface="+mn-ea"/>
                <a:cs typeface="+mn-cs"/>
              </a:rPr>
              <a:t>] </a:t>
            </a:r>
          </a:p>
          <a:p>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254645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If Shay’s mother calls the clinic to ask if Shay received an STI test, can this information be disclosed? [</a:t>
            </a:r>
            <a:r>
              <a:rPr lang="en-US" sz="960" i="1" kern="1200" dirty="0">
                <a:solidFill>
                  <a:schemeClr val="tx1"/>
                </a:solidFill>
                <a:effectLst/>
                <a:latin typeface="+mn-lt"/>
                <a:ea typeface="+mn-ea"/>
                <a:cs typeface="+mn-cs"/>
              </a:rPr>
              <a:t>Answer: No. When a minor is consenting to confidential services, as noted prior, HIPAA is applied and information cannot be disclosed to anyone unless the minor consents.]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other ways that Shay’s mother could find out that Shay received this service?  [Answer: Yes, if she uses her parent’s health insurance, an explanation of benefits (EOB) form is typically sent for each visit including medical services rendered. Additionally, with office copays and/or paying out of pocket, breaches in confidentiality are possible.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For maximum confidentiality, a minor may go to a provider that is able to provide services without billing insurance or using alternative coding for confidential services.  The Spark on Confidentiality Best Practices covers more strategies to ensure confidential services for minors.</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2743018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Let’s take a look at one last scenario. Giovanni is a 17-year-old boy who is struggling with a substance use disorder, but doesn’t want to tell his parents.</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Is Giovanni allowed to get outpatient counseling for substance use without a parent’s consent? </a:t>
            </a:r>
          </a:p>
          <a:p>
            <a:endParaRPr lang="en-US" sz="1000" kern="1200" dirty="0">
              <a:solidFill>
                <a:schemeClr val="tx1"/>
              </a:solidFill>
              <a:effectLst/>
              <a:latin typeface="+mn-lt"/>
              <a:ea typeface="+mn-ea"/>
              <a:cs typeface="+mn-cs"/>
            </a:endParaRPr>
          </a:p>
          <a:p>
            <a:r>
              <a:rPr lang="en-US" sz="1000" i="1" kern="1200" dirty="0">
                <a:solidFill>
                  <a:schemeClr val="tx1"/>
                </a:solidFill>
                <a:effectLst/>
                <a:latin typeface="+mn-lt"/>
                <a:ea typeface="+mn-ea"/>
                <a:cs typeface="+mn-cs"/>
              </a:rPr>
              <a:t>[Allow a moment for people to respond either silently</a:t>
            </a:r>
            <a:r>
              <a:rPr lang="en-US" sz="1000" i="1" kern="1200" baseline="0" dirty="0">
                <a:solidFill>
                  <a:schemeClr val="tx1"/>
                </a:solidFill>
                <a:effectLst/>
                <a:latin typeface="+mn-lt"/>
                <a:ea typeface="+mn-ea"/>
                <a:cs typeface="+mn-cs"/>
              </a:rPr>
              <a:t> </a:t>
            </a:r>
            <a:r>
              <a:rPr lang="en-US" sz="1000" i="1" kern="1200" dirty="0">
                <a:solidFill>
                  <a:schemeClr val="tx1"/>
                </a:solidFill>
                <a:effectLst/>
                <a:latin typeface="+mn-lt"/>
                <a:ea typeface="+mn-ea"/>
                <a:cs typeface="+mn-cs"/>
              </a:rPr>
              <a:t>to themselves or aloud.]   </a:t>
            </a:r>
            <a:br>
              <a:rPr lang="en-US" sz="1000" kern="1200" dirty="0">
                <a:solidFill>
                  <a:schemeClr val="tx1"/>
                </a:solidFill>
                <a:effectLst/>
                <a:latin typeface="+mn-lt"/>
                <a:ea typeface="+mn-ea"/>
                <a:cs typeface="+mn-cs"/>
              </a:rPr>
            </a:br>
            <a:endParaRPr lang="en-US" sz="100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answer is yes. Alabama allows minors to seek treatment for substance abuse counseling without parental consent</a:t>
            </a:r>
            <a:r>
              <a:rPr lang="en-US" sz="1000"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D02C4DE-1B8A-4E20-9B71-ACF1E91FF3F0}" type="slidenum">
              <a:rPr lang="en-US" smtClean="0"/>
              <a:t>14</a:t>
            </a:fld>
            <a:endParaRPr lang="en-US" dirty="0"/>
          </a:p>
        </p:txBody>
      </p:sp>
    </p:spTree>
    <p:extLst>
      <p:ext uri="{BB962C8B-B14F-4D97-AF65-F5344CB8AC3E}">
        <p14:creationId xmlns:p14="http://schemas.microsoft.com/office/powerpoint/2010/main" val="3117710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 </a:t>
            </a:r>
          </a:p>
          <a:p>
            <a:endParaRPr lang="en-US" sz="960" i="1" kern="1200" dirty="0">
              <a:solidFill>
                <a:schemeClr val="tx1"/>
              </a:solidFill>
              <a:effectLst/>
              <a:latin typeface="+mn-lt"/>
              <a:ea typeface="+mn-ea"/>
              <a:cs typeface="+mn-cs"/>
            </a:endParaRPr>
          </a:p>
          <a:p>
            <a:r>
              <a:rPr lang="en-US" sz="960" b="0" i="1" u="none" strike="noStrike" kern="1200" baseline="0" dirty="0">
                <a:solidFill>
                  <a:schemeClr val="tx1"/>
                </a:solidFill>
                <a:latin typeface="+mn-lt"/>
                <a:ea typeface="+mn-ea"/>
                <a:cs typeface="+mn-cs"/>
              </a:rPr>
              <a:t>[Print and post Sparklers in areas your staff can see (e.g., lunchroom).]</a:t>
            </a:r>
            <a:endParaRPr lang="en-US" sz="1200" i="1" dirty="0"/>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15</a:t>
            </a:fld>
            <a:endParaRPr lang="en-US"/>
          </a:p>
        </p:txBody>
      </p:sp>
    </p:spTree>
    <p:extLst>
      <p:ext uri="{BB962C8B-B14F-4D97-AF65-F5344CB8AC3E}">
        <p14:creationId xmlns:p14="http://schemas.microsoft.com/office/powerpoint/2010/main" val="307233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 clinician found out that she is concerned about having an STI. Shay says she is worried her mother will kick her out of the house if she knows Shay is sexually active. How does the right to confidentiality help or hurt Shay?</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[Give participants a moment to respond to the question on the slide. You may choose to have discussion here or just have people think about it.]</a:t>
            </a:r>
          </a:p>
          <a:p>
            <a:endParaRPr lang="en-US" sz="1200" i="1"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1200" kern="1200" dirty="0">
              <a:solidFill>
                <a:schemeClr val="tx1"/>
              </a:solidFill>
              <a:effectLst/>
              <a:latin typeface="+mn-lt"/>
              <a:ea typeface="+mn-ea"/>
              <a:cs typeface="+mn-cs"/>
            </a:endParaRPr>
          </a:p>
          <a:p>
            <a:r>
              <a:rPr lang="en-US" sz="1200" spc="-10" dirty="0">
                <a:solidFill>
                  <a:srgbClr val="595959"/>
                </a:solidFill>
                <a:effectLst/>
                <a:latin typeface="Roboto" panose="020B0604020202020204" charset="0"/>
                <a:ea typeface="Calibri" panose="020F0502020204030204" pitchFamily="34" charset="0"/>
                <a:cs typeface="Times New Roman" panose="02020603050405020304" pitchFamily="18" charset="0"/>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endParaRPr lang="en-US" sz="1200" dirty="0"/>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27923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b="0" i="0" u="none" strike="noStrike" kern="1200" baseline="0" dirty="0">
                <a:solidFill>
                  <a:schemeClr val="tx1"/>
                </a:solidFill>
                <a:latin typeface="+mn-lt"/>
                <a:ea typeface="+mn-ea"/>
                <a:cs typeface="+mn-cs"/>
              </a:rPr>
              <a:t>Before we review the laws, it’s important to recognize the difference between consent and confidentiality. </a:t>
            </a:r>
          </a:p>
          <a:p>
            <a:pPr marL="171450" indent="-171450">
              <a:buFont typeface="Arial" panose="020B0604020202020204" pitchFamily="34" charset="0"/>
              <a:buChar char="•"/>
            </a:pPr>
            <a:r>
              <a:rPr lang="en-US" sz="960" b="0" i="0" u="none" strike="noStrike" kern="1200" baseline="0" dirty="0">
                <a:solidFill>
                  <a:schemeClr val="tx1"/>
                </a:solidFill>
                <a:latin typeface="+mn-lt"/>
                <a:ea typeface="+mn-ea"/>
                <a:cs typeface="+mn-cs"/>
              </a:rPr>
              <a:t> </a:t>
            </a:r>
            <a:r>
              <a:rPr lang="en-US" sz="960" b="1" i="0" u="none" strike="noStrike" kern="1200" baseline="0" dirty="0">
                <a:solidFill>
                  <a:schemeClr val="tx1"/>
                </a:solidFill>
                <a:latin typeface="+mn-lt"/>
                <a:ea typeface="+mn-ea"/>
                <a:cs typeface="+mn-cs"/>
              </a:rPr>
              <a:t>Consent </a:t>
            </a:r>
            <a:r>
              <a:rPr lang="en-US" sz="960" b="0" i="0" u="none" strike="noStrike" kern="1200" baseline="0" dirty="0">
                <a:solidFill>
                  <a:schemeClr val="tx1"/>
                </a:solidFill>
                <a:latin typeface="+mn-lt"/>
                <a:ea typeface="+mn-ea"/>
                <a:cs typeface="+mn-cs"/>
              </a:rPr>
              <a:t>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Confidentiality </a:t>
            </a:r>
            <a:r>
              <a:rPr lang="en-US" sz="960" b="0" i="0" u="none" strike="noStrike" kern="1200" baseline="0" dirty="0">
                <a:solidFill>
                  <a:schemeClr val="tx1"/>
                </a:solidFill>
                <a:latin typeface="+mn-lt"/>
                <a:ea typeface="+mn-ea"/>
                <a:cs typeface="+mn-cs"/>
              </a:rPr>
              <a:t>refers to how health care providers and staff keep certain information private. </a:t>
            </a:r>
          </a:p>
          <a:p>
            <a:pPr marL="171450" indent="-171450">
              <a:buFont typeface="Arial" panose="020B0604020202020204" pitchFamily="34" charset="0"/>
              <a:buChar char="•"/>
            </a:pPr>
            <a:r>
              <a:rPr lang="en-US" sz="960" b="1" i="0" u="none" strike="noStrike" kern="1200" baseline="0" dirty="0">
                <a:solidFill>
                  <a:schemeClr val="tx1"/>
                </a:solidFill>
                <a:latin typeface="+mn-lt"/>
                <a:ea typeface="+mn-ea"/>
                <a:cs typeface="+mn-cs"/>
              </a:rPr>
              <a:t>Consent does not equal confidentiality</a:t>
            </a:r>
            <a:r>
              <a:rPr lang="en-US" sz="960" b="0" i="0" u="none" strike="noStrike" kern="1200" baseline="0" dirty="0">
                <a:solidFill>
                  <a:schemeClr val="tx1"/>
                </a:solidFill>
                <a:latin typeface="+mn-lt"/>
                <a:ea typeface="+mn-ea"/>
                <a:cs typeface="+mn-cs"/>
              </a:rPr>
              <a:t>. </a:t>
            </a:r>
          </a:p>
          <a:p>
            <a:r>
              <a:rPr lang="en-US" sz="960" b="0" i="0" u="none" strike="noStrike" kern="1200" baseline="0" dirty="0">
                <a:solidFill>
                  <a:schemeClr val="tx1"/>
                </a:solidFill>
                <a:latin typeface="+mn-lt"/>
                <a:ea typeface="+mn-ea"/>
                <a:cs typeface="+mn-cs"/>
              </a:rPr>
              <a:t>	o Even if a minor is allowed to consent to a service without a parent’s permission, it does not necessarily mean that the provider is required to keep it confidential. </a:t>
            </a:r>
          </a:p>
          <a:p>
            <a:r>
              <a:rPr lang="en-US" sz="960" b="0" i="0" u="none" strike="noStrike" kern="1200" baseline="0" dirty="0">
                <a:solidFill>
                  <a:schemeClr val="tx1"/>
                </a:solidFill>
                <a:latin typeface="+mn-lt"/>
                <a:ea typeface="+mn-ea"/>
                <a:cs typeface="+mn-cs"/>
              </a:rPr>
              <a:t>	o So, laws can protect a minor’s right to access a specific service, like contraception, but often, it’s up to health care providers and staff to protect a minor’s confidentiality. </a:t>
            </a:r>
          </a:p>
          <a:p>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40626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14) before health care services are provided, with several important exceptions.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The exceptions are based on either: </a:t>
            </a:r>
          </a:p>
          <a:p>
            <a:pPr lvl="0"/>
            <a:r>
              <a:rPr lang="en-US" sz="960" kern="1200" dirty="0">
                <a:solidFill>
                  <a:schemeClr val="tx1"/>
                </a:solidFill>
                <a:effectLst/>
                <a:latin typeface="+mn-lt"/>
                <a:ea typeface="+mn-ea"/>
                <a:cs typeface="+mn-cs"/>
              </a:rPr>
              <a:t>- Status (for example, legal independence from parents/guardians), or</a:t>
            </a:r>
          </a:p>
          <a:p>
            <a:pPr lvl="0"/>
            <a:r>
              <a:rPr lang="en-US" sz="960" kern="1200" dirty="0">
                <a:solidFill>
                  <a:schemeClr val="tx1"/>
                </a:solidFill>
                <a:effectLst/>
                <a:latin typeface="+mn-lt"/>
                <a:ea typeface="+mn-ea"/>
                <a:cs typeface="+mn-cs"/>
              </a:rPr>
              <a:t>- The type of service requested (such as certain sexual health services).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Pass out the “Alabama Minor Consent &amp; Confidentiality Laws” handout. </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4</a:t>
            </a:fld>
            <a:endParaRPr lang="en-US"/>
          </a:p>
        </p:txBody>
      </p:sp>
    </p:spTree>
    <p:extLst>
      <p:ext uri="{BB962C8B-B14F-4D97-AF65-F5344CB8AC3E}">
        <p14:creationId xmlns:p14="http://schemas.microsoft.com/office/powerpoint/2010/main" val="111911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Here’s a handout that explains Alabama’s minor consent and confidentiality laws . As we see in the top section, Alabama’s law allows certain minors to consent to services based on their </a:t>
            </a:r>
            <a:r>
              <a:rPr lang="en-US" sz="960" b="1" kern="1200" dirty="0">
                <a:solidFill>
                  <a:schemeClr val="tx1"/>
                </a:solidFill>
                <a:effectLst/>
                <a:latin typeface="+mn-lt"/>
                <a:ea typeface="+mn-ea"/>
                <a:cs typeface="+mn-cs"/>
              </a:rPr>
              <a:t>status</a:t>
            </a:r>
            <a:r>
              <a:rPr lang="en-US" sz="960" kern="1200" dirty="0">
                <a:solidFill>
                  <a:schemeClr val="tx1"/>
                </a:solidFill>
                <a:effectLst/>
                <a:latin typeface="+mn-lt"/>
                <a:ea typeface="+mn-ea"/>
                <a:cs typeface="+mn-cs"/>
              </a:rPr>
              <a:t>. This includes: </a:t>
            </a:r>
          </a:p>
          <a:p>
            <a:r>
              <a:rPr lang="en-US" sz="960" kern="1200" dirty="0">
                <a:solidFill>
                  <a:schemeClr val="tx1"/>
                </a:solidFill>
                <a:effectLst/>
                <a:latin typeface="+mn-lt"/>
                <a:ea typeface="+mn-ea"/>
                <a:cs typeface="+mn-cs"/>
              </a:rPr>
              <a:t>-Minors 14 years of age or older</a:t>
            </a:r>
          </a:p>
          <a:p>
            <a:pPr lvl="0"/>
            <a:r>
              <a:rPr lang="en-US" sz="960" kern="1200" dirty="0">
                <a:solidFill>
                  <a:schemeClr val="tx1"/>
                </a:solidFill>
                <a:effectLst/>
                <a:latin typeface="+mn-lt"/>
                <a:ea typeface="+mn-ea"/>
                <a:cs typeface="+mn-cs"/>
              </a:rPr>
              <a:t>-Minors under the age of 14 who have graduated from school</a:t>
            </a:r>
          </a:p>
          <a:p>
            <a:pPr lvl="0"/>
            <a:r>
              <a:rPr lang="en-US" sz="960" kern="1200" dirty="0">
                <a:solidFill>
                  <a:schemeClr val="tx1"/>
                </a:solidFill>
                <a:effectLst/>
                <a:latin typeface="+mn-lt"/>
                <a:ea typeface="+mn-ea"/>
                <a:cs typeface="+mn-cs"/>
              </a:rPr>
              <a:t>-Minors under the age of 14 who are married or divorced</a:t>
            </a:r>
          </a:p>
          <a:p>
            <a:pPr lvl="0"/>
            <a:r>
              <a:rPr lang="en-US" sz="960" kern="1200" dirty="0">
                <a:solidFill>
                  <a:schemeClr val="tx1"/>
                </a:solidFill>
                <a:effectLst/>
                <a:latin typeface="+mn-lt"/>
                <a:ea typeface="+mn-ea"/>
                <a:cs typeface="+mn-cs"/>
              </a:rPr>
              <a:t>-Minors under the age of 14 who are pregnant</a:t>
            </a:r>
          </a:p>
          <a:p>
            <a:pPr lvl="0"/>
            <a:r>
              <a:rPr lang="en-US" sz="960" kern="1200" dirty="0">
                <a:solidFill>
                  <a:schemeClr val="tx1"/>
                </a:solidFill>
                <a:effectLst/>
                <a:latin typeface="+mn-lt"/>
                <a:ea typeface="+mn-ea"/>
                <a:cs typeface="+mn-cs"/>
              </a:rPr>
              <a:t>-Minors under the age of 14 and a parent</a:t>
            </a:r>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5</a:t>
            </a:fld>
            <a:endParaRPr lang="en-US"/>
          </a:p>
        </p:txBody>
      </p:sp>
    </p:spTree>
    <p:extLst>
      <p:ext uri="{BB962C8B-B14F-4D97-AF65-F5344CB8AC3E}">
        <p14:creationId xmlns:p14="http://schemas.microsoft.com/office/powerpoint/2010/main" val="4209601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Now let’s look at the services any minors can receive without parental or guardian consent:</a:t>
            </a:r>
          </a:p>
          <a:p>
            <a:pPr marL="342900" lvl="0" indent="-342900" fontAlgn="base">
              <a:buFont typeface="+mj-lt"/>
              <a:buAutoNum type="arabicPeriod"/>
            </a:pPr>
            <a:r>
              <a:rPr lang="en-US" sz="1000" dirty="0"/>
              <a:t>Non-prescription contraceptives such as condoms or over-the-counter emergency contraception. </a:t>
            </a:r>
          </a:p>
          <a:p>
            <a:pPr marL="342900" lvl="0" indent="-342900" fontAlgn="base">
              <a:buFont typeface="+mj-lt"/>
              <a:buAutoNum type="arabicPeriod"/>
            </a:pPr>
            <a:r>
              <a:rPr lang="en-US" sz="1000" dirty="0"/>
              <a:t>Testing and treatment for sexually transmitted infections (STIs) including HIV.</a:t>
            </a:r>
          </a:p>
          <a:p>
            <a:pPr marL="342900" lvl="0" indent="-342900" fontAlgn="base">
              <a:buFont typeface="+mj-lt"/>
              <a:buAutoNum type="arabicPeriod"/>
            </a:pPr>
            <a:r>
              <a:rPr lang="en-US" sz="1000" dirty="0"/>
              <a:t>Pregnancy and prenatal care (this does not include abortion).  </a:t>
            </a:r>
          </a:p>
          <a:p>
            <a:pPr marL="342900" lvl="0" indent="-342900" fontAlgn="base">
              <a:buFont typeface="+mj-lt"/>
              <a:buAutoNum type="arabicPeriod"/>
            </a:pPr>
            <a:r>
              <a:rPr lang="en-US" sz="1000" dirty="0"/>
              <a:t>Medical care for their children.</a:t>
            </a:r>
          </a:p>
          <a:p>
            <a:pPr marL="0" lvl="0" indent="0" fontAlgn="base">
              <a:buFont typeface="+mj-lt"/>
              <a:buNone/>
            </a:pPr>
            <a:r>
              <a:rPr lang="en-US" sz="1000" dirty="0"/>
              <a:t>5.      Counseling and treatment for substance abuse.</a:t>
            </a:r>
          </a:p>
          <a:p>
            <a:pPr marL="0" lvl="0" indent="0" fontAlgn="base">
              <a:buFont typeface="+mj-lt"/>
              <a:buNone/>
            </a:pPr>
            <a:r>
              <a:rPr lang="en-US" sz="1000" dirty="0"/>
              <a:t>6.      Counseling and treatment for mental health.</a:t>
            </a:r>
          </a:p>
          <a:p>
            <a:pPr marL="0" lvl="0" indent="0" fontAlgn="base">
              <a:buFont typeface="+mj-lt"/>
              <a:buNone/>
            </a:pPr>
            <a:endParaRPr lang="en-US" sz="1000" dirty="0"/>
          </a:p>
          <a:p>
            <a:pPr marL="0" lvl="0" indent="0" fontAlgn="base">
              <a:buFont typeface="+mj-lt"/>
              <a:buNone/>
            </a:pPr>
            <a:r>
              <a:rPr lang="en-US" sz="1000" dirty="0"/>
              <a:t>Note that only minors aged 14 and older can consent to </a:t>
            </a:r>
            <a:r>
              <a:rPr lang="en-US" sz="1000" dirty="0" err="1"/>
              <a:t>PrEP</a:t>
            </a:r>
            <a:endParaRPr lang="en-US" sz="1000" dirty="0"/>
          </a:p>
          <a:p>
            <a:pPr marL="342900" lvl="0" indent="-342900" fontAlgn="base">
              <a:buFont typeface="+mj-lt"/>
              <a:buAutoNum type="arabicPeriod"/>
            </a:pPr>
            <a:endParaRPr lang="en-US" sz="1000" dirty="0"/>
          </a:p>
          <a:p>
            <a:endParaRPr lang="en-US" dirty="0"/>
          </a:p>
        </p:txBody>
      </p:sp>
      <p:sp>
        <p:nvSpPr>
          <p:cNvPr id="4" name="Slide Number Placeholder 3"/>
          <p:cNvSpPr>
            <a:spLocks noGrp="1"/>
          </p:cNvSpPr>
          <p:nvPr>
            <p:ph type="sldNum" sz="quarter" idx="5"/>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895916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talk about the Cures Act. The Cures Act requires health care providers to make all health information, except for psychotherapy notes, easily accessible to patients in a reasonable time frame.</a:t>
            </a:r>
          </a:p>
        </p:txBody>
      </p:sp>
      <p:sp>
        <p:nvSpPr>
          <p:cNvPr id="4" name="Slide Number Placeholder 3"/>
          <p:cNvSpPr>
            <a:spLocks noGrp="1"/>
          </p:cNvSpPr>
          <p:nvPr>
            <p:ph type="sldNum" sz="quarter" idx="5"/>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277427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recommendations from the American Academy of Pediatrics regarding the Cures Act. They recommend that health care providers offer access to as much health information as possible through apps, portals, or other HIPAA compliant avenues, without requiring additional action or fees from the patient. In order to reduce the likelihood of someone other than the minor accessing the application, they recommend that an identity verification process is implemented and that a minor’s access to their health information is separate from their parent’s access to their medical records.</a:t>
            </a:r>
          </a:p>
        </p:txBody>
      </p:sp>
      <p:sp>
        <p:nvSpPr>
          <p:cNvPr id="4" name="Slide Number Placeholder 3"/>
          <p:cNvSpPr>
            <a:spLocks noGrp="1"/>
          </p:cNvSpPr>
          <p:nvPr>
            <p:ph type="sldNum" sz="quarter" idx="5"/>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321007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recommendations from the AAP include establishing procedures for health information requests from different parties (such as parents and guardians) and creating protocols for what health information will not be shared with patients or parents, even if it is requested, based on state and federal law.</a:t>
            </a:r>
          </a:p>
        </p:txBody>
      </p:sp>
      <p:sp>
        <p:nvSpPr>
          <p:cNvPr id="4" name="Slide Number Placeholder 3"/>
          <p:cNvSpPr>
            <a:spLocks noGrp="1"/>
          </p:cNvSpPr>
          <p:nvPr>
            <p:ph type="sldNum" sz="quarter" idx="5"/>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17687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Box 5"/>
          <p:cNvSpPr txBox="1"/>
          <p:nvPr userDrawn="1"/>
        </p:nvSpPr>
        <p:spPr>
          <a:xfrm>
            <a:off x="6204155" y="5205046"/>
            <a:ext cx="3552620" cy="281354"/>
          </a:xfrm>
          <a:prstGeom prst="rect">
            <a:avLst/>
          </a:prstGeom>
          <a:noFill/>
        </p:spPr>
        <p:txBody>
          <a:bodyPr wrap="square" rtlCol="0">
            <a:spAutoFit/>
          </a:bodyPr>
          <a:lstStyle/>
          <a:p>
            <a:pPr algn="r"/>
            <a:r>
              <a:rPr lang="en-US" sz="1200" dirty="0">
                <a:solidFill>
                  <a:srgbClr val="003366"/>
                </a:solidFill>
              </a:rPr>
              <a:t>© 2023 Regents of the University of Michigan</a:t>
            </a:r>
          </a:p>
        </p:txBody>
      </p:sp>
      <p:sp>
        <p:nvSpPr>
          <p:cNvPr id="9" name="Title Placeholder 5">
            <a:extLst>
              <a:ext uri="{FF2B5EF4-FFF2-40B4-BE49-F238E27FC236}">
                <a16:creationId xmlns:a16="http://schemas.microsoft.com/office/drawing/2014/main" id="{C54430C6-18C0-1A25-B84D-006BE6495A88}"/>
              </a:ext>
            </a:extLst>
          </p:cNvPr>
          <p:cNvSpPr>
            <a:spLocks noGrp="1"/>
          </p:cNvSpPr>
          <p:nvPr>
            <p:ph type="title"/>
          </p:nvPr>
        </p:nvSpPr>
        <p:spPr>
          <a:xfrm>
            <a:off x="4178710" y="0"/>
            <a:ext cx="5270090" cy="2966762"/>
          </a:xfrm>
          <a:prstGeom prst="rect">
            <a:avLst/>
          </a:prstGeom>
        </p:spPr>
        <p:txBody>
          <a:bodyPr vert="horz" lIns="91440" tIns="45720" rIns="91440" bIns="45720" rtlCol="0" anchor="ctr">
            <a:noAutofit/>
          </a:bodyPr>
          <a:lstStyle>
            <a:lvl1pPr algn="ctr">
              <a:defRPr/>
            </a:lvl1pPr>
          </a:lstStyle>
          <a:p>
            <a:endParaRPr lang="en-US" dirty="0"/>
          </a:p>
        </p:txBody>
      </p:sp>
    </p:spTree>
    <p:extLst>
      <p:ext uri="{BB962C8B-B14F-4D97-AF65-F5344CB8AC3E}">
        <p14:creationId xmlns:p14="http://schemas.microsoft.com/office/powerpoint/2010/main" val="5254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47907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75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893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4715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632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60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411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5109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923599"/>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755923" y="1379009"/>
            <a:ext cx="5237266"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63666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59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2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49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492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12465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9124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hasCustomPrompt="1"/>
          </p:nvPr>
        </p:nvSpPr>
        <p:spPr>
          <a:xfrm>
            <a:off x="771524" y="925035"/>
            <a:ext cx="8221664"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48039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sp>
        <p:nvSpPr>
          <p:cNvPr id="10" name="Text Placeholder 11"/>
          <p:cNvSpPr>
            <a:spLocks noGrp="1"/>
          </p:cNvSpPr>
          <p:nvPr>
            <p:ph type="body" sz="quarter" idx="11" hasCustomPrompt="1"/>
          </p:nvPr>
        </p:nvSpPr>
        <p:spPr>
          <a:xfrm>
            <a:off x="771524" y="920541"/>
            <a:ext cx="8221664" cy="492489"/>
          </a:xfrm>
          <a:prstGeom prst="rect">
            <a:avLst/>
          </a:prstGeom>
        </p:spPr>
        <p:txBody>
          <a:bodyPr/>
          <a:lstStyle>
            <a:lvl1pPr marL="0" indent="0">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88378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hasCustomPrompt="1"/>
          </p:nvPr>
        </p:nvSpPr>
        <p:spPr>
          <a:xfrm>
            <a:off x="763588" y="926156"/>
            <a:ext cx="8229600"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76583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11380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48440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9479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957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userDrawn="1">
          <p15:clr>
            <a:srgbClr val="FBAE40"/>
          </p15:clr>
        </p15:guide>
        <p15:guide id="2" pos="307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sp>
        <p:nvSpPr>
          <p:cNvPr id="10" name="Text Placeholder 11"/>
          <p:cNvSpPr>
            <a:spLocks noGrp="1"/>
          </p:cNvSpPr>
          <p:nvPr>
            <p:ph type="body" sz="quarter" idx="11" hasCustomPrompt="1"/>
          </p:nvPr>
        </p:nvSpPr>
        <p:spPr>
          <a:xfrm>
            <a:off x="763587" y="926157"/>
            <a:ext cx="3663353"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hasCustomPrompt="1"/>
          </p:nvPr>
        </p:nvSpPr>
        <p:spPr>
          <a:xfrm>
            <a:off x="5350698" y="930512"/>
            <a:ext cx="3642490"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480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hasCustomPrompt="1"/>
          </p:nvPr>
        </p:nvSpPr>
        <p:spPr>
          <a:xfrm>
            <a:off x="761297" y="1606282"/>
            <a:ext cx="3836830"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hasCustomPrompt="1"/>
          </p:nvPr>
        </p:nvSpPr>
        <p:spPr>
          <a:xfrm>
            <a:off x="5168557" y="1619341"/>
            <a:ext cx="3828854"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81594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hasCustomPrompt="1"/>
          </p:nvPr>
        </p:nvSpPr>
        <p:spPr>
          <a:xfrm>
            <a:off x="763588" y="926157"/>
            <a:ext cx="3677783"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hasCustomPrompt="1"/>
          </p:nvPr>
        </p:nvSpPr>
        <p:spPr>
          <a:xfrm>
            <a:off x="5316597" y="930504"/>
            <a:ext cx="3676591" cy="492489"/>
          </a:xfrm>
          <a:prstGeom prst="rect">
            <a:avLst/>
          </a:prstGeom>
        </p:spPr>
        <p:txBody>
          <a:bodyPr/>
          <a:lstStyle>
            <a:lvl1pPr marL="0" indent="0" algn="ctr">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791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3" name="Media Placeholder 2"/>
          <p:cNvSpPr>
            <a:spLocks noGrp="1"/>
          </p:cNvSpPr>
          <p:nvPr>
            <p:ph type="media" sz="quarter" idx="13"/>
          </p:nvPr>
        </p:nvSpPr>
        <p:spPr>
          <a:xfrm>
            <a:off x="763587" y="1036833"/>
            <a:ext cx="8229601" cy="3789701"/>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074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116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hasCustomPrompt="1"/>
          </p:nvPr>
        </p:nvSpPr>
        <p:spPr>
          <a:xfrm>
            <a:off x="763587" y="925038"/>
            <a:ext cx="8229601" cy="492489"/>
          </a:xfrm>
          <a:prstGeom prst="rect">
            <a:avLst/>
          </a:prstGeom>
        </p:spPr>
        <p:txBody>
          <a:bodyPr/>
          <a:lstStyle>
            <a:lvl1pPr marL="0" indent="0">
              <a:buNone/>
              <a:defRPr sz="2400" b="1" baseline="0">
                <a:solidFill>
                  <a:srgbClr val="99CC33"/>
                </a:solidFill>
                <a:latin typeface="+mj-lt"/>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a:ln w="12700">
            <a:solidFill>
              <a:schemeClr val="tx1"/>
            </a:solidFill>
          </a:ln>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03375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Placeholder 5">
            <a:extLst>
              <a:ext uri="{FF2B5EF4-FFF2-40B4-BE49-F238E27FC236}">
                <a16:creationId xmlns:a16="http://schemas.microsoft.com/office/drawing/2014/main" id="{C19F2AA3-1DEB-CE6D-F36A-84598FA2E836}"/>
              </a:ext>
            </a:extLst>
          </p:cNvPr>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25999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sp>
        <p:nvSpPr>
          <p:cNvPr id="2" name="Title Placeholder 5">
            <a:extLst>
              <a:ext uri="{FF2B5EF4-FFF2-40B4-BE49-F238E27FC236}">
                <a16:creationId xmlns:a16="http://schemas.microsoft.com/office/drawing/2014/main" id="{EC4C943E-A7B8-8A60-7246-574BBFE0B8F7}"/>
              </a:ext>
            </a:extLst>
          </p:cNvPr>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82567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9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45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03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dirty="0"/>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0" baseline="0">
                <a:solidFill>
                  <a:schemeClr val="tx1"/>
                </a:solidFill>
              </a:defRPr>
            </a:lvl1pPr>
            <a:lvl2pPr>
              <a:defRPr sz="1800" b="0" baseline="0">
                <a:solidFill>
                  <a:schemeClr val="tx1"/>
                </a:solidFill>
              </a:defRPr>
            </a:lvl2pPr>
            <a:lvl3pPr>
              <a:defRPr sz="1800" b="0" baseline="0">
                <a:solidFill>
                  <a:schemeClr val="tx1"/>
                </a:solidFill>
              </a:defRPr>
            </a:lvl3pPr>
            <a:lvl4pPr>
              <a:defRPr sz="1800" b="0" baseline="0">
                <a:solidFill>
                  <a:schemeClr val="tx1"/>
                </a:solidFill>
              </a:defRPr>
            </a:lvl4pPr>
            <a:lvl5pPr>
              <a:defRPr sz="1800" b="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420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0" baseline="0">
                <a:solidFill>
                  <a:schemeClr val="tx1"/>
                </a:solidFill>
              </a:defRPr>
            </a:lvl1pPr>
            <a:lvl2pPr>
              <a:defRPr sz="1800" b="0" baseline="0">
                <a:solidFill>
                  <a:schemeClr val="tx1"/>
                </a:solidFill>
              </a:defRPr>
            </a:lvl2pPr>
            <a:lvl3pPr>
              <a:defRPr sz="1800" b="0" baseline="0">
                <a:solidFill>
                  <a:schemeClr val="tx1"/>
                </a:solidFill>
              </a:defRPr>
            </a:lvl3pPr>
            <a:lvl4pPr>
              <a:defRPr sz="1800" b="0" baseline="0">
                <a:solidFill>
                  <a:schemeClr val="tx1"/>
                </a:solidFill>
              </a:defRPr>
            </a:lvl4pPr>
            <a:lvl5pPr>
              <a:defRPr sz="1800" b="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lvl="0" indent="0">
              <a:buNone/>
            </a:pPr>
            <a:r>
              <a:rPr lang="en-US" dirty="0"/>
              <a:t>EDIT MASTER TEXT STYLES</a:t>
            </a:r>
          </a:p>
        </p:txBody>
      </p:sp>
      <p:sp>
        <p:nvSpPr>
          <p:cNvPr id="10" name="Text Placeholder 11"/>
          <p:cNvSpPr>
            <a:spLocks noGrp="1"/>
          </p:cNvSpPr>
          <p:nvPr>
            <p:ph type="body" sz="quarter" idx="13" hasCustomPrompt="1"/>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327253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dirty="0"/>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0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Tree>
    <p:extLst>
      <p:ext uri="{BB962C8B-B14F-4D97-AF65-F5344CB8AC3E}">
        <p14:creationId xmlns:p14="http://schemas.microsoft.com/office/powerpoint/2010/main" val="13090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lvl="0" indent="0">
              <a:buNone/>
            </a:pPr>
            <a:r>
              <a:rPr lang="en-US" dirty="0"/>
              <a:t>EDIT MASTER TEXT STYLES</a:t>
            </a:r>
          </a:p>
        </p:txBody>
      </p:sp>
      <p:sp>
        <p:nvSpPr>
          <p:cNvPr id="10" name="Text Placeholder 11"/>
          <p:cNvSpPr>
            <a:spLocks noGrp="1"/>
          </p:cNvSpPr>
          <p:nvPr>
            <p:ph type="body" sz="quarter" idx="13"/>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a:t>
            </a:r>
          </a:p>
          <a:p>
            <a:pPr lvl="0"/>
            <a:endParaRPr lang="en-US" dirty="0"/>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98021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a:t>
            </a:r>
          </a:p>
          <a:p>
            <a:pPr lvl="0"/>
            <a:endParaRPr lang="en-US" dirty="0"/>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marL="914400" indent="0">
              <a:buNone/>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endParaRPr lang="en-US" dirty="0"/>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marL="914400" indent="0">
              <a:buNone/>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endParaRPr lang="en-US" dirty="0"/>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a:t>
            </a:r>
          </a:p>
          <a:p>
            <a:pPr lvl="0"/>
            <a:endParaRPr lang="en-US" dirty="0"/>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MASTER TEXT STYLES</a:t>
            </a:r>
          </a:p>
          <a:p>
            <a:pPr lvl="0"/>
            <a:endParaRPr lang="en-US" dirty="0"/>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742112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slideLayout" Target="../slideLayouts/slideLayout6.xml"/><Relationship Id="rId10"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3.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5.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4.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5" name="Straight Connector 14"/>
          <p:cNvCxnSpPr/>
          <p:nvPr userDrawn="1"/>
        </p:nvCxnSpPr>
        <p:spPr>
          <a:xfrm>
            <a:off x="3938992" y="3167147"/>
            <a:ext cx="5817783" cy="0"/>
          </a:xfrm>
          <a:prstGeom prst="line">
            <a:avLst/>
          </a:prstGeom>
          <a:ln w="12700">
            <a:solidFill>
              <a:schemeClr val="bg1">
                <a:alpha val="6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10;&#10;Description automatically generated">
            <a:extLst>
              <a:ext uri="{FF2B5EF4-FFF2-40B4-BE49-F238E27FC236}">
                <a16:creationId xmlns:a16="http://schemas.microsoft.com/office/drawing/2014/main" id="{C2877F28-CECC-4602-9890-99ADD9AC64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731" y="4942808"/>
            <a:ext cx="1565074" cy="365184"/>
          </a:xfrm>
          <a:prstGeom prst="rect">
            <a:avLst/>
          </a:prstGeom>
        </p:spPr>
      </p:pic>
      <p:pic>
        <p:nvPicPr>
          <p:cNvPr id="8" name="Picture 7">
            <a:extLst>
              <a:ext uri="{FF2B5EF4-FFF2-40B4-BE49-F238E27FC236}">
                <a16:creationId xmlns:a16="http://schemas.microsoft.com/office/drawing/2014/main" id="{5021C000-D2B3-4505-856E-BBCC4331CCF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16200000">
            <a:off x="992788" y="2601400"/>
            <a:ext cx="5495544" cy="274455"/>
          </a:xfrm>
          <a:prstGeom prst="rect">
            <a:avLst/>
          </a:prstGeom>
        </p:spPr>
      </p:pic>
      <p:sp>
        <p:nvSpPr>
          <p:cNvPr id="5" name="TextBox 4">
            <a:extLst>
              <a:ext uri="{FF2B5EF4-FFF2-40B4-BE49-F238E27FC236}">
                <a16:creationId xmlns:a16="http://schemas.microsoft.com/office/drawing/2014/main" id="{362B6D8A-FF18-67B2-1A8D-66FC91BF9DA8}"/>
              </a:ext>
            </a:extLst>
          </p:cNvPr>
          <p:cNvSpPr txBox="1"/>
          <p:nvPr userDrawn="1"/>
        </p:nvSpPr>
        <p:spPr>
          <a:xfrm>
            <a:off x="186731" y="543592"/>
            <a:ext cx="2014601" cy="584775"/>
          </a:xfrm>
          <a:prstGeom prst="rect">
            <a:avLst/>
          </a:prstGeom>
          <a:noFill/>
        </p:spPr>
        <p:txBody>
          <a:bodyPr wrap="square" rtlCol="0">
            <a:spAutoFit/>
          </a:bodyPr>
          <a:lstStyle/>
          <a:p>
            <a:pPr algn="l"/>
            <a:r>
              <a:rPr lang="en-US" sz="3200" b="1" dirty="0">
                <a:solidFill>
                  <a:srgbClr val="003366"/>
                </a:solidFill>
                <a:latin typeface="+mj-lt"/>
              </a:rPr>
              <a:t>Sparks</a:t>
            </a:r>
          </a:p>
        </p:txBody>
      </p:sp>
      <p:sp>
        <p:nvSpPr>
          <p:cNvPr id="13" name="Title Placeholder 5">
            <a:extLst>
              <a:ext uri="{FF2B5EF4-FFF2-40B4-BE49-F238E27FC236}">
                <a16:creationId xmlns:a16="http://schemas.microsoft.com/office/drawing/2014/main" id="{872444D4-8102-83D9-EEEF-0C472A80BB99}"/>
              </a:ext>
            </a:extLst>
          </p:cNvPr>
          <p:cNvSpPr>
            <a:spLocks noGrp="1"/>
          </p:cNvSpPr>
          <p:nvPr>
            <p:ph type="title"/>
          </p:nvPr>
        </p:nvSpPr>
        <p:spPr>
          <a:xfrm>
            <a:off x="4178710" y="0"/>
            <a:ext cx="5270090" cy="2966762"/>
          </a:xfrm>
          <a:prstGeom prst="rect">
            <a:avLst/>
          </a:prstGeom>
        </p:spPr>
        <p:txBody>
          <a:bodyPr vert="horz" lIns="91440" tIns="45720" rIns="91440" bIns="45720" rtlCol="0" anchor="ctr">
            <a:no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3F103400-34F6-AEEE-563F-F07B8CA76922}"/>
              </a:ext>
            </a:extLst>
          </p:cNvPr>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sp>
        <p:nvSpPr>
          <p:cNvPr id="16" name="Text Placeholder 11">
            <a:extLst>
              <a:ext uri="{FF2B5EF4-FFF2-40B4-BE49-F238E27FC236}">
                <a16:creationId xmlns:a16="http://schemas.microsoft.com/office/drawing/2014/main" id="{6BA5AB53-C77B-D773-0289-8F14FC46E29D}"/>
              </a:ext>
            </a:extLst>
          </p:cNvPr>
          <p:cNvSpPr txBox="1">
            <a:spLocks/>
          </p:cNvSpPr>
          <p:nvPr userDrawn="1"/>
        </p:nvSpPr>
        <p:spPr>
          <a:xfrm>
            <a:off x="4178710" y="3390562"/>
            <a:ext cx="5270090" cy="435417"/>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US" dirty="0">
              <a:solidFill>
                <a:schemeClr val="tx1"/>
              </a:solidFill>
            </a:endParaRPr>
          </a:p>
        </p:txBody>
      </p:sp>
      <p:pic>
        <p:nvPicPr>
          <p:cNvPr id="3" name="Picture 2">
            <a:extLst>
              <a:ext uri="{FF2B5EF4-FFF2-40B4-BE49-F238E27FC236}">
                <a16:creationId xmlns:a16="http://schemas.microsoft.com/office/drawing/2014/main" id="{AE50CD7D-EB91-D74C-C527-A9EBA1A49B3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049347" y="393905"/>
            <a:ext cx="1035450" cy="1136119"/>
          </a:xfrm>
          <a:prstGeom prst="rect">
            <a:avLst/>
          </a:prstGeom>
        </p:spPr>
      </p:pic>
    </p:spTree>
    <p:extLst>
      <p:ext uri="{BB962C8B-B14F-4D97-AF65-F5344CB8AC3E}">
        <p14:creationId xmlns:p14="http://schemas.microsoft.com/office/powerpoint/2010/main" val="3344159532"/>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3213"/>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2" name="Picture 1">
            <a:extLst>
              <a:ext uri="{FF2B5EF4-FFF2-40B4-BE49-F238E27FC236}">
                <a16:creationId xmlns:a16="http://schemas.microsoft.com/office/drawing/2014/main" id="{2EE65E8A-456F-27F9-2EF9-0B76C739004B}"/>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3874" y="316828"/>
            <a:ext cx="342185" cy="375454"/>
          </a:xfrm>
          <a:prstGeom prst="rect">
            <a:avLst/>
          </a:prstGeom>
        </p:spPr>
      </p:pic>
      <p:pic>
        <p:nvPicPr>
          <p:cNvPr id="9" name="Picture 8">
            <a:extLst>
              <a:ext uri="{FF2B5EF4-FFF2-40B4-BE49-F238E27FC236}">
                <a16:creationId xmlns:a16="http://schemas.microsoft.com/office/drawing/2014/main" id="{2AF5C89B-1838-8D60-E468-64B2E5318D6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Box 2">
            <a:extLst>
              <a:ext uri="{FF2B5EF4-FFF2-40B4-BE49-F238E27FC236}">
                <a16:creationId xmlns:a16="http://schemas.microsoft.com/office/drawing/2014/main" id="{D0B0AD86-E1CF-5555-EA5F-0140D2DB968E}"/>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80024384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userDrawn="1">
          <p15:clr>
            <a:srgbClr val="F26B43"/>
          </p15:clr>
        </p15:guide>
        <p15:guide id="2" pos="481" userDrawn="1">
          <p15:clr>
            <a:srgbClr val="F26B43"/>
          </p15:clr>
        </p15:guide>
        <p15:guide id="3" pos="5665" userDrawn="1">
          <p15:clr>
            <a:srgbClr val="F26B43"/>
          </p15:clr>
        </p15:guide>
        <p15:guide id="4" orient="horz" pos="21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cstate="hqprint">
            <a:extLst>
              <a:ext uri="{28A0092B-C50C-407E-A947-70E740481C1C}">
                <a14:useLocalDpi xmlns:a14="http://schemas.microsoft.com/office/drawing/2010/main" val="0"/>
              </a:ext>
            </a:extLst>
          </a:blip>
          <a:stretch>
            <a:fillRect/>
          </a:stretch>
        </p:blipFill>
        <p:spPr>
          <a:xfrm>
            <a:off x="8640868" y="317644"/>
            <a:ext cx="362001" cy="362001"/>
          </a:xfrm>
          <a:prstGeom prst="rect">
            <a:avLst/>
          </a:prstGeom>
        </p:spPr>
      </p:pic>
      <p:sp>
        <p:nvSpPr>
          <p:cNvPr id="12" name="TextBox 11"/>
          <p:cNvSpPr txBox="1"/>
          <p:nvPr userDrawn="1"/>
        </p:nvSpPr>
        <p:spPr>
          <a:xfrm>
            <a:off x="7904557" y="313978"/>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9" name="TextBox 8"/>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3" name="Picture 2">
            <a:extLst>
              <a:ext uri="{FF2B5EF4-FFF2-40B4-BE49-F238E27FC236}">
                <a16:creationId xmlns:a16="http://schemas.microsoft.com/office/drawing/2014/main" id="{0A4DDDD7-446F-E5FC-9941-43E37D805C2F}"/>
              </a:ext>
            </a:extLst>
          </p:cNvPr>
          <p:cNvPicPr>
            <a:picLocks noChangeAspect="1"/>
          </p:cNvPicPr>
          <p:nvPr userDrawn="1"/>
        </p:nvPicPr>
        <p:blipFill>
          <a:blip r:embed="rId26">
            <a:extLst>
              <a:ext uri="{28A0092B-C50C-407E-A947-70E740481C1C}">
                <a14:useLocalDpi xmlns:a14="http://schemas.microsoft.com/office/drawing/2010/main" val="0"/>
              </a:ext>
            </a:extLst>
          </a:blip>
          <a:srcRect/>
          <a:stretch/>
        </p:blipFill>
        <p:spPr>
          <a:xfrm>
            <a:off x="8653874" y="316828"/>
            <a:ext cx="342185" cy="375454"/>
          </a:xfrm>
          <a:prstGeom prst="rect">
            <a:avLst/>
          </a:prstGeom>
        </p:spPr>
      </p:pic>
      <p:pic>
        <p:nvPicPr>
          <p:cNvPr id="10" name="Picture 9">
            <a:extLst>
              <a:ext uri="{FF2B5EF4-FFF2-40B4-BE49-F238E27FC236}">
                <a16:creationId xmlns:a16="http://schemas.microsoft.com/office/drawing/2014/main" id="{6F59570B-E217-1A5C-15F1-5B03DBCE6634}"/>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4" name="TextBox 3">
            <a:extLst>
              <a:ext uri="{FF2B5EF4-FFF2-40B4-BE49-F238E27FC236}">
                <a16:creationId xmlns:a16="http://schemas.microsoft.com/office/drawing/2014/main" id="{C0FAA3D5-41D3-C7A5-7DA5-DA81E10A6520}"/>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58871401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7" r:id="rId5"/>
    <p:sldLayoutId id="2147483663" r:id="rId6"/>
    <p:sldLayoutId id="2147483664" r:id="rId7"/>
    <p:sldLayoutId id="2147483665" r:id="rId8"/>
    <p:sldLayoutId id="2147483666"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pos="5665" userDrawn="1">
          <p15:clr>
            <a:srgbClr val="F26B43"/>
          </p15:clr>
        </p15:guide>
        <p15:guide id="3" orient="horz" pos="216" userDrawn="1">
          <p15:clr>
            <a:srgbClr val="F26B43"/>
          </p15:clr>
        </p15:guide>
        <p15:guide id="4" orient="horz" pos="316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640868" y="317643"/>
            <a:ext cx="362001" cy="362001"/>
          </a:xfrm>
          <a:prstGeom prst="rect">
            <a:avLst/>
          </a:prstGeom>
        </p:spPr>
      </p:pic>
      <p:sp>
        <p:nvSpPr>
          <p:cNvPr id="9" name="TextBox 8"/>
          <p:cNvSpPr txBox="1"/>
          <p:nvPr userDrawn="1"/>
        </p:nvSpPr>
        <p:spPr>
          <a:xfrm>
            <a:off x="7904557" y="313977"/>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
        <p:nvSpPr>
          <p:cNvPr id="11" name="TextBox 10"/>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3" name="Picture 2">
            <a:extLst>
              <a:ext uri="{FF2B5EF4-FFF2-40B4-BE49-F238E27FC236}">
                <a16:creationId xmlns:a16="http://schemas.microsoft.com/office/drawing/2014/main" id="{1FF7FCF3-E03C-C1F5-4ADD-3E16BEF2A79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653874" y="316828"/>
            <a:ext cx="342185" cy="375454"/>
          </a:xfrm>
          <a:prstGeom prst="rect">
            <a:avLst/>
          </a:prstGeom>
        </p:spPr>
      </p:pic>
      <p:pic>
        <p:nvPicPr>
          <p:cNvPr id="10" name="Picture 9">
            <a:extLst>
              <a:ext uri="{FF2B5EF4-FFF2-40B4-BE49-F238E27FC236}">
                <a16:creationId xmlns:a16="http://schemas.microsoft.com/office/drawing/2014/main" id="{0B3F338B-33A0-F3F7-7F24-FA01F88DB8A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4" name="TextBox 3">
            <a:extLst>
              <a:ext uri="{FF2B5EF4-FFF2-40B4-BE49-F238E27FC236}">
                <a16:creationId xmlns:a16="http://schemas.microsoft.com/office/drawing/2014/main" id="{92FEF822-E2E3-4C7E-797C-422020227BBC}"/>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7062697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userDrawn="1">
          <p15:clr>
            <a:srgbClr val="F26B43"/>
          </p15:clr>
        </p15:guide>
        <p15:guide id="2" orient="horz" pos="216" userDrawn="1">
          <p15:clr>
            <a:srgbClr val="F26B43"/>
          </p15:clr>
        </p15:guide>
        <p15:guide id="3" pos="5665" userDrawn="1">
          <p15:clr>
            <a:srgbClr val="F26B43"/>
          </p15:clr>
        </p15:guide>
        <p15:guide id="4" orient="horz" pos="316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
        <p:nvSpPr>
          <p:cNvPr id="4" name="TextBox 3"/>
          <p:cNvSpPr txBox="1"/>
          <p:nvPr userDrawn="1"/>
        </p:nvSpPr>
        <p:spPr>
          <a:xfrm>
            <a:off x="6096000" y="5205046"/>
            <a:ext cx="3660775" cy="281354"/>
          </a:xfrm>
          <a:prstGeom prst="rect">
            <a:avLst/>
          </a:prstGeom>
          <a:noFill/>
        </p:spPr>
        <p:txBody>
          <a:bodyPr wrap="square" rtlCol="0">
            <a:spAutoFit/>
          </a:bodyPr>
          <a:lstStyle/>
          <a:p>
            <a:pPr algn="r"/>
            <a:r>
              <a:rPr lang="en-US" sz="1200" dirty="0">
                <a:solidFill>
                  <a:schemeClr val="bg1"/>
                </a:solidFill>
              </a:rPr>
              <a:t>© 2017 Regents of the University of Michigan</a:t>
            </a:r>
          </a:p>
        </p:txBody>
      </p:sp>
      <p:pic>
        <p:nvPicPr>
          <p:cNvPr id="3" name="Picture 2">
            <a:extLst>
              <a:ext uri="{FF2B5EF4-FFF2-40B4-BE49-F238E27FC236}">
                <a16:creationId xmlns:a16="http://schemas.microsoft.com/office/drawing/2014/main" id="{C8727344-E60B-CEBA-DE09-E5B04936FE0D}"/>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8653874" y="316828"/>
            <a:ext cx="342185" cy="375454"/>
          </a:xfrm>
          <a:prstGeom prst="rect">
            <a:avLst/>
          </a:prstGeom>
        </p:spPr>
      </p:pic>
      <p:cxnSp>
        <p:nvCxnSpPr>
          <p:cNvPr id="7" name="Straight Connector 6">
            <a:extLst>
              <a:ext uri="{FF2B5EF4-FFF2-40B4-BE49-F238E27FC236}">
                <a16:creationId xmlns:a16="http://schemas.microsoft.com/office/drawing/2014/main" id="{EA1CE07D-2A5D-37D7-EBF7-3C99A6886BD5}"/>
              </a:ext>
            </a:extLst>
          </p:cNvPr>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366F00-3BE2-DB1A-FA74-012AE2D39B6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5" name="TextBox 4">
            <a:extLst>
              <a:ext uri="{FF2B5EF4-FFF2-40B4-BE49-F238E27FC236}">
                <a16:creationId xmlns:a16="http://schemas.microsoft.com/office/drawing/2014/main" id="{5EB64003-C574-7849-987B-01C0465B67B3}"/>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950612486"/>
      </p:ext>
    </p:extLst>
  </p:cSld>
  <p:clrMap bg1="lt1" tx1="dk1" bg2="lt2" tx2="dk2" accent1="accent1" accent2="accent2" accent3="accent3" accent4="accent4" accent5="accent5" accent6="accent6" hlink="hlink" folHlink="folHlink"/>
  <p:sldLayoutIdLst>
    <p:sldLayoutId id="2147483687" r:id="rId1"/>
    <p:sldLayoutId id="2147483690" r:id="rId2"/>
    <p:sldLayoutId id="2147483691" r:id="rId3"/>
    <p:sldLayoutId id="214748369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userDrawn="1">
          <p15:clr>
            <a:srgbClr val="F26B43"/>
          </p15:clr>
        </p15:guide>
        <p15:guide id="3" pos="5665" userDrawn="1">
          <p15:clr>
            <a:srgbClr val="F26B43"/>
          </p15:clr>
        </p15:guide>
        <p15:guide id="4" orient="horz" pos="3168" userDrawn="1">
          <p15:clr>
            <a:srgbClr val="F26B43"/>
          </p15:clr>
        </p15:guide>
        <p15:guide id="5" orient="horz" pos="2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AB989CA9-5CBC-F3AA-9EFF-D7D6BC76F256}"/>
              </a:ext>
            </a:extLst>
          </p:cNvPr>
          <p:cNvSpPr txBox="1">
            <a:spLocks/>
          </p:cNvSpPr>
          <p:nvPr/>
        </p:nvSpPr>
        <p:spPr>
          <a:xfrm>
            <a:off x="5507447" y="5050983"/>
            <a:ext cx="5270090" cy="435417"/>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i="1" dirty="0">
              <a:solidFill>
                <a:srgbClr val="003366"/>
              </a:solidFill>
            </a:endParaRPr>
          </a:p>
        </p:txBody>
      </p:sp>
      <p:pic>
        <p:nvPicPr>
          <p:cNvPr id="19" name="Picture Placeholder 5">
            <a:extLst>
              <a:ext uri="{FF2B5EF4-FFF2-40B4-BE49-F238E27FC236}">
                <a16:creationId xmlns:a16="http://schemas.microsoft.com/office/drawing/2014/main" id="{035ED45F-6DA9-4868-E76D-9F3ED8B8A57B}"/>
              </a:ext>
            </a:extLst>
          </p:cNvPr>
          <p:cNvPicPr>
            <a:picLocks noChangeAspect="1"/>
          </p:cNvPicPr>
          <p:nvPr/>
        </p:nvPicPr>
        <p:blipFill>
          <a:blip r:embed="rId3" cstate="print">
            <a:extLst>
              <a:ext uri="{28A0092B-C50C-407E-A947-70E740481C1C}">
                <a14:useLocalDpi xmlns:a14="http://schemas.microsoft.com/office/drawing/2010/main" val="0"/>
              </a:ext>
            </a:extLst>
          </a:blip>
          <a:srcRect l="16653" r="16653"/>
          <a:stretch>
            <a:fillRect/>
          </a:stretch>
        </p:blipFill>
        <p:spPr>
          <a:xfrm>
            <a:off x="318366" y="1723534"/>
            <a:ext cx="2890826" cy="2890825"/>
          </a:xfrm>
          <a:prstGeom prst="rect">
            <a:avLst/>
          </a:prstGeom>
          <a:ln w="12700">
            <a:noFill/>
          </a:ln>
        </p:spPr>
      </p:pic>
      <p:sp>
        <p:nvSpPr>
          <p:cNvPr id="20" name="Title 11">
            <a:extLst>
              <a:ext uri="{FF2B5EF4-FFF2-40B4-BE49-F238E27FC236}">
                <a16:creationId xmlns:a16="http://schemas.microsoft.com/office/drawing/2014/main" id="{BADD781D-2F64-94CF-4443-A3DF2EB630B6}"/>
              </a:ext>
            </a:extLst>
          </p:cNvPr>
          <p:cNvSpPr>
            <a:spLocks noGrp="1"/>
          </p:cNvSpPr>
          <p:nvPr>
            <p:ph type="title"/>
          </p:nvPr>
        </p:nvSpPr>
        <p:spPr>
          <a:xfrm>
            <a:off x="3807069" y="465559"/>
            <a:ext cx="5949706" cy="2966762"/>
          </a:xfrm>
        </p:spPr>
        <p:txBody>
          <a:bodyPr/>
          <a:lstStyle/>
          <a:p>
            <a:r>
              <a:rPr lang="en-US" dirty="0"/>
              <a:t>ALABAMA</a:t>
            </a:r>
            <a:br>
              <a:rPr lang="en-US" dirty="0"/>
            </a:br>
            <a:r>
              <a:rPr lang="en-US" dirty="0"/>
              <a:t>Minor Consent and Confidentiality Laws</a:t>
            </a:r>
            <a:br>
              <a:rPr lang="en-US" dirty="0"/>
            </a:br>
            <a:endParaRPr lang="en-US" dirty="0"/>
          </a:p>
        </p:txBody>
      </p:sp>
      <p:sp>
        <p:nvSpPr>
          <p:cNvPr id="23" name="TextBox 22">
            <a:extLst>
              <a:ext uri="{FF2B5EF4-FFF2-40B4-BE49-F238E27FC236}">
                <a16:creationId xmlns:a16="http://schemas.microsoft.com/office/drawing/2014/main" id="{E4B88EBB-8ED4-7855-35ED-013038647AD4}"/>
              </a:ext>
            </a:extLst>
          </p:cNvPr>
          <p:cNvSpPr txBox="1"/>
          <p:nvPr/>
        </p:nvSpPr>
        <p:spPr>
          <a:xfrm>
            <a:off x="4788795" y="3826153"/>
            <a:ext cx="3986254" cy="276999"/>
          </a:xfrm>
          <a:prstGeom prst="rect">
            <a:avLst/>
          </a:prstGeom>
          <a:noFill/>
        </p:spPr>
        <p:txBody>
          <a:bodyPr wrap="square" rtlCol="0">
            <a:spAutoFit/>
          </a:bodyPr>
          <a:lstStyle/>
          <a:p>
            <a:pPr algn="ctr"/>
            <a:r>
              <a:rPr lang="en-US" sz="1200" i="1" dirty="0"/>
              <a:t>For educational purposes only</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4359" y="4765781"/>
            <a:ext cx="723581" cy="598160"/>
          </a:xfrm>
          <a:prstGeom prst="rect">
            <a:avLst/>
          </a:prstGeom>
        </p:spPr>
      </p:pic>
    </p:spTree>
    <p:extLst>
      <p:ext uri="{BB962C8B-B14F-4D97-AF65-F5344CB8AC3E}">
        <p14:creationId xmlns:p14="http://schemas.microsoft.com/office/powerpoint/2010/main" val="35660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56B974-74D5-6140-C8D4-8A59511B468F}"/>
              </a:ext>
            </a:extLst>
          </p:cNvPr>
          <p:cNvSpPr>
            <a:spLocks noGrp="1"/>
          </p:cNvSpPr>
          <p:nvPr>
            <p:ph type="body" sz="quarter" idx="10"/>
          </p:nvPr>
        </p:nvSpPr>
        <p:spPr>
          <a:xfrm>
            <a:off x="771283" y="921450"/>
            <a:ext cx="8221905" cy="713918"/>
          </a:xfrm>
        </p:spPr>
        <p:txBody>
          <a:bodyPr/>
          <a:lstStyle/>
          <a:p>
            <a:r>
              <a:rPr lang="en-US" sz="2400" b="1" cap="all" dirty="0">
                <a:latin typeface="Roboto Condensed"/>
                <a:cs typeface="Calibri" pitchFamily="34" charset="0"/>
              </a:rPr>
              <a:t>Exceptions to parental access to a minor’s health information: </a:t>
            </a:r>
            <a:endParaRPr lang="en-US" sz="2400" b="1" dirty="0">
              <a:cs typeface="Calibri" pitchFamily="34" charset="0"/>
            </a:endParaRPr>
          </a:p>
          <a:p>
            <a:endParaRPr lang="en-US" dirty="0"/>
          </a:p>
        </p:txBody>
      </p:sp>
      <p:sp>
        <p:nvSpPr>
          <p:cNvPr id="5" name="Text Placeholder 4">
            <a:extLst>
              <a:ext uri="{FF2B5EF4-FFF2-40B4-BE49-F238E27FC236}">
                <a16:creationId xmlns:a16="http://schemas.microsoft.com/office/drawing/2014/main" id="{EBAE2B27-6E8D-7F56-C1B4-20B470F7FFAA}"/>
              </a:ext>
            </a:extLst>
          </p:cNvPr>
          <p:cNvSpPr>
            <a:spLocks noGrp="1"/>
          </p:cNvSpPr>
          <p:nvPr>
            <p:ph type="body" sz="quarter" idx="11"/>
          </p:nvPr>
        </p:nvSpPr>
        <p:spPr>
          <a:xfrm>
            <a:off x="771524" y="1635368"/>
            <a:ext cx="8221664" cy="3393831"/>
          </a:xfrm>
        </p:spPr>
        <p:txBody>
          <a:bodyPr/>
          <a:lstStyle/>
          <a:p>
            <a:pPr marL="457200" indent="-342900">
              <a:lnSpc>
                <a:spcPct val="100000"/>
              </a:lnSpc>
              <a:buFont typeface="Arial" panose="020B0604020202020204" pitchFamily="34" charset="0"/>
              <a:buChar char="•"/>
            </a:pPr>
            <a:r>
              <a:rPr lang="en-US" sz="1800" dirty="0"/>
              <a:t>When a parent’s consent for health care was not required for the minor to access services.</a:t>
            </a:r>
          </a:p>
          <a:p>
            <a:pPr marL="457200" indent="-342900">
              <a:lnSpc>
                <a:spcPct val="100000"/>
              </a:lnSpc>
              <a:buFont typeface="Arial" panose="020B0604020202020204" pitchFamily="34" charset="0"/>
              <a:buChar char="•"/>
            </a:pPr>
            <a:r>
              <a:rPr lang="en-US" sz="1800" dirty="0"/>
              <a:t>If the minor may be at risk of physical harm by their parent due to the contents of their health record.</a:t>
            </a:r>
          </a:p>
          <a:p>
            <a:pPr marL="457200" indent="-342900">
              <a:lnSpc>
                <a:spcPct val="100000"/>
              </a:lnSpc>
              <a:buFont typeface="Arial" panose="020B0604020202020204" pitchFamily="34" charset="0"/>
              <a:buChar char="•"/>
            </a:pPr>
            <a:r>
              <a:rPr lang="en-US" sz="1800" dirty="0"/>
              <a:t>If it is not possible separate information protected by confidentiality laws.</a:t>
            </a:r>
          </a:p>
          <a:p>
            <a:endParaRPr lang="en-US" dirty="0"/>
          </a:p>
        </p:txBody>
      </p:sp>
      <p:sp>
        <p:nvSpPr>
          <p:cNvPr id="3" name="Title 2">
            <a:extLst>
              <a:ext uri="{FF2B5EF4-FFF2-40B4-BE49-F238E27FC236}">
                <a16:creationId xmlns:a16="http://schemas.microsoft.com/office/drawing/2014/main" id="{9BB21D67-F96C-8B47-5D29-0A32238D3542}"/>
              </a:ext>
            </a:extLst>
          </p:cNvPr>
          <p:cNvSpPr>
            <a:spLocks noGrp="1"/>
          </p:cNvSpPr>
          <p:nvPr>
            <p:ph type="title"/>
          </p:nvPr>
        </p:nvSpPr>
        <p:spPr/>
        <p:txBody>
          <a:bodyPr/>
          <a:lstStyle/>
          <a:p>
            <a:r>
              <a:rPr lang="en-US" dirty="0"/>
              <a:t>AL Law: The 21</a:t>
            </a:r>
            <a:r>
              <a:rPr lang="en-US" baseline="30000" dirty="0"/>
              <a:t>st</a:t>
            </a:r>
            <a:r>
              <a:rPr lang="en-US" dirty="0"/>
              <a:t> century cures act</a:t>
            </a:r>
          </a:p>
        </p:txBody>
      </p:sp>
    </p:spTree>
    <p:extLst>
      <p:ext uri="{BB962C8B-B14F-4D97-AF65-F5344CB8AC3E}">
        <p14:creationId xmlns:p14="http://schemas.microsoft.com/office/powerpoint/2010/main" val="2934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A20AC5-C5E6-FD7A-82A7-87B9EBA6F4DC}"/>
              </a:ext>
            </a:extLst>
          </p:cNvPr>
          <p:cNvSpPr>
            <a:spLocks noGrp="1"/>
          </p:cNvSpPr>
          <p:nvPr>
            <p:ph type="body" sz="quarter" idx="11"/>
          </p:nvPr>
        </p:nvSpPr>
        <p:spPr/>
        <p:txBody>
          <a:bodyPr/>
          <a:lstStyle/>
          <a:p>
            <a:pPr marL="342900" indent="-342900">
              <a:lnSpc>
                <a:spcPct val="108000"/>
              </a:lnSpc>
              <a:buFont typeface="Arial" panose="020B0604020202020204" pitchFamily="34" charset="0"/>
              <a:buChar char="•"/>
            </a:pPr>
            <a:r>
              <a:rPr lang="en-US" sz="1800" dirty="0"/>
              <a:t>There is suspicion of abuse or neglect by an adult </a:t>
            </a:r>
          </a:p>
          <a:p>
            <a:pPr marL="342900" indent="-342900">
              <a:lnSpc>
                <a:spcPct val="108000"/>
              </a:lnSpc>
              <a:buFont typeface="Arial" panose="020B0604020202020204" pitchFamily="34" charset="0"/>
              <a:buChar char="•"/>
            </a:pPr>
            <a:r>
              <a:rPr lang="en-US" sz="1800" dirty="0"/>
              <a:t>The minor is at risk to themselves or someone else</a:t>
            </a:r>
          </a:p>
          <a:p>
            <a:pPr marL="342900" indent="-342900">
              <a:lnSpc>
                <a:spcPct val="108000"/>
              </a:lnSpc>
              <a:buFont typeface="Arial" panose="020B0604020202020204" pitchFamily="34" charset="0"/>
              <a:buChar char="•"/>
            </a:pPr>
            <a:r>
              <a:rPr lang="en-US" sz="1800" dirty="0"/>
              <a:t>There is suspicion of sexual abuse and/or exploitation</a:t>
            </a:r>
          </a:p>
          <a:p>
            <a:pPr marL="342900" indent="-342900">
              <a:lnSpc>
                <a:spcPct val="108000"/>
              </a:lnSpc>
              <a:buFont typeface="Arial" panose="020B0604020202020204" pitchFamily="34" charset="0"/>
              <a:buChar char="•"/>
            </a:pPr>
            <a:r>
              <a:rPr lang="en-US" sz="1800" dirty="0"/>
              <a:t>The minor is under 16 and has been sexually active with individual over the age of 18 (or over the age of 16 if the minor is at least two years younger)</a:t>
            </a:r>
          </a:p>
        </p:txBody>
      </p:sp>
      <p:sp>
        <p:nvSpPr>
          <p:cNvPr id="3" name="Title 2">
            <a:extLst>
              <a:ext uri="{FF2B5EF4-FFF2-40B4-BE49-F238E27FC236}">
                <a16:creationId xmlns:a16="http://schemas.microsoft.com/office/drawing/2014/main" id="{237BE3F9-F553-B886-60C3-00672D38A972}"/>
              </a:ext>
            </a:extLst>
          </p:cNvPr>
          <p:cNvSpPr>
            <a:spLocks noGrp="1"/>
          </p:cNvSpPr>
          <p:nvPr>
            <p:ph type="title"/>
          </p:nvPr>
        </p:nvSpPr>
        <p:spPr/>
        <p:txBody>
          <a:bodyPr/>
          <a:lstStyle/>
          <a:p>
            <a:r>
              <a:rPr lang="en-US" dirty="0"/>
              <a:t>reporting</a:t>
            </a:r>
          </a:p>
        </p:txBody>
      </p:sp>
      <p:sp>
        <p:nvSpPr>
          <p:cNvPr id="4" name="Text Placeholder 3">
            <a:extLst>
              <a:ext uri="{FF2B5EF4-FFF2-40B4-BE49-F238E27FC236}">
                <a16:creationId xmlns:a16="http://schemas.microsoft.com/office/drawing/2014/main" id="{8984A2DD-5C35-39ED-DC46-FDC0AF9DD049}"/>
              </a:ext>
            </a:extLst>
          </p:cNvPr>
          <p:cNvSpPr txBox="1">
            <a:spLocks/>
          </p:cNvSpPr>
          <p:nvPr/>
        </p:nvSpPr>
        <p:spPr>
          <a:xfrm>
            <a:off x="976895" y="1808768"/>
            <a:ext cx="8654903" cy="3976577"/>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8000"/>
              </a:lnSpc>
              <a:buFont typeface="Arial" panose="020B0604020202020204" pitchFamily="34" charset="0"/>
              <a:buChar char="•"/>
            </a:pPr>
            <a:endParaRPr lang="en-US" sz="2500" dirty="0">
              <a:solidFill>
                <a:srgbClr val="0D233D"/>
              </a:solidFill>
            </a:endParaRPr>
          </a:p>
        </p:txBody>
      </p:sp>
    </p:spTree>
    <p:extLst>
      <p:ext uri="{BB962C8B-B14F-4D97-AF65-F5344CB8AC3E}">
        <p14:creationId xmlns:p14="http://schemas.microsoft.com/office/powerpoint/2010/main" val="19601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7220E725-8DC5-8E36-F62C-3D6FA14313AC}"/>
              </a:ext>
            </a:extLst>
          </p:cNvPr>
          <p:cNvSpPr>
            <a:spLocks noGrp="1"/>
          </p:cNvSpPr>
          <p:nvPr>
            <p:ph type="title"/>
          </p:nvPr>
        </p:nvSpPr>
        <p:spPr/>
        <p:txBody>
          <a:bodyPr/>
          <a:lstStyle/>
          <a:p>
            <a:r>
              <a:rPr lang="en-US" dirty="0"/>
              <a:t>CASE SCENARIO: SHAY, 15 Y/O GIRL</a:t>
            </a:r>
          </a:p>
        </p:txBody>
      </p:sp>
      <p:sp>
        <p:nvSpPr>
          <p:cNvPr id="3" name="Text Placeholder 2">
            <a:extLst>
              <a:ext uri="{FF2B5EF4-FFF2-40B4-BE49-F238E27FC236}">
                <a16:creationId xmlns:a16="http://schemas.microsoft.com/office/drawing/2014/main" id="{D854EF7D-DD4C-3CA6-00CF-DB033708847C}"/>
              </a:ext>
            </a:extLst>
          </p:cNvPr>
          <p:cNvSpPr>
            <a:spLocks noGrp="1"/>
          </p:cNvSpPr>
          <p:nvPr>
            <p:ph type="body" sz="quarter" idx="11"/>
          </p:nvPr>
        </p:nvSpPr>
        <p:spPr>
          <a:xfrm>
            <a:off x="771524" y="1018232"/>
            <a:ext cx="4073883" cy="3650191"/>
          </a:xfrm>
        </p:spPr>
        <p:txBody>
          <a:bodyPr/>
          <a:lstStyle/>
          <a:p>
            <a:pPr marL="109728">
              <a:lnSpc>
                <a:spcPct val="100000"/>
              </a:lnSpc>
            </a:pPr>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109728"/>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11" name="Text Placeholder 3">
            <a:extLst>
              <a:ext uri="{FF2B5EF4-FFF2-40B4-BE49-F238E27FC236}">
                <a16:creationId xmlns:a16="http://schemas.microsoft.com/office/drawing/2014/main" id="{03DCBC97-50BF-2CBA-F267-956B50897A44}"/>
              </a:ext>
            </a:extLst>
          </p:cNvPr>
          <p:cNvSpPr txBox="1">
            <a:spLocks/>
          </p:cNvSpPr>
          <p:nvPr/>
        </p:nvSpPr>
        <p:spPr>
          <a:xfrm>
            <a:off x="657140" y="1379009"/>
            <a:ext cx="4550127" cy="3089159"/>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9728">
              <a:lnSpc>
                <a:spcPct val="100000"/>
              </a:lnSpc>
            </a:pPr>
            <a:endParaRPr lang="en-US" sz="2000" i="1" dirty="0">
              <a:solidFill>
                <a:srgbClr val="0D233D"/>
              </a:solidFill>
              <a:cs typeface="Calibri" pitchFamily="34" charset="0"/>
            </a:endParaRPr>
          </a:p>
        </p:txBody>
      </p:sp>
      <p:sp>
        <p:nvSpPr>
          <p:cNvPr id="12" name="Rectangle 11">
            <a:extLst>
              <a:ext uri="{FF2B5EF4-FFF2-40B4-BE49-F238E27FC236}">
                <a16:creationId xmlns:a16="http://schemas.microsoft.com/office/drawing/2014/main" id="{3145DB24-671D-A05C-8788-D1B146115981}"/>
              </a:ext>
            </a:extLst>
          </p:cNvPr>
          <p:cNvSpPr/>
          <p:nvPr/>
        </p:nvSpPr>
        <p:spPr>
          <a:xfrm>
            <a:off x="922874" y="3962902"/>
            <a:ext cx="7911026" cy="923330"/>
          </a:xfrm>
          <a:prstGeom prst="rect">
            <a:avLst/>
          </a:prstGeom>
          <a:noFill/>
        </p:spPr>
        <p:txBody>
          <a:bodyPr wrap="square">
            <a:spAutoFit/>
          </a:bodyPr>
          <a:lstStyle/>
          <a:p>
            <a:pPr marL="457200" lvl="0" indent="-457200">
              <a:buFont typeface="+mj-lt"/>
              <a:buAutoNum type="arabicPeriod"/>
            </a:pPr>
            <a:r>
              <a:rPr lang="en-US" sz="1800" i="1" dirty="0"/>
              <a:t>Can Shay receive STI testing without her parent’s permission?</a:t>
            </a:r>
          </a:p>
          <a:p>
            <a:pPr marL="457200" indent="-457200">
              <a:buFont typeface="+mj-lt"/>
              <a:buAutoNum type="arabicPeriod"/>
            </a:pPr>
            <a:r>
              <a:rPr lang="en-US" sz="1800" i="1" dirty="0"/>
              <a:t>Can Shay receive STI treatment without her parent’s permission?</a:t>
            </a:r>
          </a:p>
          <a:p>
            <a:pPr marL="457200" lvl="0" indent="-457200">
              <a:buFont typeface="+mj-lt"/>
              <a:buAutoNum type="arabicPeriod"/>
            </a:pPr>
            <a:r>
              <a:rPr lang="en-US" sz="1800" i="1" dirty="0"/>
              <a:t>Can Shay receive contraception without her parent’s permission?</a:t>
            </a:r>
          </a:p>
        </p:txBody>
      </p:sp>
      <p:pic>
        <p:nvPicPr>
          <p:cNvPr id="15" name="Picture 14">
            <a:extLst>
              <a:ext uri="{FF2B5EF4-FFF2-40B4-BE49-F238E27FC236}">
                <a16:creationId xmlns:a16="http://schemas.microsoft.com/office/drawing/2014/main" id="{797C2C9B-CB1F-D166-DD62-2AE6EBA937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07267" y="1042030"/>
            <a:ext cx="4099463" cy="2735344"/>
          </a:xfrm>
          <a:prstGeom prst="rect">
            <a:avLst/>
          </a:prstGeom>
        </p:spPr>
      </p:pic>
    </p:spTree>
    <p:extLst>
      <p:ext uri="{BB962C8B-B14F-4D97-AF65-F5344CB8AC3E}">
        <p14:creationId xmlns:p14="http://schemas.microsoft.com/office/powerpoint/2010/main" val="81879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4156178D-FD3C-E004-B305-A9BE2C74FD39}"/>
              </a:ext>
            </a:extLst>
          </p:cNvPr>
          <p:cNvSpPr>
            <a:spLocks noGrp="1"/>
          </p:cNvSpPr>
          <p:nvPr>
            <p:ph type="title"/>
          </p:nvPr>
        </p:nvSpPr>
        <p:spPr/>
        <p:txBody>
          <a:bodyPr/>
          <a:lstStyle/>
          <a:p>
            <a:r>
              <a:rPr lang="en-US" dirty="0"/>
              <a:t>CASE SCENARIO: SHAY, 15 Y/O GIRL</a:t>
            </a:r>
          </a:p>
        </p:txBody>
      </p:sp>
      <p:sp>
        <p:nvSpPr>
          <p:cNvPr id="3" name="Text Placeholder 2">
            <a:extLst>
              <a:ext uri="{FF2B5EF4-FFF2-40B4-BE49-F238E27FC236}">
                <a16:creationId xmlns:a16="http://schemas.microsoft.com/office/drawing/2014/main" id="{DDF8DAEB-DCF5-01B3-6899-601F6EC2F334}"/>
              </a:ext>
            </a:extLst>
          </p:cNvPr>
          <p:cNvSpPr>
            <a:spLocks noGrp="1"/>
          </p:cNvSpPr>
          <p:nvPr>
            <p:ph type="body" sz="quarter" idx="11"/>
          </p:nvPr>
        </p:nvSpPr>
        <p:spPr>
          <a:xfrm>
            <a:off x="771524" y="1045203"/>
            <a:ext cx="4073883" cy="3650191"/>
          </a:xfrm>
        </p:spPr>
        <p:txBody>
          <a:bodyPr/>
          <a:lstStyle/>
          <a:p>
            <a:r>
              <a:rPr lang="en-US" sz="1800" dirty="0"/>
              <a:t>Information regarding consultation, examination, or treatment for a STI provided to a minor may NOT be disclosed to a parent without the teen’s consent. </a:t>
            </a:r>
          </a:p>
        </p:txBody>
      </p:sp>
      <p:sp>
        <p:nvSpPr>
          <p:cNvPr id="10" name="Rectangle 9">
            <a:extLst>
              <a:ext uri="{FF2B5EF4-FFF2-40B4-BE49-F238E27FC236}">
                <a16:creationId xmlns:a16="http://schemas.microsoft.com/office/drawing/2014/main" id="{33287469-A4A8-9B45-B3E8-04FEA144D207}"/>
              </a:ext>
            </a:extLst>
          </p:cNvPr>
          <p:cNvSpPr/>
          <p:nvPr/>
        </p:nvSpPr>
        <p:spPr>
          <a:xfrm>
            <a:off x="688019" y="2560583"/>
            <a:ext cx="4190368" cy="2031325"/>
          </a:xfrm>
          <a:prstGeom prst="rect">
            <a:avLst/>
          </a:prstGeom>
          <a:noFill/>
        </p:spPr>
        <p:txBody>
          <a:bodyPr wrap="square">
            <a:spAutoFit/>
          </a:bodyPr>
          <a:lstStyle/>
          <a:p>
            <a:pPr lvl="0" algn="ctr"/>
            <a:r>
              <a:rPr lang="en-US" sz="1800" i="1" dirty="0"/>
              <a:t>If Shay’s mother calls the clinic to ask if Shay received an STI test, can this information be disclosed?</a:t>
            </a:r>
          </a:p>
          <a:p>
            <a:pPr lvl="0" algn="ctr"/>
            <a:endParaRPr lang="en-US" sz="1800" i="1" dirty="0"/>
          </a:p>
          <a:p>
            <a:pPr lvl="0" algn="ctr"/>
            <a:r>
              <a:rPr lang="en-US" sz="1800" i="1" dirty="0"/>
              <a:t>Are there other ways that Shay’s mother could find out that Shay received this service?</a:t>
            </a:r>
          </a:p>
        </p:txBody>
      </p:sp>
      <p:pic>
        <p:nvPicPr>
          <p:cNvPr id="11" name="Picture 10">
            <a:extLst>
              <a:ext uri="{FF2B5EF4-FFF2-40B4-BE49-F238E27FC236}">
                <a16:creationId xmlns:a16="http://schemas.microsoft.com/office/drawing/2014/main" id="{8A08D36B-2138-C465-3C31-841D3A76B8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78783" y="1030245"/>
            <a:ext cx="4099463" cy="2735344"/>
          </a:xfrm>
          <a:prstGeom prst="rect">
            <a:avLst/>
          </a:prstGeom>
        </p:spPr>
      </p:pic>
    </p:spTree>
    <p:extLst>
      <p:ext uri="{BB962C8B-B14F-4D97-AF65-F5344CB8AC3E}">
        <p14:creationId xmlns:p14="http://schemas.microsoft.com/office/powerpoint/2010/main" val="282575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A50972-3284-F746-7881-69EC15DB67FE}"/>
              </a:ext>
            </a:extLst>
          </p:cNvPr>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1E7221F2-0790-6115-52E3-F8286F5946AE}"/>
              </a:ext>
            </a:extLst>
          </p:cNvPr>
          <p:cNvSpPr>
            <a:spLocks noGrp="1"/>
          </p:cNvSpPr>
          <p:nvPr>
            <p:ph type="body" sz="quarter" idx="11"/>
          </p:nvPr>
        </p:nvSpPr>
        <p:spPr>
          <a:xfrm>
            <a:off x="4860590" y="1078615"/>
            <a:ext cx="4116389" cy="3650191"/>
          </a:xfrm>
        </p:spPr>
        <p:txBody>
          <a:bodyPr/>
          <a:lstStyle/>
          <a:p>
            <a:pPr>
              <a:lnSpc>
                <a:spcPct val="100000"/>
              </a:lnSpc>
            </a:pPr>
            <a:r>
              <a:rPr lang="en-US" sz="1800" b="1" cap="all" dirty="0">
                <a:solidFill>
                  <a:schemeClr val="tx1"/>
                </a:solidFill>
                <a:latin typeface="+mj-lt"/>
                <a:ea typeface="Calibri"/>
                <a:cs typeface="Times New Roman"/>
              </a:rPr>
              <a:t>Purpose of visit</a:t>
            </a:r>
            <a:br>
              <a:rPr lang="en-US" sz="1800" b="1" dirty="0">
                <a:solidFill>
                  <a:schemeClr val="tx1"/>
                </a:solidFill>
                <a:ea typeface="Calibri"/>
                <a:cs typeface="Times New Roman"/>
              </a:rPr>
            </a:br>
            <a:r>
              <a:rPr lang="en-US" sz="1800" dirty="0">
                <a:solidFill>
                  <a:schemeClr val="tx1"/>
                </a:solidFill>
                <a:ea typeface="Calibri"/>
                <a:cs typeface="Times New Roman"/>
              </a:rPr>
              <a:t>Well visit</a:t>
            </a:r>
          </a:p>
          <a:p>
            <a:pPr>
              <a:lnSpc>
                <a:spcPct val="100000"/>
              </a:lnSpc>
            </a:pPr>
            <a:r>
              <a:rPr lang="en-US" sz="1800" b="1" cap="all" dirty="0">
                <a:solidFill>
                  <a:schemeClr val="tx1"/>
                </a:solidFill>
                <a:latin typeface="+mj-lt"/>
                <a:ea typeface="Calibri"/>
                <a:cs typeface="Times New Roman"/>
              </a:rPr>
              <a:t>Issue that emerges through clinician interview</a:t>
            </a:r>
            <a:br>
              <a:rPr lang="en-US" sz="1800" b="1" dirty="0">
                <a:solidFill>
                  <a:schemeClr val="tx1"/>
                </a:solidFill>
                <a:ea typeface="Calibri"/>
                <a:cs typeface="Times New Roman"/>
              </a:rPr>
            </a:br>
            <a:r>
              <a:rPr lang="en-US" sz="1800" dirty="0">
                <a:solidFill>
                  <a:schemeClr val="tx1"/>
                </a:solidFill>
                <a:ea typeface="Calibri"/>
                <a:cs typeface="Times New Roman"/>
              </a:rPr>
              <a:t>States to clinician that he’s ready to get treatment for a substance use disorder</a:t>
            </a:r>
          </a:p>
          <a:p>
            <a:pPr>
              <a:lnSpc>
                <a:spcPct val="100000"/>
              </a:lnSpc>
            </a:pPr>
            <a:r>
              <a:rPr lang="en-US" sz="1800" b="1" cap="all" dirty="0">
                <a:solidFill>
                  <a:schemeClr val="tx1"/>
                </a:solidFill>
                <a:latin typeface="+mj-lt"/>
                <a:ea typeface="Calibri"/>
                <a:cs typeface="Times New Roman"/>
              </a:rPr>
              <a:t>Parent information</a:t>
            </a:r>
            <a:br>
              <a:rPr lang="en-US" sz="1800" b="1" dirty="0">
                <a:solidFill>
                  <a:schemeClr val="tx1"/>
                </a:solidFill>
                <a:ea typeface="Calibri"/>
                <a:cs typeface="Times New Roman"/>
              </a:rPr>
            </a:br>
            <a:r>
              <a:rPr lang="en-US" sz="1800" dirty="0">
                <a:solidFill>
                  <a:schemeClr val="tx1"/>
                </a:solidFill>
                <a:ea typeface="Calibri"/>
                <a:cs typeface="Times New Roman"/>
              </a:rPr>
              <a:t>Doesn’t want to disappoint parents</a:t>
            </a:r>
          </a:p>
          <a:p>
            <a:endParaRPr lang="en-US" dirty="0"/>
          </a:p>
        </p:txBody>
      </p:sp>
      <p:sp>
        <p:nvSpPr>
          <p:cNvPr id="9" name="TextBox 8">
            <a:extLst>
              <a:ext uri="{FF2B5EF4-FFF2-40B4-BE49-F238E27FC236}">
                <a16:creationId xmlns:a16="http://schemas.microsoft.com/office/drawing/2014/main" id="{A8A2C18B-D1EC-BDA3-A773-B17000E849E3}"/>
              </a:ext>
            </a:extLst>
          </p:cNvPr>
          <p:cNvSpPr txBox="1"/>
          <p:nvPr/>
        </p:nvSpPr>
        <p:spPr>
          <a:xfrm>
            <a:off x="4860590" y="4048407"/>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pic>
        <p:nvPicPr>
          <p:cNvPr id="10" name="Picture Placeholder 3">
            <a:extLst>
              <a:ext uri="{FF2B5EF4-FFF2-40B4-BE49-F238E27FC236}">
                <a16:creationId xmlns:a16="http://schemas.microsoft.com/office/drawing/2014/main" id="{18054097-C941-7670-E46C-02AF409FD784}"/>
              </a:ext>
            </a:extLst>
          </p:cNvPr>
          <p:cNvPicPr>
            <a:picLocks noChangeAspect="1"/>
          </p:cNvPicPr>
          <p:nvPr/>
        </p:nvPicPr>
        <p:blipFill>
          <a:blip r:embed="rId3" cstate="print">
            <a:extLst>
              <a:ext uri="{28A0092B-C50C-407E-A947-70E740481C1C}">
                <a14:useLocalDpi xmlns:a14="http://schemas.microsoft.com/office/drawing/2010/main" val="0"/>
              </a:ext>
            </a:extLst>
          </a:blip>
          <a:srcRect l="13788" r="13788"/>
          <a:stretch>
            <a:fillRect/>
          </a:stretch>
        </p:blipFill>
        <p:spPr>
          <a:xfrm>
            <a:off x="360523" y="1078615"/>
            <a:ext cx="3728854" cy="3431457"/>
          </a:xfrm>
          <a:prstGeom prst="rect">
            <a:avLst/>
          </a:prstGeom>
        </p:spPr>
      </p:pic>
    </p:spTree>
    <p:extLst>
      <p:ext uri="{BB962C8B-B14F-4D97-AF65-F5344CB8AC3E}">
        <p14:creationId xmlns:p14="http://schemas.microsoft.com/office/powerpoint/2010/main" val="125869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BCF3-7B7E-DAB8-7D0A-445D47FA8037}"/>
              </a:ext>
            </a:extLst>
          </p:cNvPr>
          <p:cNvSpPr>
            <a:spLocks noGrp="1"/>
          </p:cNvSpPr>
          <p:nvPr>
            <p:ph type="title"/>
          </p:nvPr>
        </p:nvSpPr>
        <p:spPr/>
        <p:txBody>
          <a:bodyPr/>
          <a:lstStyle/>
          <a:p>
            <a:pPr algn="ctr"/>
            <a:r>
              <a:rPr lang="en-US" dirty="0"/>
              <a:t>Thank you!</a:t>
            </a:r>
          </a:p>
        </p:txBody>
      </p:sp>
      <p:pic>
        <p:nvPicPr>
          <p:cNvPr id="4" name="Picture Placeholder 2">
            <a:extLst>
              <a:ext uri="{FF2B5EF4-FFF2-40B4-BE49-F238E27FC236}">
                <a16:creationId xmlns:a16="http://schemas.microsoft.com/office/drawing/2014/main" id="{DC924041-E2DB-E3B8-814D-845D6956B0C3}"/>
              </a:ext>
            </a:extLst>
          </p:cNvPr>
          <p:cNvPicPr>
            <a:picLocks noChangeAspect="1"/>
          </p:cNvPicPr>
          <p:nvPr/>
        </p:nvPicPr>
        <p:blipFill>
          <a:blip r:embed="rId3">
            <a:extLst>
              <a:ext uri="{28A0092B-C50C-407E-A947-70E740481C1C}">
                <a14:useLocalDpi xmlns:a14="http://schemas.microsoft.com/office/drawing/2010/main" val="0"/>
              </a:ext>
            </a:extLst>
          </a:blip>
          <a:srcRect l="263" r="263"/>
          <a:stretch>
            <a:fillRect/>
          </a:stretch>
        </p:blipFill>
        <p:spPr>
          <a:xfrm>
            <a:off x="437871" y="1745165"/>
            <a:ext cx="2678114" cy="2678113"/>
          </a:xfrm>
          <a:prstGeom prst="rect">
            <a:avLst/>
          </a:prstGeom>
        </p:spPr>
      </p:pic>
      <p:pic>
        <p:nvPicPr>
          <p:cNvPr id="3" name="Picture 2"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247" y="4749170"/>
            <a:ext cx="723581" cy="598160"/>
          </a:xfrm>
          <a:prstGeom prst="rect">
            <a:avLst/>
          </a:prstGeom>
        </p:spPr>
      </p:pic>
    </p:spTree>
    <p:extLst>
      <p:ext uri="{BB962C8B-B14F-4D97-AF65-F5344CB8AC3E}">
        <p14:creationId xmlns:p14="http://schemas.microsoft.com/office/powerpoint/2010/main" val="84419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1AFE9C-B943-CE92-D081-949C7B3A4940}"/>
              </a:ext>
            </a:extLst>
          </p:cNvPr>
          <p:cNvSpPr/>
          <p:nvPr/>
        </p:nvSpPr>
        <p:spPr>
          <a:xfrm>
            <a:off x="580001" y="3842479"/>
            <a:ext cx="4298386" cy="646331"/>
          </a:xfrm>
          <a:prstGeom prst="rect">
            <a:avLst/>
          </a:prstGeom>
          <a:noFill/>
        </p:spPr>
        <p:txBody>
          <a:bodyPr wrap="square">
            <a:spAutoFit/>
          </a:bodyPr>
          <a:lstStyle/>
          <a:p>
            <a:pPr lvl="0" algn="ctr"/>
            <a:r>
              <a:rPr lang="en-US" sz="1800" i="1" dirty="0"/>
              <a:t>How does the right to confidentiality </a:t>
            </a:r>
          </a:p>
          <a:p>
            <a:pPr lvl="0" algn="ctr"/>
            <a:r>
              <a:rPr lang="en-US" sz="1800" i="1" dirty="0"/>
              <a:t>help or hurt Shay? </a:t>
            </a:r>
          </a:p>
        </p:txBody>
      </p:sp>
      <p:sp>
        <p:nvSpPr>
          <p:cNvPr id="2" name="Title 1">
            <a:extLst>
              <a:ext uri="{FF2B5EF4-FFF2-40B4-BE49-F238E27FC236}">
                <a16:creationId xmlns:a16="http://schemas.microsoft.com/office/drawing/2014/main" id="{F7E704BF-D86A-26B9-ECC8-180815A4D929}"/>
              </a:ext>
            </a:extLst>
          </p:cNvPr>
          <p:cNvSpPr>
            <a:spLocks noGrp="1"/>
          </p:cNvSpPr>
          <p:nvPr>
            <p:ph type="title"/>
          </p:nvPr>
        </p:nvSpPr>
        <p:spPr/>
        <p:txBody>
          <a:bodyPr/>
          <a:lstStyle/>
          <a:p>
            <a:r>
              <a:rPr lang="en-US" dirty="0"/>
              <a:t>CASE SCENARIO: SHAY, 15 Y/O GIRL</a:t>
            </a:r>
          </a:p>
        </p:txBody>
      </p:sp>
      <p:sp>
        <p:nvSpPr>
          <p:cNvPr id="4" name="Text Placeholder 3">
            <a:extLst>
              <a:ext uri="{FF2B5EF4-FFF2-40B4-BE49-F238E27FC236}">
                <a16:creationId xmlns:a16="http://schemas.microsoft.com/office/drawing/2014/main" id="{DB8FC9F6-58BB-3CDC-9176-C7748D9E7376}"/>
              </a:ext>
            </a:extLst>
          </p:cNvPr>
          <p:cNvSpPr>
            <a:spLocks noGrp="1"/>
          </p:cNvSpPr>
          <p:nvPr>
            <p:ph type="body" sz="quarter" idx="11"/>
          </p:nvPr>
        </p:nvSpPr>
        <p:spPr>
          <a:xfrm>
            <a:off x="512864" y="1055412"/>
            <a:ext cx="4073883" cy="2786637"/>
          </a:xfrm>
        </p:spPr>
        <p:txBody>
          <a:bodyPr/>
          <a:lstStyle/>
          <a:p>
            <a:pPr marL="109728"/>
            <a:r>
              <a:rPr lang="en-US" sz="18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a:r>
              <a:rPr lang="en-US" sz="18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an STI</a:t>
            </a:r>
          </a:p>
          <a:p>
            <a:pPr marL="109728"/>
            <a:r>
              <a:rPr lang="en-US" sz="18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pic>
        <p:nvPicPr>
          <p:cNvPr id="16" name="Picture 15">
            <a:extLst>
              <a:ext uri="{FF2B5EF4-FFF2-40B4-BE49-F238E27FC236}">
                <a16:creationId xmlns:a16="http://schemas.microsoft.com/office/drawing/2014/main" id="{2AAC9F09-1C7D-CD52-06EB-318A0D0E41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70117" y="1073707"/>
            <a:ext cx="4115958" cy="2746350"/>
          </a:xfrm>
          <a:prstGeom prst="rect">
            <a:avLst/>
          </a:prstGeom>
        </p:spPr>
      </p:pic>
    </p:spTree>
    <p:extLst>
      <p:ext uri="{BB962C8B-B14F-4D97-AF65-F5344CB8AC3E}">
        <p14:creationId xmlns:p14="http://schemas.microsoft.com/office/powerpoint/2010/main" val="1390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B726DD-0020-875A-280D-4028DE2B90AB}"/>
              </a:ext>
            </a:extLst>
          </p:cNvPr>
          <p:cNvSpPr>
            <a:spLocks noGrp="1"/>
          </p:cNvSpPr>
          <p:nvPr>
            <p:ph type="body" sz="quarter" idx="10"/>
          </p:nvPr>
        </p:nvSpPr>
        <p:spPr/>
        <p:txBody>
          <a:bodyPr/>
          <a:lstStyle/>
          <a:p>
            <a:r>
              <a:rPr lang="en-US" dirty="0"/>
              <a:t>consent</a:t>
            </a:r>
          </a:p>
        </p:txBody>
      </p:sp>
      <p:sp>
        <p:nvSpPr>
          <p:cNvPr id="5" name="Text Placeholder 4">
            <a:extLst>
              <a:ext uri="{FF2B5EF4-FFF2-40B4-BE49-F238E27FC236}">
                <a16:creationId xmlns:a16="http://schemas.microsoft.com/office/drawing/2014/main" id="{AB357557-BF61-38B8-DC24-DBFC7406D752}"/>
              </a:ext>
            </a:extLst>
          </p:cNvPr>
          <p:cNvSpPr>
            <a:spLocks noGrp="1"/>
          </p:cNvSpPr>
          <p:nvPr>
            <p:ph type="body" sz="quarter" idx="11"/>
          </p:nvPr>
        </p:nvSpPr>
        <p:spPr/>
        <p:txBody>
          <a:bodyPr/>
          <a:lstStyle/>
          <a:p>
            <a:pPr marL="457200" indent="-34290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endParaRPr lang="en-US" dirty="0"/>
          </a:p>
        </p:txBody>
      </p:sp>
      <p:sp>
        <p:nvSpPr>
          <p:cNvPr id="2" name="Title 1">
            <a:extLst>
              <a:ext uri="{FF2B5EF4-FFF2-40B4-BE49-F238E27FC236}">
                <a16:creationId xmlns:a16="http://schemas.microsoft.com/office/drawing/2014/main" id="{9A6CE547-A28D-54DF-C91E-260424CB7F4E}"/>
              </a:ext>
            </a:extLst>
          </p:cNvPr>
          <p:cNvSpPr>
            <a:spLocks noGrp="1"/>
          </p:cNvSpPr>
          <p:nvPr>
            <p:ph type="title"/>
          </p:nvPr>
        </p:nvSpPr>
        <p:spPr/>
        <p:txBody>
          <a:bodyPr/>
          <a:lstStyle/>
          <a:p>
            <a:r>
              <a:rPr lang="en-US" dirty="0"/>
              <a:t>IMPORTANT DEFINITIONS</a:t>
            </a:r>
          </a:p>
        </p:txBody>
      </p:sp>
      <p:sp>
        <p:nvSpPr>
          <p:cNvPr id="6" name="Text Placeholder 5">
            <a:extLst>
              <a:ext uri="{FF2B5EF4-FFF2-40B4-BE49-F238E27FC236}">
                <a16:creationId xmlns:a16="http://schemas.microsoft.com/office/drawing/2014/main" id="{642E3AD2-75DC-B45C-A94B-6FAE1D266911}"/>
              </a:ext>
            </a:extLst>
          </p:cNvPr>
          <p:cNvSpPr>
            <a:spLocks noGrp="1"/>
          </p:cNvSpPr>
          <p:nvPr>
            <p:ph type="body" sz="quarter" idx="12"/>
          </p:nvPr>
        </p:nvSpPr>
        <p:spPr/>
        <p:txBody>
          <a:bodyPr/>
          <a:lstStyle/>
          <a:p>
            <a:r>
              <a:rPr lang="en-US" dirty="0"/>
              <a:t>confidentiality</a:t>
            </a:r>
          </a:p>
        </p:txBody>
      </p:sp>
      <p:sp>
        <p:nvSpPr>
          <p:cNvPr id="7" name="Text Placeholder 6">
            <a:extLst>
              <a:ext uri="{FF2B5EF4-FFF2-40B4-BE49-F238E27FC236}">
                <a16:creationId xmlns:a16="http://schemas.microsoft.com/office/drawing/2014/main" id="{591F7EEC-BE4F-8A69-FFF8-3212419B415A}"/>
              </a:ext>
            </a:extLst>
          </p:cNvPr>
          <p:cNvSpPr>
            <a:spLocks noGrp="1"/>
          </p:cNvSpPr>
          <p:nvPr>
            <p:ph type="body" sz="quarter" idx="13"/>
          </p:nvPr>
        </p:nvSpPr>
        <p:spPr/>
        <p:txBody>
          <a:bodyPr/>
          <a:lstStyle/>
          <a:p>
            <a:pPr marL="457200" indent="-342900">
              <a:lnSpc>
                <a:spcPct val="100000"/>
              </a:lnSpc>
              <a:buFont typeface="Arial" panose="020B0604020202020204" pitchFamily="34" charset="0"/>
              <a:buChar char="•"/>
            </a:pPr>
            <a:r>
              <a:rPr lang="en-US" sz="1800" dirty="0"/>
              <a:t>How providers and staff keep certain information confidential</a:t>
            </a:r>
          </a:p>
          <a:p>
            <a:pPr marL="114300">
              <a:lnSpc>
                <a:spcPct val="100000"/>
              </a:lnSpc>
            </a:pPr>
            <a:endParaRPr lang="en-US" sz="1800" dirty="0"/>
          </a:p>
          <a:p>
            <a:pPr marL="114300">
              <a:lnSpc>
                <a:spcPct val="100000"/>
              </a:lnSpc>
            </a:pPr>
            <a:r>
              <a:rPr lang="en-US" sz="1800" dirty="0"/>
              <a:t>			Consent ≠ Confidentiality</a:t>
            </a:r>
          </a:p>
          <a:p>
            <a:endParaRPr lang="en-US" dirty="0"/>
          </a:p>
        </p:txBody>
      </p:sp>
    </p:spTree>
    <p:extLst>
      <p:ext uri="{BB962C8B-B14F-4D97-AF65-F5344CB8AC3E}">
        <p14:creationId xmlns:p14="http://schemas.microsoft.com/office/powerpoint/2010/main" val="346964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78FBD7-DE42-9B26-055B-A8F27F5C6493}"/>
              </a:ext>
            </a:extLst>
          </p:cNvPr>
          <p:cNvSpPr>
            <a:spLocks noGrp="1"/>
          </p:cNvSpPr>
          <p:nvPr>
            <p:ph type="body" sz="quarter" idx="10"/>
          </p:nvPr>
        </p:nvSpPr>
        <p:spPr>
          <a:xfrm>
            <a:off x="771283" y="921450"/>
            <a:ext cx="8221905" cy="1303494"/>
          </a:xfrm>
        </p:spPr>
        <p:txBody>
          <a:bodyPr/>
          <a:lstStyle/>
          <a:p>
            <a:r>
              <a:rPr lang="en-US" sz="2400" dirty="0">
                <a:cs typeface="Calibri" pitchFamily="34" charset="0"/>
              </a:rPr>
              <a:t>A parent or legal guardian must provide consent on behalf of a minor under the age of 14 before health care services are provided, with several important exceptions.</a:t>
            </a:r>
          </a:p>
          <a:p>
            <a:endParaRPr lang="en-US" dirty="0"/>
          </a:p>
        </p:txBody>
      </p:sp>
      <p:sp>
        <p:nvSpPr>
          <p:cNvPr id="5" name="Text Placeholder 4">
            <a:extLst>
              <a:ext uri="{FF2B5EF4-FFF2-40B4-BE49-F238E27FC236}">
                <a16:creationId xmlns:a16="http://schemas.microsoft.com/office/drawing/2014/main" id="{71A32760-2941-A629-76DB-1917D5303E4F}"/>
              </a:ext>
            </a:extLst>
          </p:cNvPr>
          <p:cNvSpPr>
            <a:spLocks noGrp="1"/>
          </p:cNvSpPr>
          <p:nvPr>
            <p:ph type="body" sz="quarter" idx="11"/>
          </p:nvPr>
        </p:nvSpPr>
        <p:spPr>
          <a:xfrm>
            <a:off x="771524" y="2224944"/>
            <a:ext cx="8221664" cy="2804256"/>
          </a:xfrm>
        </p:spPr>
        <p:txBody>
          <a:bodyPr/>
          <a:lstStyle/>
          <a:p>
            <a:r>
              <a:rPr lang="en-US" sz="1800" dirty="0">
                <a:cs typeface="Calibri" pitchFamily="34" charset="0"/>
              </a:rPr>
              <a:t>The exceptions are based on either:</a:t>
            </a:r>
          </a:p>
          <a:p>
            <a:pPr marL="285750" indent="-285750">
              <a:buFont typeface="Arial" panose="020B0604020202020204" pitchFamily="34" charset="0"/>
              <a:buChar char="•"/>
            </a:pPr>
            <a:r>
              <a:rPr lang="en-US" sz="1800" b="1" dirty="0">
                <a:cs typeface="Calibri" pitchFamily="34" charset="0"/>
              </a:rPr>
              <a:t>Status</a:t>
            </a:r>
            <a:r>
              <a:rPr lang="en-US" sz="1800" dirty="0">
                <a:cs typeface="Calibri" pitchFamily="34" charset="0"/>
              </a:rPr>
              <a:t>, or</a:t>
            </a:r>
          </a:p>
          <a:p>
            <a:pPr marL="285750" indent="-285750">
              <a:buFont typeface="Arial" panose="020B0604020202020204" pitchFamily="34" charset="0"/>
              <a:buChar char="•"/>
            </a:pPr>
            <a:r>
              <a:rPr lang="en-US" sz="1800" b="1" dirty="0">
                <a:cs typeface="Calibri" pitchFamily="34" charset="0"/>
              </a:rPr>
              <a:t>The type of service requested </a:t>
            </a:r>
            <a:r>
              <a:rPr lang="en-US" sz="1800" dirty="0">
                <a:cs typeface="Calibri" pitchFamily="34" charset="0"/>
              </a:rPr>
              <a:t>(such as certain sexual health services)</a:t>
            </a:r>
            <a:endParaRPr lang="en-US" dirty="0"/>
          </a:p>
        </p:txBody>
      </p:sp>
      <p:sp>
        <p:nvSpPr>
          <p:cNvPr id="2" name="Title 1">
            <a:extLst>
              <a:ext uri="{FF2B5EF4-FFF2-40B4-BE49-F238E27FC236}">
                <a16:creationId xmlns:a16="http://schemas.microsoft.com/office/drawing/2014/main" id="{1B6DE26F-1603-FAAD-CB09-367E0C9ACF2E}"/>
              </a:ext>
            </a:extLst>
          </p:cNvPr>
          <p:cNvSpPr>
            <a:spLocks noGrp="1"/>
          </p:cNvSpPr>
          <p:nvPr>
            <p:ph type="title"/>
          </p:nvPr>
        </p:nvSpPr>
        <p:spPr/>
        <p:txBody>
          <a:bodyPr/>
          <a:lstStyle/>
          <a:p>
            <a:r>
              <a:rPr lang="en-US" dirty="0"/>
              <a:t>Al Law: Parental consent exceptions</a:t>
            </a:r>
          </a:p>
        </p:txBody>
      </p:sp>
      <p:sp>
        <p:nvSpPr>
          <p:cNvPr id="4" name="Text Placeholder 5">
            <a:extLst>
              <a:ext uri="{FF2B5EF4-FFF2-40B4-BE49-F238E27FC236}">
                <a16:creationId xmlns:a16="http://schemas.microsoft.com/office/drawing/2014/main" id="{C1D788F0-16DE-7FC8-830E-92A31178F656}"/>
              </a:ext>
            </a:extLst>
          </p:cNvPr>
          <p:cNvSpPr txBox="1">
            <a:spLocks/>
          </p:cNvSpPr>
          <p:nvPr/>
        </p:nvSpPr>
        <p:spPr>
          <a:xfrm>
            <a:off x="771524" y="2824086"/>
            <a:ext cx="8221664" cy="39343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rgbClr val="0D233D"/>
              </a:solidFill>
              <a:cs typeface="Calibri" pitchFamily="34" charset="0"/>
            </a:endParaRPr>
          </a:p>
        </p:txBody>
      </p:sp>
    </p:spTree>
    <p:extLst>
      <p:ext uri="{BB962C8B-B14F-4D97-AF65-F5344CB8AC3E}">
        <p14:creationId xmlns:p14="http://schemas.microsoft.com/office/powerpoint/2010/main" val="383923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699852-39A0-8D43-1B92-F41C9C9B99C6}"/>
              </a:ext>
            </a:extLst>
          </p:cNvPr>
          <p:cNvSpPr>
            <a:spLocks noGrp="1"/>
          </p:cNvSpPr>
          <p:nvPr>
            <p:ph type="title"/>
          </p:nvPr>
        </p:nvSpPr>
        <p:spPr/>
        <p:txBody>
          <a:bodyPr/>
          <a:lstStyle/>
          <a:p>
            <a:r>
              <a:rPr lang="en-US" dirty="0"/>
              <a:t>Al law: minor consent based on status</a:t>
            </a:r>
          </a:p>
        </p:txBody>
      </p:sp>
      <p:graphicFrame>
        <p:nvGraphicFramePr>
          <p:cNvPr id="5" name="Table 5">
            <a:extLst>
              <a:ext uri="{FF2B5EF4-FFF2-40B4-BE49-F238E27FC236}">
                <a16:creationId xmlns:a16="http://schemas.microsoft.com/office/drawing/2014/main" id="{05A7E13C-818B-18A6-9F15-CA3D18154CAB}"/>
              </a:ext>
            </a:extLst>
          </p:cNvPr>
          <p:cNvGraphicFramePr>
            <a:graphicFrameLocks noGrp="1"/>
          </p:cNvGraphicFramePr>
          <p:nvPr>
            <p:extLst>
              <p:ext uri="{D42A27DB-BD31-4B8C-83A1-F6EECF244321}">
                <p14:modId xmlns:p14="http://schemas.microsoft.com/office/powerpoint/2010/main" val="1771295598"/>
              </p:ext>
            </p:extLst>
          </p:nvPr>
        </p:nvGraphicFramePr>
        <p:xfrm>
          <a:off x="1626128" y="1458664"/>
          <a:ext cx="6504517" cy="2877946"/>
        </p:xfrm>
        <a:graphic>
          <a:graphicData uri="http://schemas.openxmlformats.org/drawingml/2006/table">
            <a:tbl>
              <a:tblPr firstRow="1" bandRow="1">
                <a:tableStyleId>{5C22544A-7EE6-4342-B048-85BDC9FD1C3A}</a:tableStyleId>
              </a:tblPr>
              <a:tblGrid>
                <a:gridCol w="6504517">
                  <a:extLst>
                    <a:ext uri="{9D8B030D-6E8A-4147-A177-3AD203B41FA5}">
                      <a16:colId xmlns:a16="http://schemas.microsoft.com/office/drawing/2014/main" val="253442229"/>
                    </a:ext>
                  </a:extLst>
                </a:gridCol>
              </a:tblGrid>
              <a:tr h="427882">
                <a:tc>
                  <a:txBody>
                    <a:bodyPr/>
                    <a:lstStyle/>
                    <a:p>
                      <a:r>
                        <a:rPr lang="en-US" dirty="0"/>
                        <a:t>The minor is 14 years of age or older -OR-</a:t>
                      </a:r>
                    </a:p>
                  </a:txBody>
                  <a:tcPr>
                    <a:solidFill>
                      <a:srgbClr val="0099CC"/>
                    </a:solidFill>
                  </a:tcPr>
                </a:tc>
                <a:extLst>
                  <a:ext uri="{0D108BD9-81ED-4DB2-BD59-A6C34878D82A}">
                    <a16:rowId xmlns:a16="http://schemas.microsoft.com/office/drawing/2014/main" val="1260489309"/>
                  </a:ext>
                </a:extLst>
              </a:tr>
              <a:tr h="738536">
                <a:tc>
                  <a:txBody>
                    <a:bodyPr/>
                    <a:lstStyle/>
                    <a:p>
                      <a:r>
                        <a:rPr lang="en-US" b="1" dirty="0">
                          <a:solidFill>
                            <a:schemeClr val="bg1"/>
                          </a:solidFill>
                        </a:rPr>
                        <a:t>The minor is under the age of 14 and at least one of the following applies:</a:t>
                      </a:r>
                    </a:p>
                  </a:txBody>
                  <a:tcPr>
                    <a:solidFill>
                      <a:srgbClr val="0099CC"/>
                    </a:solidFill>
                  </a:tcPr>
                </a:tc>
                <a:extLst>
                  <a:ext uri="{0D108BD9-81ED-4DB2-BD59-A6C34878D82A}">
                    <a16:rowId xmlns:a16="http://schemas.microsoft.com/office/drawing/2014/main" val="2915775888"/>
                  </a:ext>
                </a:extLst>
              </a:tr>
              <a:tr h="427882">
                <a:tc>
                  <a:txBody>
                    <a:bodyPr/>
                    <a:lstStyle/>
                    <a:p>
                      <a:pPr marL="285750" indent="-285750">
                        <a:buFont typeface="Arial" panose="020B0604020202020204" pitchFamily="34" charset="0"/>
                        <a:buChar char="•"/>
                      </a:pPr>
                      <a:r>
                        <a:rPr lang="en-US" dirty="0"/>
                        <a:t>They have graduated from school</a:t>
                      </a:r>
                    </a:p>
                  </a:txBody>
                  <a:tcPr>
                    <a:solidFill>
                      <a:srgbClr val="DAE3F3"/>
                    </a:solidFill>
                  </a:tcPr>
                </a:tc>
                <a:extLst>
                  <a:ext uri="{0D108BD9-81ED-4DB2-BD59-A6C34878D82A}">
                    <a16:rowId xmlns:a16="http://schemas.microsoft.com/office/drawing/2014/main" val="1934856138"/>
                  </a:ext>
                </a:extLst>
              </a:tr>
              <a:tr h="427882">
                <a:tc>
                  <a:txBody>
                    <a:bodyPr/>
                    <a:lstStyle/>
                    <a:p>
                      <a:pPr marL="285750" indent="-285750">
                        <a:buFont typeface="Arial" panose="020B0604020202020204" pitchFamily="34" charset="0"/>
                        <a:buChar char="•"/>
                      </a:pPr>
                      <a:r>
                        <a:rPr lang="en-US" dirty="0"/>
                        <a:t>They are married </a:t>
                      </a:r>
                      <a:r>
                        <a:rPr lang="en-US" b="1" dirty="0"/>
                        <a:t>or</a:t>
                      </a:r>
                      <a:r>
                        <a:rPr lang="en-US" dirty="0"/>
                        <a:t> divorced</a:t>
                      </a:r>
                    </a:p>
                  </a:txBody>
                  <a:tcPr/>
                </a:tc>
                <a:extLst>
                  <a:ext uri="{0D108BD9-81ED-4DB2-BD59-A6C34878D82A}">
                    <a16:rowId xmlns:a16="http://schemas.microsoft.com/office/drawing/2014/main" val="1829069610"/>
                  </a:ext>
                </a:extLst>
              </a:tr>
              <a:tr h="427882">
                <a:tc>
                  <a:txBody>
                    <a:bodyPr/>
                    <a:lstStyle/>
                    <a:p>
                      <a:pPr marL="285750" indent="-285750">
                        <a:buFont typeface="Arial" panose="020B0604020202020204" pitchFamily="34" charset="0"/>
                        <a:buChar char="•"/>
                      </a:pPr>
                      <a:r>
                        <a:rPr lang="en-US" dirty="0"/>
                        <a:t>They are pregnant</a:t>
                      </a:r>
                    </a:p>
                  </a:txBody>
                  <a:tcPr>
                    <a:solidFill>
                      <a:srgbClr val="DAE3F3"/>
                    </a:solidFill>
                  </a:tcPr>
                </a:tc>
                <a:extLst>
                  <a:ext uri="{0D108BD9-81ED-4DB2-BD59-A6C34878D82A}">
                    <a16:rowId xmlns:a16="http://schemas.microsoft.com/office/drawing/2014/main" val="2741195095"/>
                  </a:ext>
                </a:extLst>
              </a:tr>
              <a:tr h="427882">
                <a:tc>
                  <a:txBody>
                    <a:bodyPr/>
                    <a:lstStyle/>
                    <a:p>
                      <a:pPr marL="285750" indent="-285750">
                        <a:buFont typeface="Arial" panose="020B0604020202020204" pitchFamily="34" charset="0"/>
                        <a:buChar char="•"/>
                      </a:pPr>
                      <a:r>
                        <a:rPr lang="en-US" dirty="0"/>
                        <a:t>They are a parent</a:t>
                      </a:r>
                    </a:p>
                  </a:txBody>
                  <a:tcPr/>
                </a:tc>
                <a:extLst>
                  <a:ext uri="{0D108BD9-81ED-4DB2-BD59-A6C34878D82A}">
                    <a16:rowId xmlns:a16="http://schemas.microsoft.com/office/drawing/2014/main" val="1266185819"/>
                  </a:ext>
                </a:extLst>
              </a:tr>
            </a:tbl>
          </a:graphicData>
        </a:graphic>
      </p:graphicFrame>
    </p:spTree>
    <p:extLst>
      <p:ext uri="{BB962C8B-B14F-4D97-AF65-F5344CB8AC3E}">
        <p14:creationId xmlns:p14="http://schemas.microsoft.com/office/powerpoint/2010/main" val="232608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B8B34-594D-B847-B81F-797360CBDA31}"/>
              </a:ext>
            </a:extLst>
          </p:cNvPr>
          <p:cNvSpPr>
            <a:spLocks noGrp="1"/>
          </p:cNvSpPr>
          <p:nvPr>
            <p:ph type="body" sz="quarter" idx="10"/>
          </p:nvPr>
        </p:nvSpPr>
        <p:spPr>
          <a:xfrm>
            <a:off x="771283" y="921450"/>
            <a:ext cx="8221905" cy="722712"/>
          </a:xfrm>
        </p:spPr>
        <p:txBody>
          <a:bodyPr/>
          <a:lstStyle/>
          <a:p>
            <a:r>
              <a:rPr lang="en-US" dirty="0"/>
              <a:t>Minors may receive the following care without parental/guardian consent:</a:t>
            </a:r>
          </a:p>
          <a:p>
            <a:endParaRPr lang="en-US" dirty="0"/>
          </a:p>
        </p:txBody>
      </p:sp>
      <p:sp>
        <p:nvSpPr>
          <p:cNvPr id="5" name="Text Placeholder 4">
            <a:extLst>
              <a:ext uri="{FF2B5EF4-FFF2-40B4-BE49-F238E27FC236}">
                <a16:creationId xmlns:a16="http://schemas.microsoft.com/office/drawing/2014/main" id="{461468F4-ACEE-235B-FF80-04350CBDE9C9}"/>
              </a:ext>
            </a:extLst>
          </p:cNvPr>
          <p:cNvSpPr>
            <a:spLocks noGrp="1"/>
          </p:cNvSpPr>
          <p:nvPr>
            <p:ph type="body" sz="quarter" idx="11"/>
          </p:nvPr>
        </p:nvSpPr>
        <p:spPr>
          <a:xfrm>
            <a:off x="771524" y="1644162"/>
            <a:ext cx="8221664" cy="3385038"/>
          </a:xfrm>
        </p:spPr>
        <p:txBody>
          <a:bodyPr/>
          <a:lstStyle/>
          <a:p>
            <a:pPr marL="342900" lvl="0" indent="-342900" fontAlgn="base">
              <a:buFont typeface="+mj-lt"/>
              <a:buAutoNum type="arabicPeriod"/>
            </a:pPr>
            <a:r>
              <a:rPr lang="en-US" sz="1800" dirty="0"/>
              <a:t>Non-prescription contraceptives such as condoms or over-the-counter emergency contraception.</a:t>
            </a:r>
          </a:p>
          <a:p>
            <a:pPr marL="342900" lvl="0" indent="-342900" fontAlgn="base">
              <a:buFont typeface="+mj-lt"/>
              <a:buAutoNum type="arabicPeriod"/>
            </a:pPr>
            <a:r>
              <a:rPr lang="en-US" sz="1800" dirty="0"/>
              <a:t>Testing and treatment for sexually transmitted infections (STIs) including HIV.</a:t>
            </a:r>
          </a:p>
          <a:p>
            <a:pPr marL="342900" lvl="0" indent="-342900" fontAlgn="base">
              <a:buFont typeface="+mj-lt"/>
              <a:buAutoNum type="arabicPeriod"/>
            </a:pPr>
            <a:r>
              <a:rPr lang="en-US" sz="1800" dirty="0"/>
              <a:t>Pregnancy and prenatal care (this does not include abortion).  </a:t>
            </a:r>
          </a:p>
          <a:p>
            <a:pPr marL="342900" lvl="0" indent="-342900" fontAlgn="base">
              <a:buFont typeface="+mj-lt"/>
              <a:buAutoNum type="arabicPeriod"/>
            </a:pPr>
            <a:r>
              <a:rPr lang="en-US" sz="1800" dirty="0"/>
              <a:t>Medical care for their children.</a:t>
            </a:r>
          </a:p>
          <a:p>
            <a:pPr lvl="0" fontAlgn="base"/>
            <a:r>
              <a:rPr lang="en-US" sz="1800" dirty="0">
                <a:cs typeface="Calibri" pitchFamily="34" charset="0"/>
              </a:rPr>
              <a:t>5.</a:t>
            </a:r>
            <a:r>
              <a:rPr lang="en-US" sz="1800" dirty="0"/>
              <a:t>  Counseling and treatment for substance abuse.</a:t>
            </a:r>
          </a:p>
          <a:p>
            <a:pPr lvl="0" fontAlgn="base"/>
            <a:r>
              <a:rPr lang="en-US" sz="1800" dirty="0"/>
              <a:t>6.  Counseling and treatment for mental health. </a:t>
            </a:r>
          </a:p>
          <a:p>
            <a:pPr lvl="0" fontAlgn="base"/>
            <a:r>
              <a:rPr lang="en-US" sz="1800" b="1" dirty="0">
                <a:cs typeface="Calibri" pitchFamily="34" charset="0"/>
              </a:rPr>
              <a:t>NOTE: </a:t>
            </a:r>
            <a:r>
              <a:rPr lang="en-US" sz="1800" dirty="0">
                <a:cs typeface="Calibri" pitchFamily="34" charset="0"/>
              </a:rPr>
              <a:t>Only minors 14 years or older may receive </a:t>
            </a:r>
            <a:r>
              <a:rPr lang="en-US" sz="1800" b="1" dirty="0">
                <a:cs typeface="Calibri" pitchFamily="34" charset="0"/>
              </a:rPr>
              <a:t>Pre-exposure Prophylaxis (</a:t>
            </a:r>
            <a:r>
              <a:rPr lang="en-US" sz="1800" b="1" dirty="0" err="1">
                <a:cs typeface="Calibri" pitchFamily="34" charset="0"/>
              </a:rPr>
              <a:t>PrEP</a:t>
            </a:r>
            <a:r>
              <a:rPr lang="en-US" sz="1800" b="1" dirty="0">
                <a:cs typeface="Calibri" pitchFamily="34" charset="0"/>
              </a:rPr>
              <a:t>)</a:t>
            </a:r>
            <a:r>
              <a:rPr lang="en-US" sz="1800" dirty="0">
                <a:cs typeface="Calibri" pitchFamily="34" charset="0"/>
              </a:rPr>
              <a:t> without parental consent.</a:t>
            </a:r>
            <a:endParaRPr lang="en-US" sz="1800" dirty="0"/>
          </a:p>
          <a:p>
            <a:endParaRPr lang="en-US" dirty="0"/>
          </a:p>
        </p:txBody>
      </p:sp>
      <p:sp>
        <p:nvSpPr>
          <p:cNvPr id="3" name="Title 2">
            <a:extLst>
              <a:ext uri="{FF2B5EF4-FFF2-40B4-BE49-F238E27FC236}">
                <a16:creationId xmlns:a16="http://schemas.microsoft.com/office/drawing/2014/main" id="{1C24D2E5-94CC-65B1-1F86-5AF2D28EDEEB}"/>
              </a:ext>
            </a:extLst>
          </p:cNvPr>
          <p:cNvSpPr>
            <a:spLocks noGrp="1"/>
          </p:cNvSpPr>
          <p:nvPr>
            <p:ph type="title"/>
          </p:nvPr>
        </p:nvSpPr>
        <p:spPr/>
        <p:txBody>
          <a:bodyPr/>
          <a:lstStyle/>
          <a:p>
            <a:r>
              <a:rPr lang="en-US" dirty="0"/>
              <a:t>AL LAW: minor consent based on service</a:t>
            </a:r>
          </a:p>
        </p:txBody>
      </p:sp>
    </p:spTree>
    <p:extLst>
      <p:ext uri="{BB962C8B-B14F-4D97-AF65-F5344CB8AC3E}">
        <p14:creationId xmlns:p14="http://schemas.microsoft.com/office/powerpoint/2010/main" val="42938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B8297C-359C-D249-1548-D56724A24C50}"/>
              </a:ext>
            </a:extLst>
          </p:cNvPr>
          <p:cNvSpPr>
            <a:spLocks noGrp="1"/>
          </p:cNvSpPr>
          <p:nvPr>
            <p:ph type="body" sz="quarter" idx="11"/>
          </p:nvPr>
        </p:nvSpPr>
        <p:spPr/>
        <p:txBody>
          <a:bodyPr/>
          <a:lstStyle/>
          <a:p>
            <a:r>
              <a:rPr lang="en-US" sz="1800" b="1" dirty="0">
                <a:cs typeface="Calibri" pitchFamily="34" charset="0"/>
              </a:rPr>
              <a:t>The 21</a:t>
            </a:r>
            <a:r>
              <a:rPr lang="en-US" sz="1800" b="1" baseline="30000" dirty="0">
                <a:cs typeface="Calibri" pitchFamily="34" charset="0"/>
              </a:rPr>
              <a:t>st</a:t>
            </a:r>
            <a:r>
              <a:rPr lang="en-US" sz="1800" b="1" dirty="0">
                <a:cs typeface="Calibri" pitchFamily="34" charset="0"/>
              </a:rPr>
              <a:t> Century Cures Act </a:t>
            </a:r>
            <a:r>
              <a:rPr lang="en-US" sz="1800" dirty="0">
                <a:cs typeface="Calibri" pitchFamily="34" charset="0"/>
              </a:rPr>
              <a:t>requires health care providers to make all electronically maintained health information, except for psychotherapy notes, easily accessible to patients in a reasonable time frame.</a:t>
            </a:r>
          </a:p>
          <a:p>
            <a:endParaRPr lang="en-US" dirty="0"/>
          </a:p>
        </p:txBody>
      </p:sp>
      <p:sp>
        <p:nvSpPr>
          <p:cNvPr id="3" name="Title 2">
            <a:extLst>
              <a:ext uri="{FF2B5EF4-FFF2-40B4-BE49-F238E27FC236}">
                <a16:creationId xmlns:a16="http://schemas.microsoft.com/office/drawing/2014/main" id="{9BB21D67-F96C-8B47-5D29-0A32238D3542}"/>
              </a:ext>
            </a:extLst>
          </p:cNvPr>
          <p:cNvSpPr>
            <a:spLocks noGrp="1"/>
          </p:cNvSpPr>
          <p:nvPr>
            <p:ph type="title"/>
          </p:nvPr>
        </p:nvSpPr>
        <p:spPr/>
        <p:txBody>
          <a:bodyPr/>
          <a:lstStyle/>
          <a:p>
            <a:r>
              <a:rPr lang="en-US" dirty="0"/>
              <a:t>AL Law: The 21</a:t>
            </a:r>
            <a:r>
              <a:rPr lang="en-US" baseline="30000" dirty="0"/>
              <a:t>st</a:t>
            </a:r>
            <a:r>
              <a:rPr lang="en-US" dirty="0"/>
              <a:t> century cures act</a:t>
            </a:r>
          </a:p>
        </p:txBody>
      </p:sp>
      <p:sp>
        <p:nvSpPr>
          <p:cNvPr id="2" name="Text Placeholder 3">
            <a:extLst>
              <a:ext uri="{FF2B5EF4-FFF2-40B4-BE49-F238E27FC236}">
                <a16:creationId xmlns:a16="http://schemas.microsoft.com/office/drawing/2014/main" id="{3AB8BA81-008F-D1EF-3CD8-0F84610FA875}"/>
              </a:ext>
            </a:extLst>
          </p:cNvPr>
          <p:cNvSpPr txBox="1">
            <a:spLocks/>
          </p:cNvSpPr>
          <p:nvPr/>
        </p:nvSpPr>
        <p:spPr>
          <a:xfrm>
            <a:off x="1484675" y="2155998"/>
            <a:ext cx="8974064" cy="247773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dirty="0">
              <a:cs typeface="Calibri" pitchFamily="34" charset="0"/>
            </a:endParaRPr>
          </a:p>
        </p:txBody>
      </p:sp>
    </p:spTree>
    <p:extLst>
      <p:ext uri="{BB962C8B-B14F-4D97-AF65-F5344CB8AC3E}">
        <p14:creationId xmlns:p14="http://schemas.microsoft.com/office/powerpoint/2010/main" val="160876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0BFA2-5428-1EB8-C465-2B7D807761A6}"/>
              </a:ext>
            </a:extLst>
          </p:cNvPr>
          <p:cNvSpPr>
            <a:spLocks noGrp="1"/>
          </p:cNvSpPr>
          <p:nvPr>
            <p:ph type="body" sz="quarter" idx="10"/>
          </p:nvPr>
        </p:nvSpPr>
        <p:spPr>
          <a:xfrm>
            <a:off x="771283" y="921450"/>
            <a:ext cx="8221905" cy="775464"/>
          </a:xfrm>
        </p:spPr>
        <p:txBody>
          <a:bodyPr/>
          <a:lstStyle/>
          <a:p>
            <a:r>
              <a:rPr lang="en-US" sz="2400" b="1" cap="all" dirty="0">
                <a:latin typeface="Roboto Condensed"/>
                <a:cs typeface="Calibri" pitchFamily="34" charset="0"/>
              </a:rPr>
              <a:t>RECOMMENDATIONS FROM THE AMERICAN ACADEMY OF Pediatrics</a:t>
            </a:r>
            <a:endParaRPr lang="en-US" dirty="0"/>
          </a:p>
        </p:txBody>
      </p:sp>
      <p:sp>
        <p:nvSpPr>
          <p:cNvPr id="5" name="Text Placeholder 4">
            <a:extLst>
              <a:ext uri="{FF2B5EF4-FFF2-40B4-BE49-F238E27FC236}">
                <a16:creationId xmlns:a16="http://schemas.microsoft.com/office/drawing/2014/main" id="{D659315B-F367-8B37-F4F3-D32274BE801E}"/>
              </a:ext>
            </a:extLst>
          </p:cNvPr>
          <p:cNvSpPr>
            <a:spLocks noGrp="1"/>
          </p:cNvSpPr>
          <p:nvPr>
            <p:ph type="body" sz="quarter" idx="11"/>
          </p:nvPr>
        </p:nvSpPr>
        <p:spPr>
          <a:xfrm>
            <a:off x="771524" y="1696914"/>
            <a:ext cx="8221664" cy="3332285"/>
          </a:xfrm>
        </p:spPr>
        <p:txBody>
          <a:bodyPr/>
          <a:lstStyle/>
          <a:p>
            <a:pPr marL="457200" indent="-342900">
              <a:lnSpc>
                <a:spcPct val="100000"/>
              </a:lnSpc>
              <a:buFont typeface="Arial" panose="020B0604020202020204" pitchFamily="34" charset="0"/>
              <a:buChar char="•"/>
            </a:pPr>
            <a:r>
              <a:rPr lang="en-US" sz="1800" dirty="0"/>
              <a:t>Offer access to as much health information as possible through apps, portals, or other HIPAA compliant avenues, without requiring additional action or fees from the patient. </a:t>
            </a:r>
          </a:p>
          <a:p>
            <a:pPr marL="457200" indent="-342900">
              <a:lnSpc>
                <a:spcPct val="100000"/>
              </a:lnSpc>
              <a:buFont typeface="Arial" panose="020B0604020202020204" pitchFamily="34" charset="0"/>
              <a:buChar char="•"/>
            </a:pPr>
            <a:r>
              <a:rPr lang="en-US" sz="1800" dirty="0"/>
              <a:t>Implement an identity verification process when health information is available through a portal or app to reduce the likelihood of someone other than the minor accessing the application.</a:t>
            </a:r>
          </a:p>
          <a:p>
            <a:pPr marL="457200" indent="-342900">
              <a:lnSpc>
                <a:spcPct val="100000"/>
              </a:lnSpc>
              <a:buFont typeface="Arial" panose="020B0604020202020204" pitchFamily="34" charset="0"/>
              <a:buChar char="•"/>
            </a:pPr>
            <a:r>
              <a:rPr lang="en-US" sz="1800" dirty="0"/>
              <a:t>Ensure that access to health information for minors is separate from their parent’s.</a:t>
            </a:r>
          </a:p>
        </p:txBody>
      </p:sp>
      <p:sp>
        <p:nvSpPr>
          <p:cNvPr id="3" name="Title 2">
            <a:extLst>
              <a:ext uri="{FF2B5EF4-FFF2-40B4-BE49-F238E27FC236}">
                <a16:creationId xmlns:a16="http://schemas.microsoft.com/office/drawing/2014/main" id="{9BB21D67-F96C-8B47-5D29-0A32238D3542}"/>
              </a:ext>
            </a:extLst>
          </p:cNvPr>
          <p:cNvSpPr>
            <a:spLocks noGrp="1"/>
          </p:cNvSpPr>
          <p:nvPr>
            <p:ph type="title"/>
          </p:nvPr>
        </p:nvSpPr>
        <p:spPr/>
        <p:txBody>
          <a:bodyPr/>
          <a:lstStyle/>
          <a:p>
            <a:r>
              <a:rPr lang="en-US" dirty="0"/>
              <a:t>AL Law: The 21</a:t>
            </a:r>
            <a:r>
              <a:rPr lang="en-US" baseline="30000" dirty="0"/>
              <a:t>st</a:t>
            </a:r>
            <a:r>
              <a:rPr lang="en-US" dirty="0"/>
              <a:t> century cures act</a:t>
            </a:r>
          </a:p>
        </p:txBody>
      </p:sp>
    </p:spTree>
    <p:extLst>
      <p:ext uri="{BB962C8B-B14F-4D97-AF65-F5344CB8AC3E}">
        <p14:creationId xmlns:p14="http://schemas.microsoft.com/office/powerpoint/2010/main" val="6016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F77B27F-AB3F-D1E2-35BA-67819E826F33}"/>
              </a:ext>
            </a:extLst>
          </p:cNvPr>
          <p:cNvSpPr>
            <a:spLocks noGrp="1"/>
          </p:cNvSpPr>
          <p:nvPr>
            <p:ph type="body" sz="quarter" idx="10"/>
          </p:nvPr>
        </p:nvSpPr>
        <p:spPr>
          <a:xfrm>
            <a:off x="771283" y="921450"/>
            <a:ext cx="8221905" cy="749088"/>
          </a:xfrm>
        </p:spPr>
        <p:txBody>
          <a:bodyPr/>
          <a:lstStyle/>
          <a:p>
            <a:r>
              <a:rPr lang="en-US" sz="2400" b="1" cap="all" dirty="0">
                <a:latin typeface="Roboto Condensed"/>
                <a:cs typeface="Calibri" pitchFamily="34" charset="0"/>
              </a:rPr>
              <a:t>RECOMMENDATIONS FROM THE AMERICAN ACADEMY OF Pediatrics:</a:t>
            </a:r>
            <a:endParaRPr lang="en-US" sz="2400" b="1" dirty="0">
              <a:cs typeface="Calibri" pitchFamily="34" charset="0"/>
            </a:endParaRPr>
          </a:p>
        </p:txBody>
      </p:sp>
      <p:sp>
        <p:nvSpPr>
          <p:cNvPr id="5" name="Text Placeholder 4">
            <a:extLst>
              <a:ext uri="{FF2B5EF4-FFF2-40B4-BE49-F238E27FC236}">
                <a16:creationId xmlns:a16="http://schemas.microsoft.com/office/drawing/2014/main" id="{21A56536-DF38-2F85-7500-66FB0F1DCFEB}"/>
              </a:ext>
            </a:extLst>
          </p:cNvPr>
          <p:cNvSpPr>
            <a:spLocks noGrp="1"/>
          </p:cNvSpPr>
          <p:nvPr>
            <p:ph type="body" sz="quarter" idx="11"/>
          </p:nvPr>
        </p:nvSpPr>
        <p:spPr>
          <a:xfrm>
            <a:off x="771524" y="1670538"/>
            <a:ext cx="8221664" cy="3358662"/>
          </a:xfrm>
        </p:spPr>
        <p:txBody>
          <a:bodyPr/>
          <a:lstStyle/>
          <a:p>
            <a:pPr marL="457200" indent="-342900">
              <a:lnSpc>
                <a:spcPct val="100000"/>
              </a:lnSpc>
              <a:buFont typeface="Arial" panose="020B0604020202020204" pitchFamily="34" charset="0"/>
              <a:buChar char="•"/>
            </a:pPr>
            <a:r>
              <a:rPr lang="en-US" sz="1800" dirty="0"/>
              <a:t>Establish procedures for health information requests from different parties.</a:t>
            </a:r>
          </a:p>
          <a:p>
            <a:pPr marL="457200" indent="-342900">
              <a:lnSpc>
                <a:spcPct val="100000"/>
              </a:lnSpc>
              <a:buFont typeface="Arial" panose="020B0604020202020204" pitchFamily="34" charset="0"/>
              <a:buChar char="•"/>
            </a:pPr>
            <a:r>
              <a:rPr lang="en-US" sz="1800" dirty="0"/>
              <a:t>Create protocols for what health information will not be shared with patients or parents, even if it is requested, based on state and federal law.</a:t>
            </a:r>
          </a:p>
        </p:txBody>
      </p:sp>
      <p:sp>
        <p:nvSpPr>
          <p:cNvPr id="3" name="Title 2">
            <a:extLst>
              <a:ext uri="{FF2B5EF4-FFF2-40B4-BE49-F238E27FC236}">
                <a16:creationId xmlns:a16="http://schemas.microsoft.com/office/drawing/2014/main" id="{9BB21D67-F96C-8B47-5D29-0A32238D3542}"/>
              </a:ext>
            </a:extLst>
          </p:cNvPr>
          <p:cNvSpPr>
            <a:spLocks noGrp="1"/>
          </p:cNvSpPr>
          <p:nvPr>
            <p:ph type="title"/>
          </p:nvPr>
        </p:nvSpPr>
        <p:spPr/>
        <p:txBody>
          <a:bodyPr/>
          <a:lstStyle/>
          <a:p>
            <a:r>
              <a:rPr lang="en-US" dirty="0"/>
              <a:t>AL Law: The 21</a:t>
            </a:r>
            <a:r>
              <a:rPr lang="en-US" baseline="30000" dirty="0"/>
              <a:t>st</a:t>
            </a:r>
            <a:r>
              <a:rPr lang="en-US" dirty="0"/>
              <a:t> century cures act</a:t>
            </a:r>
          </a:p>
        </p:txBody>
      </p:sp>
    </p:spTree>
    <p:extLst>
      <p:ext uri="{BB962C8B-B14F-4D97-AF65-F5344CB8AC3E}">
        <p14:creationId xmlns:p14="http://schemas.microsoft.com/office/powerpoint/2010/main" val="186297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4051</TotalTime>
  <Words>2472</Words>
  <Application>Microsoft Office PowerPoint</Application>
  <PresentationFormat>Custom</PresentationFormat>
  <Paragraphs>163</Paragraphs>
  <Slides>15</Slides>
  <Notes>15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Roboto</vt:lpstr>
      <vt:lpstr>Calibri</vt:lpstr>
      <vt:lpstr>Roboto Condensed</vt:lpstr>
      <vt:lpstr>Title</vt:lpstr>
      <vt:lpstr>Text Only</vt:lpstr>
      <vt:lpstr>Text w/Pictures</vt:lpstr>
      <vt:lpstr>Text w/Video</vt:lpstr>
      <vt:lpstr>Other</vt:lpstr>
      <vt:lpstr>ALABAMA Minor Consent and Confidentiality Laws </vt:lpstr>
      <vt:lpstr>CASE SCENARIO: SHAY, 15 Y/O GIRL</vt:lpstr>
      <vt:lpstr>IMPORTANT DEFINITIONS</vt:lpstr>
      <vt:lpstr>Al Law: Parental consent exceptions</vt:lpstr>
      <vt:lpstr>Al law: minor consent based on status</vt:lpstr>
      <vt:lpstr>AL LAW: minor consent based on service</vt:lpstr>
      <vt:lpstr>AL Law: The 21st century cures act</vt:lpstr>
      <vt:lpstr>AL Law: The 21st century cures act</vt:lpstr>
      <vt:lpstr>AL Law: The 21st century cures act</vt:lpstr>
      <vt:lpstr>AL Law: The 21st century cures act</vt:lpstr>
      <vt:lpstr>reporting</vt:lpstr>
      <vt:lpstr>CASE SCENARIO: SHAY, 15 Y/O GIRL</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274</cp:revision>
  <dcterms:created xsi:type="dcterms:W3CDTF">2016-12-02T20:56:01Z</dcterms:created>
  <dcterms:modified xsi:type="dcterms:W3CDTF">2023-11-20T18:49:05Z</dcterms:modified>
</cp:coreProperties>
</file>