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3"/>
  </p:notesMasterIdLst>
  <p:sldIdLst>
    <p:sldId id="271" r:id="rId9"/>
    <p:sldId id="293" r:id="rId10"/>
    <p:sldId id="306" r:id="rId11"/>
    <p:sldId id="297" r:id="rId12"/>
    <p:sldId id="299" r:id="rId13"/>
    <p:sldId id="307" r:id="rId14"/>
    <p:sldId id="289" r:id="rId15"/>
    <p:sldId id="291" r:id="rId16"/>
    <p:sldId id="295" r:id="rId17"/>
    <p:sldId id="304" r:id="rId18"/>
    <p:sldId id="300" r:id="rId19"/>
    <p:sldId id="305" r:id="rId20"/>
    <p:sldId id="294"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8CC443"/>
    <a:srgbClr val="0D2571"/>
    <a:srgbClr val="0D233D"/>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254" autoAdjust="0"/>
    <p:restoredTop sz="90026" autoAdjust="0"/>
  </p:normalViewPr>
  <p:slideViewPr>
    <p:cSldViewPr snapToGrid="0">
      <p:cViewPr varScale="1">
        <p:scale>
          <a:sx n="58" d="100"/>
          <a:sy n="58" d="100"/>
        </p:scale>
        <p:origin x="894" y="66"/>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Arizona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We’ll talk about parent engagement more in the Confidentiality Best Practices Spark as well.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ask about the </a:t>
            </a:r>
            <a:r>
              <a:rPr lang="en-US" baseline="0" dirty="0"/>
              <a:t>services listed on this slide, which are not protected for minors, and require the consent of a parent or guardian. Minors DO need a parent or guardian’s permission for: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Vaccines, including HPV</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Inpatient and outpatient mental health screening and treatment unless an emergency requires it to prevent serious injury or save the life of the minor.</a:t>
            </a:r>
            <a:r>
              <a:rPr lang="en-US" sz="960" kern="1200" baseline="0" dirty="0">
                <a:solidFill>
                  <a:schemeClr val="tx1"/>
                </a:solidFill>
                <a:effectLst/>
                <a:latin typeface="+mn-lt"/>
                <a:ea typeface="+mn-ea"/>
                <a:cs typeface="+mn-cs"/>
              </a:rPr>
              <a:t> </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Abortion,</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unless a judicial bypass is obtained; the pregnancy resulted from sexual contact with a relative, guardian, foster parent or unrelated male living with the adolescent and her mother; OR due to a medical emergency</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Treatment</a:t>
            </a:r>
            <a:r>
              <a:rPr lang="en-US" sz="960" kern="1200" baseline="0" dirty="0">
                <a:solidFill>
                  <a:schemeClr val="tx1"/>
                </a:solidFill>
                <a:effectLst/>
                <a:latin typeface="+mn-lt"/>
                <a:ea typeface="+mn-ea"/>
                <a:cs typeface="+mn-cs"/>
              </a:rPr>
              <a:t> for HIV </a:t>
            </a:r>
          </a:p>
          <a:p>
            <a:endParaRPr lang="en-US"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8870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The “mature minor” doctrine is often used to determine if care can be provided to minors without parental consent. This can be a little confusing because</a:t>
            </a:r>
            <a:r>
              <a:rPr lang="en-US" sz="960" kern="1200" baseline="0" dirty="0">
                <a:solidFill>
                  <a:schemeClr val="tx1"/>
                </a:solidFill>
                <a:effectLst/>
                <a:latin typeface="+mn-lt"/>
                <a:ea typeface="+mn-ea"/>
                <a:cs typeface="+mn-cs"/>
              </a:rPr>
              <a:t> t</a:t>
            </a:r>
            <a:r>
              <a:rPr lang="en-US" sz="960" kern="1200" dirty="0">
                <a:solidFill>
                  <a:schemeClr val="tx1"/>
                </a:solidFill>
                <a:effectLst/>
                <a:latin typeface="+mn-lt"/>
                <a:ea typeface="+mn-ea"/>
                <a:cs typeface="+mn-cs"/>
              </a:rPr>
              <a:t>here is no legal definition of a “mature minor” nor is it recognized under Arizona law. However, because the courts have been willing to apply the mature minor doctrine in some legal cases, risk for providing treatment without parental consent to a minor considered “mature” is reduced. Other jurisdictions have found a minor to be “mature” when: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They are 15 or older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They are able to understand the risks and benefits of the proposed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care is beneficial and necessary, </a:t>
            </a:r>
            <a:r>
              <a:rPr lang="en-US" sz="960" i="1" kern="1200" dirty="0">
                <a:solidFill>
                  <a:schemeClr val="tx1"/>
                </a:solidFill>
                <a:effectLst/>
                <a:latin typeface="+mn-lt"/>
                <a:ea typeface="+mn-ea"/>
                <a:cs typeface="+mn-cs"/>
              </a:rPr>
              <a:t>and</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good reason (including the minor’s objection) for proceeding without parental consent</a:t>
            </a: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Additionally, despite the lack of Arizona statute, the routine obstetrical practice in Arizona is to allow for an adolescent to consent for her own prenatal care and all related treatments based on the mature minor doctrine. Providers are encouraged to document factors in the medical record, including: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nature of the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That the care is beneficial</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That the care is necessary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a good reason for proceeding without parental consent </a:t>
            </a: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97983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 unless</a:t>
            </a:r>
            <a:r>
              <a:rPr lang="en-US" sz="960" kern="1200" baseline="0" dirty="0">
                <a:solidFill>
                  <a:schemeClr val="tx1"/>
                </a:solidFill>
                <a:effectLst/>
                <a:latin typeface="+mn-lt"/>
                <a:ea typeface="+mn-ea"/>
                <a:cs typeface="+mn-cs"/>
              </a:rPr>
              <a:t> she needs treatment for HIV</a:t>
            </a:r>
            <a:r>
              <a:rPr lang="en-US" sz="96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[Yes, her provider can tell her mother that Shay received the services</a:t>
            </a:r>
            <a:r>
              <a:rPr lang="en-US" sz="960" b="0" i="0" kern="1200" dirty="0">
                <a:solidFill>
                  <a:schemeClr val="tx1"/>
                </a:solidFill>
                <a:effectLst/>
                <a:latin typeface="+mn-lt"/>
                <a:ea typeface="+mn-ea"/>
                <a:cs typeface="+mn-cs"/>
              </a:rPr>
              <a:t>. However,</a:t>
            </a:r>
            <a:r>
              <a:rPr lang="en-US" sz="960" b="0" i="0" kern="1200" baseline="0" dirty="0">
                <a:solidFill>
                  <a:schemeClr val="tx1"/>
                </a:solidFill>
                <a:effectLst/>
                <a:latin typeface="+mn-lt"/>
                <a:ea typeface="+mn-ea"/>
                <a:cs typeface="+mn-cs"/>
              </a:rPr>
              <a:t> </a:t>
            </a:r>
            <a:r>
              <a:rPr lang="en-US" sz="960" b="0" i="0" strike="noStrike" kern="1200" baseline="0" dirty="0">
                <a:solidFill>
                  <a:schemeClr val="tx1"/>
                </a:solidFill>
                <a:effectLst/>
                <a:latin typeface="+mn-lt"/>
                <a:ea typeface="+mn-ea"/>
                <a:cs typeface="+mn-cs"/>
              </a:rPr>
              <a:t>Shay may be less likely to seek out care if she is worried her confidentiality will not be maintained, and in this case, there may be other negative consequences of involving the parent.]</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321665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“Arizona</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Married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On active military duty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Emancipated by court order -OR-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Homeless,</a:t>
            </a:r>
            <a:r>
              <a:rPr lang="en-US" sz="960" kern="1200" baseline="0" dirty="0">
                <a:solidFill>
                  <a:schemeClr val="tx1"/>
                </a:solidFill>
                <a:effectLst/>
                <a:latin typeface="+mn-lt"/>
                <a:ea typeface="+mn-ea"/>
                <a:cs typeface="+mn-cs"/>
              </a:rPr>
              <a:t> which in Arizona law is defined as </a:t>
            </a:r>
            <a:r>
              <a:rPr lang="en-US" sz="960" kern="1200" dirty="0">
                <a:solidFill>
                  <a:schemeClr val="tx1"/>
                </a:solidFill>
                <a:effectLst/>
                <a:latin typeface="+mn-lt"/>
                <a:ea typeface="+mn-ea"/>
                <a:cs typeface="+mn-cs"/>
              </a:rPr>
              <a:t>not living with parents/guardians </a:t>
            </a:r>
            <a:r>
              <a:rPr lang="en-US" sz="960" i="1" kern="1200" dirty="0">
                <a:solidFill>
                  <a:schemeClr val="tx1"/>
                </a:solidFill>
                <a:effectLst/>
                <a:latin typeface="+mn-lt"/>
                <a:ea typeface="+mn-ea"/>
                <a:cs typeface="+mn-cs"/>
              </a:rPr>
              <a:t>and</a:t>
            </a:r>
            <a:r>
              <a:rPr lang="en-US" sz="960" kern="1200" dirty="0">
                <a:solidFill>
                  <a:schemeClr val="tx1"/>
                </a:solidFill>
                <a:effectLst/>
                <a:latin typeface="+mn-lt"/>
                <a:ea typeface="+mn-ea"/>
                <a:cs typeface="+mn-cs"/>
              </a:rPr>
              <a:t> lacking a fixed and regular night time residence or living in a shelter/halfway house or other place not normally used for sleeping by humans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240468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Emergency medical, surgical, hospital or health services if a parent/guardian cannot be reached</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Contraceptives and family planning services including emergency contraception</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Pregnancy and prenatal care</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Testing and treatment for sexually transmitted infections (STIs)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Testing for HIV</a:t>
            </a:r>
            <a:r>
              <a:rPr lang="en-US" sz="1000" kern="1200" baseline="0" dirty="0">
                <a:solidFill>
                  <a:schemeClr val="tx1"/>
                </a:solidFill>
                <a:effectLst/>
                <a:latin typeface="+mn-lt"/>
                <a:ea typeface="+mn-ea"/>
                <a:cs typeface="+mn-cs"/>
              </a:rPr>
              <a:t> (parents must consent to treatment for HIV)</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Substance use treatment (a parent/guardian must be notified if minor is admitted for treatment)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Additionally,</a:t>
            </a:r>
            <a:r>
              <a:rPr lang="en-US" sz="1000" kern="1200" baseline="0" dirty="0">
                <a:solidFill>
                  <a:schemeClr val="tx1"/>
                </a:solidFill>
                <a:effectLst/>
                <a:latin typeface="+mn-lt"/>
                <a:ea typeface="+mn-ea"/>
                <a:cs typeface="+mn-cs"/>
              </a:rPr>
              <a:t> a</a:t>
            </a:r>
            <a:r>
              <a:rPr lang="en-US" sz="1000" kern="1200" dirty="0">
                <a:solidFill>
                  <a:schemeClr val="tx1"/>
                </a:solidFill>
                <a:effectLst/>
                <a:latin typeface="+mn-lt"/>
                <a:ea typeface="+mn-ea"/>
                <a:cs typeface="+mn-cs"/>
              </a:rPr>
              <a:t> minor, 12 and older, who is under the influence of a drug or narcotic, including withdrawal, may be considered an emergency case and regarded as having consented to care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Exams and treatment for sexual assault if the minor is 12 years old or older</a:t>
            </a:r>
            <a:r>
              <a:rPr lang="en-US" sz="1000" kern="1200" baseline="0" dirty="0">
                <a:solidFill>
                  <a:schemeClr val="tx1"/>
                </a:solidFill>
                <a:effectLst/>
                <a:latin typeface="+mn-lt"/>
                <a:ea typeface="+mn-ea"/>
                <a:cs typeface="+mn-cs"/>
              </a:rPr>
              <a:t> and </a:t>
            </a:r>
            <a:r>
              <a:rPr lang="en-US" sz="1000" kern="1200" dirty="0">
                <a:solidFill>
                  <a:schemeClr val="tx1"/>
                </a:solidFill>
                <a:effectLst/>
                <a:latin typeface="+mn-lt"/>
                <a:ea typeface="+mn-ea"/>
                <a:cs typeface="+mn-cs"/>
              </a:rPr>
              <a:t>if a parent/guardian cannot be contacted within the timeframe necessary to provide treatment</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Another important set</a:t>
            </a:r>
            <a:r>
              <a:rPr lang="en-US" sz="960" kern="1200" baseline="0" dirty="0">
                <a:solidFill>
                  <a:schemeClr val="tx1"/>
                </a:solidFill>
                <a:effectLst/>
                <a:latin typeface="+mn-lt"/>
                <a:ea typeface="+mn-ea"/>
                <a:cs typeface="+mn-cs"/>
              </a:rPr>
              <a:t> of laws to be aware of are reporting requirements. Reporting requirement laws outline when a health care provider must break confidentiality and report the information. A health care provider must make a report when: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or neglect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has had oral or sexual intercourse with a person aged </a:t>
            </a:r>
            <a:r>
              <a:rPr lang="en-US" sz="960" u="sng" kern="1200" dirty="0">
                <a:solidFill>
                  <a:schemeClr val="tx1"/>
                </a:solidFill>
                <a:effectLst/>
                <a:latin typeface="+mn-lt"/>
                <a:ea typeface="+mn-ea"/>
                <a:cs typeface="+mn-cs"/>
              </a:rPr>
              <a:t>18 or older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has had oral or sexual intercourse with a person aged </a:t>
            </a:r>
            <a:r>
              <a:rPr lang="en-US" sz="960" u="sng" kern="1200" dirty="0">
                <a:solidFill>
                  <a:schemeClr val="tx1"/>
                </a:solidFill>
                <a:effectLst/>
                <a:latin typeface="+mn-lt"/>
                <a:ea typeface="+mn-ea"/>
                <a:cs typeface="+mn-cs"/>
              </a:rPr>
              <a:t>13 or under</a:t>
            </a:r>
            <a:r>
              <a:rPr lang="en-US" sz="960" kern="1200" dirty="0">
                <a:solidFill>
                  <a:schemeClr val="tx1"/>
                </a:solidFill>
                <a:effectLst/>
                <a:latin typeface="+mn-lt"/>
                <a:ea typeface="+mn-ea"/>
                <a:cs typeface="+mn-cs"/>
              </a:rPr>
              <a:t>  </a:t>
            </a:r>
          </a:p>
          <a:p>
            <a:pPr marL="0" lvl="0" indent="0">
              <a:buFont typeface="Arial" panose="020B0604020202020204" pitchFamily="34" charset="0"/>
              <a:buNone/>
            </a:pPr>
            <a:endParaRPr lang="en-US" sz="960" kern="1200" dirty="0">
              <a:solidFill>
                <a:schemeClr val="tx1"/>
              </a:solidFill>
              <a:effectLst/>
              <a:latin typeface="+mn-lt"/>
              <a:ea typeface="+mn-ea"/>
              <a:cs typeface="+mn-cs"/>
            </a:endParaRPr>
          </a:p>
          <a:p>
            <a:pPr marL="0" lvl="0" indent="0">
              <a:buFont typeface="Arial" panose="020B0604020202020204" pitchFamily="34" charset="0"/>
              <a:buNone/>
            </a:pPr>
            <a:r>
              <a:rPr lang="en-US" sz="960" kern="1200" dirty="0">
                <a:solidFill>
                  <a:schemeClr val="tx1"/>
                </a:solidFill>
                <a:effectLst/>
                <a:latin typeface="+mn-lt"/>
                <a:ea typeface="+mn-ea"/>
                <a:cs typeface="+mn-cs"/>
              </a:rPr>
              <a:t>It</a:t>
            </a:r>
            <a:r>
              <a:rPr lang="en-US" sz="960" kern="1200" baseline="0" dirty="0">
                <a:solidFill>
                  <a:schemeClr val="tx1"/>
                </a:solidFill>
                <a:effectLst/>
                <a:latin typeface="+mn-lt"/>
                <a:ea typeface="+mn-ea"/>
                <a:cs typeface="+mn-cs"/>
              </a:rPr>
              <a:t> can be helpful to</a:t>
            </a:r>
            <a:r>
              <a:rPr lang="en-US" sz="960" kern="1200" dirty="0">
                <a:solidFill>
                  <a:schemeClr val="tx1"/>
                </a:solidFill>
                <a:effectLst/>
                <a:latin typeface="+mn-lt"/>
                <a:ea typeface="+mn-ea"/>
                <a:cs typeface="+mn-cs"/>
              </a:rPr>
              <a:t> note that the laws about oral</a:t>
            </a:r>
            <a:r>
              <a:rPr lang="en-US" sz="960" kern="1200" baseline="0" dirty="0">
                <a:solidFill>
                  <a:schemeClr val="tx1"/>
                </a:solidFill>
                <a:effectLst/>
                <a:latin typeface="+mn-lt"/>
                <a:ea typeface="+mn-ea"/>
                <a:cs typeface="+mn-cs"/>
              </a:rPr>
              <a:t> or sexual intercourse do NOT </a:t>
            </a:r>
            <a:r>
              <a:rPr lang="en-US" sz="960" kern="1200" dirty="0">
                <a:solidFill>
                  <a:schemeClr val="tx1"/>
                </a:solidFill>
                <a:effectLst/>
                <a:latin typeface="+mn-lt"/>
                <a:ea typeface="+mn-ea"/>
                <a:cs typeface="+mn-cs"/>
              </a:rPr>
              <a:t>apply to two people who are both ages 14-17 who engage in consensual sexual contact. </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Additionally, a parent must</a:t>
            </a:r>
            <a:r>
              <a:rPr lang="en-US" sz="960" kern="1200" baseline="0" dirty="0">
                <a:solidFill>
                  <a:srgbClr val="FF0000"/>
                </a:solidFill>
                <a:effectLst/>
                <a:latin typeface="+mn-lt"/>
                <a:ea typeface="+mn-ea"/>
                <a:cs typeface="+mn-cs"/>
              </a:rPr>
              <a:t> be notified if he is admitted for treatment.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39161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323632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457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595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652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41502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0814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172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279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5858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139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2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398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36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8425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21695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17645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46661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49753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7239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63885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47815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8463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54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36426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41370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244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4156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8463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253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366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938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61686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6938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28216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01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45325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386777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77672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00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72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86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1965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6838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400" b="1" dirty="0">
                <a:solidFill>
                  <a:srgbClr val="003366"/>
                </a:solidFill>
                <a:latin typeface="+mj-lt"/>
              </a:endParaRP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621271962"/>
      </p:ext>
    </p:extLst>
  </p:cSld>
  <p:clrMap bg1="lt1" tx1="dk1" bg2="lt2" tx2="dk2" accent1="accent1" accent2="accent2" accent3="accent3" accent4="accent4" accent5="accent5" accent6="accent6" hlink="hlink" folHlink="folHlink"/>
  <p:sldLayoutIdLst>
    <p:sldLayoutId id="2147483699" r:id="rId1"/>
    <p:sldLayoutId id="2147483744" r:id="rId2"/>
    <p:sldLayoutId id="2147483745" r:id="rId3"/>
    <p:sldLayoutId id="2147483746" r:id="rId4"/>
    <p:sldLayoutId id="214748374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50D85B6-6943-1503-E570-7E617390CAD6}"/>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575352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AC2D935F-C67B-6846-4EC7-A2668D31E2C5}"/>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3710623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56180E9B-D445-1DEE-013D-61729F1995AE}"/>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9438250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3604877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91" r="16191"/>
          <a:stretch>
            <a:fillRect/>
          </a:stretch>
        </p:blipFill>
        <p:spPr>
          <a:prstGeom prst="rect">
            <a:avLst/>
          </a:prstGeom>
          <a:ln w="12700">
            <a:noFill/>
          </a:ln>
        </p:spPr>
      </p:pic>
      <p:sp>
        <p:nvSpPr>
          <p:cNvPr id="5" name="Title 11"/>
          <p:cNvSpPr>
            <a:spLocks noGrp="1"/>
          </p:cNvSpPr>
          <p:nvPr>
            <p:ph type="title"/>
          </p:nvPr>
        </p:nvSpPr>
        <p:spPr>
          <a:xfrm>
            <a:off x="3892061" y="5038"/>
            <a:ext cx="5864713" cy="2966762"/>
          </a:xfrm>
        </p:spPr>
        <p:txBody>
          <a:bodyPr/>
          <a:lstStyle/>
          <a:p>
            <a:r>
              <a:rPr lang="en-US" dirty="0">
                <a:solidFill>
                  <a:srgbClr val="0D2571"/>
                </a:solidFill>
              </a:rPr>
              <a:t>Arizona</a:t>
            </a:r>
            <a:br>
              <a:rPr lang="en-US" dirty="0">
                <a:solidFill>
                  <a:srgbClr val="0D2571"/>
                </a:solidFill>
              </a:rPr>
            </a:br>
            <a:r>
              <a:rPr lang="en-US" dirty="0">
                <a:solidFill>
                  <a:srgbClr val="0D2571"/>
                </a:solidFill>
              </a:rPr>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June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1936" y="4816702"/>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61" b="13761"/>
          <a:stretch/>
        </p:blipFill>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sz="2400" cap="none" dirty="0">
                <a:cs typeface="Calibri" pitchFamily="34" charset="0"/>
              </a:rPr>
              <a:t>MINORS NEED A PARENT/GUARDIAN’S PERMISSION FOR:</a:t>
            </a:r>
            <a:endParaRPr lang="en-US" sz="2400" cap="none" dirty="0"/>
          </a:p>
        </p:txBody>
      </p:sp>
      <p:sp>
        <p:nvSpPr>
          <p:cNvPr id="2" name="Text Placeholder 1">
            <a:extLst>
              <a:ext uri="{FF2B5EF4-FFF2-40B4-BE49-F238E27FC236}">
                <a16:creationId xmlns:a16="http://schemas.microsoft.com/office/drawing/2014/main" id="{3D7A1704-C7A5-104A-6855-A310EDC8AC68}"/>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Vaccines, including HPV </a:t>
            </a:r>
          </a:p>
          <a:p>
            <a:pPr marL="285750" indent="-285750">
              <a:buFont typeface="Arial" panose="020B0604020202020204" pitchFamily="34" charset="0"/>
              <a:buChar char="•"/>
            </a:pPr>
            <a:r>
              <a:rPr lang="en-US" dirty="0"/>
              <a:t>Inpatient and outpatient mental health screening and treatment </a:t>
            </a:r>
          </a:p>
          <a:p>
            <a:pPr marL="285750" indent="-285750">
              <a:buFont typeface="Arial" panose="020B0604020202020204" pitchFamily="34" charset="0"/>
              <a:buChar char="•"/>
            </a:pPr>
            <a:r>
              <a:rPr lang="en-US" dirty="0"/>
              <a:t>Abortion</a:t>
            </a:r>
          </a:p>
          <a:p>
            <a:pPr marL="285750" indent="-285750">
              <a:buFont typeface="Arial" panose="020B0604020202020204" pitchFamily="34" charset="0"/>
              <a:buChar char="•"/>
            </a:pPr>
            <a:r>
              <a:rPr lang="en-US" dirty="0"/>
              <a:t>Treatment for HIV</a:t>
            </a:r>
          </a:p>
        </p:txBody>
      </p:sp>
      <p:sp>
        <p:nvSpPr>
          <p:cNvPr id="4" name="Title 3"/>
          <p:cNvSpPr>
            <a:spLocks noGrp="1"/>
          </p:cNvSpPr>
          <p:nvPr>
            <p:ph type="title"/>
          </p:nvPr>
        </p:nvSpPr>
        <p:spPr/>
        <p:txBody>
          <a:bodyPr/>
          <a:lstStyle/>
          <a:p>
            <a:r>
              <a:rPr lang="en-US" dirty="0"/>
              <a:t>Common questions</a:t>
            </a:r>
          </a:p>
        </p:txBody>
      </p:sp>
    </p:spTree>
    <p:extLst>
      <p:ext uri="{BB962C8B-B14F-4D97-AF65-F5344CB8AC3E}">
        <p14:creationId xmlns:p14="http://schemas.microsoft.com/office/powerpoint/2010/main" val="6742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771283" y="923599"/>
            <a:ext cx="3848483" cy="764524"/>
          </a:xfrm>
        </p:spPr>
        <p:txBody>
          <a:bodyPr/>
          <a:lstStyle/>
          <a:p>
            <a:r>
              <a:rPr lang="en-US" dirty="0"/>
              <a:t>A minor may be found to be “mature” when: </a:t>
            </a:r>
          </a:p>
        </p:txBody>
      </p:sp>
      <p:sp>
        <p:nvSpPr>
          <p:cNvPr id="17" name="Text Placeholder 16"/>
          <p:cNvSpPr>
            <a:spLocks noGrp="1"/>
          </p:cNvSpPr>
          <p:nvPr>
            <p:ph type="body" sz="quarter" idx="11"/>
          </p:nvPr>
        </p:nvSpPr>
        <p:spPr>
          <a:xfrm>
            <a:off x="771523" y="1781908"/>
            <a:ext cx="3848243" cy="3231372"/>
          </a:xfrm>
        </p:spPr>
        <p:txBody>
          <a:bodyPr/>
          <a:lstStyle/>
          <a:p>
            <a:pPr marL="285750" indent="-285750">
              <a:buFont typeface="Arial" panose="020B0604020202020204" pitchFamily="34" charset="0"/>
              <a:buChar char="•"/>
            </a:pPr>
            <a:r>
              <a:rPr lang="en-US" sz="1800" dirty="0"/>
              <a:t>They are 15 or older </a:t>
            </a:r>
          </a:p>
          <a:p>
            <a:pPr marL="285750" indent="-285750">
              <a:buFont typeface="Arial" panose="020B0604020202020204" pitchFamily="34" charset="0"/>
              <a:buChar char="•"/>
            </a:pPr>
            <a:r>
              <a:rPr lang="en-US" sz="1800" dirty="0"/>
              <a:t>They are able to understand the risks and benefits of the proposed care </a:t>
            </a:r>
          </a:p>
          <a:p>
            <a:pPr marL="285750" indent="-285750">
              <a:buFont typeface="Arial" panose="020B0604020202020204" pitchFamily="34" charset="0"/>
              <a:buChar char="•"/>
            </a:pPr>
            <a:r>
              <a:rPr lang="en-US" sz="1800" dirty="0"/>
              <a:t>The care is beneficial and necessary </a:t>
            </a:r>
            <a:r>
              <a:rPr lang="en-US" sz="1800" b="1" i="1" dirty="0"/>
              <a:t>and </a:t>
            </a:r>
          </a:p>
          <a:p>
            <a:pPr marL="285750" indent="-285750">
              <a:buFont typeface="Arial" panose="020B0604020202020204" pitchFamily="34" charset="0"/>
              <a:buChar char="•"/>
            </a:pPr>
            <a:r>
              <a:rPr lang="en-US" sz="1800" dirty="0"/>
              <a:t>There is good reason (include the minor’s objection) for proceeding without parental consent </a:t>
            </a:r>
          </a:p>
        </p:txBody>
      </p:sp>
      <p:sp>
        <p:nvSpPr>
          <p:cNvPr id="4" name="Title 3"/>
          <p:cNvSpPr>
            <a:spLocks noGrp="1"/>
          </p:cNvSpPr>
          <p:nvPr>
            <p:ph type="title"/>
          </p:nvPr>
        </p:nvSpPr>
        <p:spPr/>
        <p:txBody>
          <a:bodyPr/>
          <a:lstStyle/>
          <a:p>
            <a:r>
              <a:rPr lang="en-US" dirty="0"/>
              <a:t>The mature minor doctrine </a:t>
            </a:r>
          </a:p>
        </p:txBody>
      </p:sp>
      <p:sp>
        <p:nvSpPr>
          <p:cNvPr id="18" name="Text Placeholder 17"/>
          <p:cNvSpPr>
            <a:spLocks noGrp="1"/>
          </p:cNvSpPr>
          <p:nvPr>
            <p:ph type="body" sz="quarter" idx="12"/>
          </p:nvPr>
        </p:nvSpPr>
        <p:spPr>
          <a:xfrm>
            <a:off x="5132584" y="925871"/>
            <a:ext cx="3868502" cy="856037"/>
          </a:xfrm>
        </p:spPr>
        <p:txBody>
          <a:bodyPr/>
          <a:lstStyle/>
          <a:p>
            <a:r>
              <a:rPr lang="en-US" cap="none" dirty="0"/>
              <a:t>DOCUMENT IN MEDICAL RECORD: </a:t>
            </a:r>
          </a:p>
        </p:txBody>
      </p:sp>
      <p:sp>
        <p:nvSpPr>
          <p:cNvPr id="19" name="Text Placeholder 18"/>
          <p:cNvSpPr>
            <a:spLocks noGrp="1"/>
          </p:cNvSpPr>
          <p:nvPr>
            <p:ph type="body" sz="quarter" idx="13"/>
          </p:nvPr>
        </p:nvSpPr>
        <p:spPr>
          <a:xfrm>
            <a:off x="5132584" y="1781908"/>
            <a:ext cx="3868541" cy="3233644"/>
          </a:xfrm>
        </p:spPr>
        <p:txBody>
          <a:bodyPr/>
          <a:lstStyle/>
          <a:p>
            <a:pPr marL="285750" indent="-285750">
              <a:buFont typeface="Arial" panose="020B0604020202020204" pitchFamily="34" charset="0"/>
              <a:buChar char="•"/>
            </a:pPr>
            <a:r>
              <a:rPr lang="en-US" sz="1800" dirty="0"/>
              <a:t>The nature of the care </a:t>
            </a:r>
          </a:p>
          <a:p>
            <a:pPr marL="285750" indent="-285750">
              <a:buFont typeface="Arial" panose="020B0604020202020204" pitchFamily="34" charset="0"/>
              <a:buChar char="•"/>
            </a:pPr>
            <a:r>
              <a:rPr lang="en-US" sz="1800" dirty="0"/>
              <a:t>That the care if beneficial </a:t>
            </a:r>
          </a:p>
          <a:p>
            <a:pPr marL="285750" indent="-285750">
              <a:buFont typeface="Arial" panose="020B0604020202020204" pitchFamily="34" charset="0"/>
              <a:buChar char="•"/>
            </a:pPr>
            <a:r>
              <a:rPr lang="en-US" sz="1800" dirty="0"/>
              <a:t>That the care is necessary </a:t>
            </a:r>
          </a:p>
          <a:p>
            <a:pPr marL="285750" indent="-285750">
              <a:buFont typeface="Arial" panose="020B0604020202020204" pitchFamily="34" charset="0"/>
              <a:buChar char="•"/>
            </a:pPr>
            <a:r>
              <a:rPr lang="en-US" sz="1800" dirty="0"/>
              <a:t>There is good reason for proceeding without parental consent </a:t>
            </a:r>
          </a:p>
        </p:txBody>
      </p:sp>
    </p:spTree>
    <p:extLst>
      <p:ext uri="{BB962C8B-B14F-4D97-AF65-F5344CB8AC3E}">
        <p14:creationId xmlns:p14="http://schemas.microsoft.com/office/powerpoint/2010/main" val="391208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254674" y="1028701"/>
            <a:ext cx="5682889" cy="2611887"/>
          </a:xfrm>
        </p:spPr>
        <p:txBody>
          <a:bodyPr/>
          <a:lstStyle/>
          <a:p>
            <a:pPr marL="109728" lvl="0"/>
            <a:r>
              <a:rPr lang="en-US" sz="2000" b="1" cap="all" dirty="0">
                <a:solidFill>
                  <a:schemeClr val="tx1"/>
                </a:solidFill>
                <a:latin typeface="Roboto Condensed"/>
                <a:cs typeface="Calibri" pitchFamily="34" charset="0"/>
              </a:rPr>
              <a:t>Purpose of visit </a:t>
            </a:r>
            <a:br>
              <a:rPr lang="en-US" sz="1800" b="1" dirty="0">
                <a:solidFill>
                  <a:schemeClr val="tx1"/>
                </a:solidFill>
                <a:cs typeface="Calibri" pitchFamily="34" charset="0"/>
              </a:rPr>
            </a:br>
            <a:r>
              <a:rPr lang="en-US" sz="1800" b="0" cap="none" dirty="0">
                <a:solidFill>
                  <a:schemeClr val="tx1"/>
                </a:solidFill>
                <a:latin typeface="+mn-lt"/>
                <a:cs typeface="Calibri" pitchFamily="34" charset="0"/>
              </a:rPr>
              <a:t>Sore throat</a:t>
            </a:r>
          </a:p>
          <a:p>
            <a:pPr marL="109728" lvl="0"/>
            <a:r>
              <a:rPr lang="en-US" sz="2000" b="1" cap="all" dirty="0">
                <a:solidFill>
                  <a:schemeClr val="tx1"/>
                </a:solidFill>
                <a:latin typeface="Roboto Condensed"/>
                <a:cs typeface="Calibri" pitchFamily="34" charset="0"/>
              </a:rPr>
              <a:t>Issue that emerges from clinician interview </a:t>
            </a:r>
            <a:br>
              <a:rPr lang="en-US" sz="1800" b="1" dirty="0">
                <a:solidFill>
                  <a:schemeClr val="tx1"/>
                </a:solidFill>
                <a:cs typeface="Calibri" pitchFamily="34" charset="0"/>
              </a:rPr>
            </a:br>
            <a:r>
              <a:rPr lang="en-US" sz="1800" b="0" cap="none" dirty="0">
                <a:solidFill>
                  <a:schemeClr val="tx1"/>
                </a:solidFill>
                <a:latin typeface="+mn-lt"/>
                <a:cs typeface="Calibri" pitchFamily="34" charset="0"/>
              </a:rPr>
              <a:t>Concerned about having a sexually transmitted infection (STI)</a:t>
            </a:r>
          </a:p>
          <a:p>
            <a:pPr marL="109728" lvl="0"/>
            <a:r>
              <a:rPr lang="en-US" sz="2000" b="1" cap="all" dirty="0">
                <a:solidFill>
                  <a:schemeClr val="tx1"/>
                </a:solidFill>
                <a:latin typeface="Roboto Condensed"/>
                <a:cs typeface="Calibri" pitchFamily="34" charset="0"/>
              </a:rPr>
              <a:t>Parent information </a:t>
            </a:r>
            <a:br>
              <a:rPr lang="en-US" sz="1800" b="1" dirty="0">
                <a:solidFill>
                  <a:schemeClr val="tx1"/>
                </a:solidFill>
                <a:cs typeface="Calibri" pitchFamily="34" charset="0"/>
              </a:rPr>
            </a:br>
            <a:r>
              <a:rPr lang="en-US" sz="1800" b="0" cap="none" dirty="0">
                <a:solidFill>
                  <a:schemeClr val="tx1"/>
                </a:solidFill>
                <a:latin typeface="+mn-lt"/>
                <a:cs typeface="Calibri" pitchFamily="34" charset="0"/>
              </a:rPr>
              <a:t>Shay says she is worried her mother will kick her out of the house if she knows shay is sexually active</a:t>
            </a:r>
            <a:endParaRPr lang="en-US" sz="1800" b="0" dirty="0">
              <a:solidFill>
                <a:schemeClr val="tx1"/>
              </a:solidFill>
              <a:latin typeface="+mn-lt"/>
              <a:cs typeface="Calibri" pitchFamily="34" charset="0"/>
            </a:endParaRPr>
          </a:p>
        </p:txBody>
      </p:sp>
      <p:sp>
        <p:nvSpPr>
          <p:cNvPr id="4" name="Title 3"/>
          <p:cNvSpPr>
            <a:spLocks noGrp="1"/>
          </p:cNvSpPr>
          <p:nvPr>
            <p:ph type="title"/>
          </p:nvPr>
        </p:nvSpPr>
        <p:spPr/>
        <p:txBody>
          <a:bodyPr/>
          <a:lstStyle/>
          <a:p>
            <a:r>
              <a:rPr lang="en-US" dirty="0"/>
              <a:t>CASE SCENARIO: SHAY, 15 Y/O GIRL</a:t>
            </a:r>
          </a:p>
        </p:txBody>
      </p:sp>
      <p:sp>
        <p:nvSpPr>
          <p:cNvPr id="9" name="Rectangle 8"/>
          <p:cNvSpPr/>
          <p:nvPr/>
        </p:nvSpPr>
        <p:spPr>
          <a:xfrm>
            <a:off x="254674" y="3640588"/>
            <a:ext cx="5595141" cy="1477328"/>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764" b="764"/>
          <a:stretch>
            <a:fillRect/>
          </a:stretch>
        </p:blipFill>
        <p:spPr/>
      </p:pic>
      <p:sp>
        <p:nvSpPr>
          <p:cNvPr id="4" name="Title 3"/>
          <p:cNvSpPr>
            <a:spLocks noGrp="1"/>
          </p:cNvSpPr>
          <p:nvPr>
            <p:ph type="title"/>
          </p:nvPr>
        </p:nvSpPr>
        <p:spPr/>
        <p:txBody>
          <a:bodyPr/>
          <a:lstStyle/>
          <a:p>
            <a:r>
              <a:rPr lang="en-US" dirty="0"/>
              <a:t>Thank you!</a:t>
            </a:r>
          </a:p>
        </p:txBody>
      </p:sp>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332" y="4813161"/>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569503" y="921450"/>
            <a:ext cx="5303701" cy="3403002"/>
          </a:xfrm>
        </p:spPr>
        <p:txBody>
          <a:bodyPr/>
          <a:lstStyle/>
          <a:p>
            <a:pPr marL="109728" lvl="0"/>
            <a:r>
              <a:rPr lang="en-US" sz="2000" b="1" cap="all" dirty="0">
                <a:solidFill>
                  <a:schemeClr val="tx1"/>
                </a:solidFill>
                <a:latin typeface="Roboto Condensed"/>
                <a:cs typeface="Calibri" pitchFamily="34" charset="0"/>
              </a:rPr>
              <a:t>Purpose of visit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Sore throat</a:t>
            </a:r>
          </a:p>
          <a:p>
            <a:pPr marL="109728" lvl="0"/>
            <a:r>
              <a:rPr lang="en-US" sz="2000" b="1" cap="all" dirty="0">
                <a:solidFill>
                  <a:schemeClr val="tx1"/>
                </a:solidFill>
                <a:latin typeface="Roboto Condensed"/>
                <a:cs typeface="Calibri" pitchFamily="34" charset="0"/>
              </a:rPr>
              <a:t>Issue that emerges from clinician interview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Concerned about having a sexually transmitted infection (STI)</a:t>
            </a:r>
          </a:p>
          <a:p>
            <a:pPr marL="109728" lvl="0"/>
            <a:r>
              <a:rPr lang="en-US" sz="2000" b="1" cap="all" dirty="0">
                <a:solidFill>
                  <a:schemeClr val="tx1"/>
                </a:solidFill>
                <a:latin typeface="Roboto Condensed"/>
                <a:cs typeface="Calibri" pitchFamily="34" charset="0"/>
              </a:rPr>
              <a:t>Parent information </a:t>
            </a:r>
            <a:br>
              <a:rPr lang="en-US" sz="2000" b="1" dirty="0">
                <a:solidFill>
                  <a:schemeClr val="tx1"/>
                </a:solidFill>
                <a:cs typeface="Calibri" pitchFamily="34" charset="0"/>
              </a:rPr>
            </a:br>
            <a:r>
              <a:rPr lang="en-US" sz="1800" b="0" cap="none" dirty="0">
                <a:solidFill>
                  <a:schemeClr val="tx1"/>
                </a:solidFill>
                <a:latin typeface="+mn-lt"/>
                <a:cs typeface="Calibri" pitchFamily="34" charset="0"/>
              </a:rPr>
              <a:t>Shay says she is worried her mother will kick her out of the house if she knows Shay is sexually active</a:t>
            </a:r>
            <a:endParaRPr lang="en-US" sz="1800" b="0" dirty="0">
              <a:solidFill>
                <a:schemeClr val="tx1"/>
              </a:solidFill>
              <a:latin typeface="+mn-lt"/>
              <a:cs typeface="Calibri" pitchFamily="34" charset="0"/>
            </a:endParaRPr>
          </a:p>
        </p:txBody>
      </p:sp>
      <p:sp>
        <p:nvSpPr>
          <p:cNvPr id="4" name="Title 3"/>
          <p:cNvSpPr>
            <a:spLocks noGrp="1"/>
          </p:cNvSpPr>
          <p:nvPr>
            <p:ph type="title"/>
          </p:nvPr>
        </p:nvSpPr>
        <p:spPr/>
        <p:txBody>
          <a:bodyPr/>
          <a:lstStyle/>
          <a:p>
            <a:r>
              <a:rPr lang="en-US" dirty="0"/>
              <a:t>CASE SCENARIO: SHAY, 15 Y/O GIRL</a:t>
            </a:r>
          </a:p>
        </p:txBody>
      </p:sp>
      <p:sp>
        <p:nvSpPr>
          <p:cNvPr id="6" name="Rectangle 5"/>
          <p:cNvSpPr/>
          <p:nvPr/>
        </p:nvSpPr>
        <p:spPr>
          <a:xfrm>
            <a:off x="293078" y="4324452"/>
            <a:ext cx="5580126" cy="646331"/>
          </a:xfrm>
          <a:prstGeom prst="rect">
            <a:avLst/>
          </a:prstGeom>
          <a:noFill/>
        </p:spPr>
        <p:txBody>
          <a:bodyPr wrap="square">
            <a:spAutoFit/>
          </a:bodyPr>
          <a:lstStyle/>
          <a:p>
            <a:pPr lvl="0" algn="ctr"/>
            <a:r>
              <a:rPr lang="en-US" sz="1800" i="1" dirty="0"/>
              <a:t>Can the provider screen Shay for STIs without her mother’s consent? 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569503" y="921450"/>
            <a:ext cx="5303701" cy="3403002"/>
          </a:xfrm>
        </p:spPr>
        <p:txBody>
          <a:bodyPr/>
          <a:lstStyle/>
          <a:p>
            <a:pPr marL="109728" lvl="0"/>
            <a:r>
              <a:rPr lang="en-US" sz="2000" b="1" cap="all" dirty="0">
                <a:solidFill>
                  <a:schemeClr val="tx1"/>
                </a:solidFill>
                <a:latin typeface="Roboto Condensed"/>
                <a:cs typeface="Calibri" pitchFamily="34" charset="0"/>
              </a:rPr>
              <a:t>Purpose of visit </a:t>
            </a:r>
            <a:br>
              <a:rPr lang="en-US" sz="2000" b="1" dirty="0">
                <a:solidFill>
                  <a:srgbClr val="0D233D"/>
                </a:solidFill>
                <a:cs typeface="Calibri" pitchFamily="34" charset="0"/>
              </a:rPr>
            </a:br>
            <a:r>
              <a:rPr lang="en-US" sz="1800" b="0" cap="none" dirty="0">
                <a:solidFill>
                  <a:schemeClr val="tx1"/>
                </a:solidFill>
                <a:latin typeface="+mn-lt"/>
                <a:cs typeface="Calibri" pitchFamily="34" charset="0"/>
              </a:rPr>
              <a:t>Sore throat</a:t>
            </a:r>
          </a:p>
          <a:p>
            <a:pPr marL="109728" lvl="0"/>
            <a:r>
              <a:rPr lang="en-US" sz="2000" b="1" cap="all" dirty="0">
                <a:solidFill>
                  <a:schemeClr val="tx1"/>
                </a:solidFill>
                <a:latin typeface="Roboto Condensed"/>
                <a:cs typeface="Calibri" pitchFamily="34" charset="0"/>
              </a:rPr>
              <a:t>Issue that emerges from clinician interview </a:t>
            </a:r>
            <a:br>
              <a:rPr lang="en-US" sz="2000" b="1" dirty="0">
                <a:solidFill>
                  <a:srgbClr val="0D233D"/>
                </a:solidFill>
                <a:cs typeface="Calibri" pitchFamily="34" charset="0"/>
              </a:rPr>
            </a:br>
            <a:r>
              <a:rPr lang="en-US" sz="1800" b="0" cap="none" dirty="0">
                <a:solidFill>
                  <a:schemeClr val="tx1"/>
                </a:solidFill>
                <a:latin typeface="+mn-lt"/>
                <a:cs typeface="Calibri" pitchFamily="34" charset="0"/>
              </a:rPr>
              <a:t>Concerned about having a sexually transmitted infection (STI)</a:t>
            </a:r>
          </a:p>
          <a:p>
            <a:pPr marL="109728" lvl="0"/>
            <a:r>
              <a:rPr lang="en-US" sz="2000" b="1" cap="all" dirty="0">
                <a:solidFill>
                  <a:schemeClr val="tx1"/>
                </a:solidFill>
                <a:latin typeface="Roboto Condensed"/>
                <a:cs typeface="Calibri" pitchFamily="34" charset="0"/>
              </a:rPr>
              <a:t>Parent information </a:t>
            </a:r>
            <a:br>
              <a:rPr lang="en-US" sz="2000" b="1" dirty="0">
                <a:solidFill>
                  <a:srgbClr val="0D233D"/>
                </a:solidFill>
                <a:cs typeface="Calibri" pitchFamily="34" charset="0"/>
              </a:rPr>
            </a:br>
            <a:r>
              <a:rPr lang="en-US" sz="1800" b="0" cap="none" dirty="0">
                <a:solidFill>
                  <a:schemeClr val="tx1"/>
                </a:solidFill>
                <a:latin typeface="+mn-lt"/>
                <a:cs typeface="Calibri" pitchFamily="34" charset="0"/>
              </a:rPr>
              <a:t>Shay says she is worried her mother will kick her out of the house if she knows Shay is sexually active</a:t>
            </a:r>
            <a:endParaRPr lang="en-US" sz="1800" b="0" dirty="0">
              <a:solidFill>
                <a:schemeClr val="tx1"/>
              </a:solidFill>
              <a:latin typeface="+mn-lt"/>
              <a:cs typeface="Calibri" pitchFamily="34" charset="0"/>
            </a:endParaRPr>
          </a:p>
        </p:txBody>
      </p:sp>
      <p:sp>
        <p:nvSpPr>
          <p:cNvPr id="4" name="Title 3"/>
          <p:cNvSpPr>
            <a:spLocks noGrp="1"/>
          </p:cNvSpPr>
          <p:nvPr>
            <p:ph type="title"/>
          </p:nvPr>
        </p:nvSpPr>
        <p:spPr/>
        <p:txBody>
          <a:bodyPr/>
          <a:lstStyle/>
          <a:p>
            <a:r>
              <a:rPr lang="en-US" dirty="0"/>
              <a:t>CASE SCENARIO: SHAY, 15 Y/O GIRL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19875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p:txBody>
          <a:bodyPr/>
          <a:lstStyle/>
          <a:p>
            <a:pPr>
              <a:lnSpc>
                <a:spcPct val="100000"/>
              </a:lnSpc>
            </a:pPr>
            <a:r>
              <a:rPr lang="en-US" sz="2400" b="1" cap="all" dirty="0">
                <a:latin typeface="Roboto Condensed"/>
                <a:cs typeface="Calibri" pitchFamily="34" charset="0"/>
              </a:rPr>
              <a:t>Consent</a:t>
            </a:r>
            <a:endParaRPr lang="en-US" sz="2400" i="1" dirty="0">
              <a:cs typeface="Calibri" pitchFamily="34" charset="0"/>
            </a:endParaRPr>
          </a:p>
        </p:txBody>
      </p:sp>
      <p:sp>
        <p:nvSpPr>
          <p:cNvPr id="3" name="Text Placeholder 2">
            <a:extLst>
              <a:ext uri="{FF2B5EF4-FFF2-40B4-BE49-F238E27FC236}">
                <a16:creationId xmlns:a16="http://schemas.microsoft.com/office/drawing/2014/main" id="{815BD185-263E-D21B-9526-177F37F43C3C}"/>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b="0" cap="none" dirty="0"/>
              <a:t>Permission to act </a:t>
            </a:r>
          </a:p>
          <a:p>
            <a:pPr marL="400050" indent="-285750">
              <a:lnSpc>
                <a:spcPct val="100000"/>
              </a:lnSpc>
              <a:buFont typeface="Arial" panose="020B0604020202020204" pitchFamily="34" charset="0"/>
              <a:buChar char="•"/>
            </a:pPr>
            <a:r>
              <a:rPr lang="en-US" b="0" cap="none" dirty="0"/>
              <a:t>Parent/guardian must give consent before their minor child can receive services (except specific confidential services)</a:t>
            </a:r>
            <a:endParaRPr lang="en-US" dirty="0"/>
          </a:p>
        </p:txBody>
      </p:sp>
      <p:sp>
        <p:nvSpPr>
          <p:cNvPr id="4" name="Title 3"/>
          <p:cNvSpPr>
            <a:spLocks noGrp="1"/>
          </p:cNvSpPr>
          <p:nvPr>
            <p:ph type="title"/>
          </p:nvPr>
        </p:nvSpPr>
        <p:spPr>
          <a:ln>
            <a:noFill/>
          </a:ln>
        </p:spPr>
        <p:txBody>
          <a:bodyPr/>
          <a:lstStyle/>
          <a:p>
            <a:r>
              <a:rPr lang="en-US" dirty="0">
                <a:solidFill>
                  <a:srgbClr val="0D2571"/>
                </a:solidFill>
              </a:rPr>
              <a:t>Important Definitions</a:t>
            </a:r>
          </a:p>
        </p:txBody>
      </p:sp>
      <p:sp>
        <p:nvSpPr>
          <p:cNvPr id="6" name="Text Placeholder 5">
            <a:extLst>
              <a:ext uri="{FF2B5EF4-FFF2-40B4-BE49-F238E27FC236}">
                <a16:creationId xmlns:a16="http://schemas.microsoft.com/office/drawing/2014/main" id="{9186394A-59C2-8551-FA84-1263EFD1F325}"/>
              </a:ext>
            </a:extLst>
          </p:cNvPr>
          <p:cNvSpPr>
            <a:spLocks noGrp="1"/>
          </p:cNvSpPr>
          <p:nvPr>
            <p:ph type="body" sz="quarter" idx="12"/>
          </p:nvPr>
        </p:nvSpPr>
        <p:spPr/>
        <p:txBody>
          <a:bodyPr/>
          <a:lstStyle/>
          <a:p>
            <a:r>
              <a:rPr lang="en-US" dirty="0"/>
              <a:t>Confidentiality </a:t>
            </a:r>
          </a:p>
          <a:p>
            <a:endParaRPr lang="en-US" dirty="0"/>
          </a:p>
        </p:txBody>
      </p:sp>
      <p:sp>
        <p:nvSpPr>
          <p:cNvPr id="7" name="Text Placeholder 6">
            <a:extLst>
              <a:ext uri="{FF2B5EF4-FFF2-40B4-BE49-F238E27FC236}">
                <a16:creationId xmlns:a16="http://schemas.microsoft.com/office/drawing/2014/main" id="{D4716A5F-0141-49C2-5B85-6041C6D91B8E}"/>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How providers and staff keep certain information confidential</a:t>
            </a:r>
          </a:p>
          <a:p>
            <a:endParaRPr lang="en-US" dirty="0"/>
          </a:p>
          <a:p>
            <a:r>
              <a:rPr lang="en-US" sz="2400" b="1" dirty="0"/>
              <a:t>			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399720"/>
          </a:xfrm>
        </p:spPr>
        <p:txBody>
          <a:bodyPr/>
          <a:lstStyle/>
          <a:p>
            <a:r>
              <a:rPr lang="en-US" cap="none"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DD67E9DB-CA80-C758-0266-8448BA097903}"/>
              </a:ext>
            </a:extLst>
          </p:cNvPr>
          <p:cNvSpPr>
            <a:spLocks noGrp="1"/>
          </p:cNvSpPr>
          <p:nvPr>
            <p:ph type="body" sz="quarter" idx="11"/>
          </p:nvPr>
        </p:nvSpPr>
        <p:spPr>
          <a:xfrm>
            <a:off x="771524" y="2321170"/>
            <a:ext cx="8221664" cy="2708030"/>
          </a:xfrm>
        </p:spPr>
        <p:txBody>
          <a:bodyPr/>
          <a:lstStyle/>
          <a:p>
            <a:r>
              <a:rPr lang="en-US" sz="1800" b="0" cap="none" dirty="0">
                <a:latin typeface="+mn-lt"/>
                <a:cs typeface="Calibri" pitchFamily="34" charset="0"/>
              </a:rPr>
              <a:t>The exceptions are based on:</a:t>
            </a:r>
          </a:p>
          <a:p>
            <a:pPr marL="342900" indent="-342900">
              <a:buFont typeface="Arial" panose="020B0604020202020204" pitchFamily="34" charset="0"/>
              <a:buChar char="•"/>
            </a:pPr>
            <a:r>
              <a:rPr lang="en-US" sz="1800" b="0" cap="none" dirty="0">
                <a:latin typeface="+mn-lt"/>
                <a:cs typeface="Calibri" pitchFamily="34" charset="0"/>
              </a:rPr>
              <a:t>The minor’s </a:t>
            </a:r>
            <a:r>
              <a:rPr lang="en-US" sz="1800" cap="none" dirty="0">
                <a:latin typeface="+mn-lt"/>
                <a:cs typeface="Calibri" pitchFamily="34" charset="0"/>
              </a:rPr>
              <a:t>status</a:t>
            </a:r>
            <a:r>
              <a:rPr lang="en-US" sz="1800" b="0" cap="none" dirty="0">
                <a:latin typeface="+mn-lt"/>
                <a:cs typeface="Calibri" pitchFamily="34" charset="0"/>
              </a:rPr>
              <a:t> (independence from parents/guardians),</a:t>
            </a:r>
          </a:p>
          <a:p>
            <a:pPr marL="342900" indent="-342900">
              <a:buFont typeface="Arial" panose="020B0604020202020204" pitchFamily="34" charset="0"/>
              <a:buChar char="•"/>
            </a:pPr>
            <a:r>
              <a:rPr lang="en-US" sz="1800" b="0" cap="none" dirty="0">
                <a:latin typeface="+mn-lt"/>
                <a:cs typeface="Calibri" pitchFamily="34" charset="0"/>
              </a:rPr>
              <a:t>The </a:t>
            </a:r>
            <a:r>
              <a:rPr lang="en-US" sz="1800" cap="none" dirty="0">
                <a:latin typeface="+mn-lt"/>
                <a:cs typeface="Calibri" pitchFamily="34" charset="0"/>
              </a:rPr>
              <a:t>type of service requested </a:t>
            </a:r>
            <a:r>
              <a:rPr lang="en-US" sz="1800" b="0" cap="none" dirty="0">
                <a:latin typeface="+mn-lt"/>
                <a:cs typeface="Calibri" pitchFamily="34" charset="0"/>
              </a:rPr>
              <a:t>(such as certain sexual health services)</a:t>
            </a:r>
          </a:p>
          <a:p>
            <a:endParaRPr lang="en-US" dirty="0"/>
          </a:p>
        </p:txBody>
      </p:sp>
      <p:sp>
        <p:nvSpPr>
          <p:cNvPr id="3" name="Title 2"/>
          <p:cNvSpPr>
            <a:spLocks noGrp="1"/>
          </p:cNvSpPr>
          <p:nvPr>
            <p:ph type="title"/>
          </p:nvPr>
        </p:nvSpPr>
        <p:spPr>
          <a:ln>
            <a:noFill/>
          </a:ln>
        </p:spPr>
        <p:txBody>
          <a:bodyPr/>
          <a:lstStyle/>
          <a:p>
            <a:r>
              <a:rPr lang="en-US" dirty="0" err="1">
                <a:solidFill>
                  <a:srgbClr val="0D2571"/>
                </a:solidFill>
              </a:rPr>
              <a:t>az</a:t>
            </a:r>
            <a:r>
              <a:rPr lang="en-US" dirty="0">
                <a:solidFill>
                  <a:srgbClr val="0D2571"/>
                </a:solidFill>
              </a:rPr>
              <a:t>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919073"/>
          </a:xfrm>
        </p:spPr>
        <p:txBody>
          <a:bodyPr/>
          <a:lstStyle/>
          <a:p>
            <a:pPr lvl="0">
              <a:lnSpc>
                <a:spcPct val="108000"/>
              </a:lnSpc>
            </a:pPr>
            <a:r>
              <a:rPr lang="en-US" cap="none" dirty="0"/>
              <a:t>A MINOR </a:t>
            </a:r>
            <a:r>
              <a:rPr lang="en-US" dirty="0">
                <a:latin typeface="Roboto Condensed"/>
                <a:cs typeface="Calibri" pitchFamily="34" charset="0"/>
              </a:rPr>
              <a:t>MAY</a:t>
            </a:r>
            <a:r>
              <a:rPr lang="en-US" cap="none" dirty="0"/>
              <a:t> CONSENT TO HEALTH CARE SERVICES WITHOUT A PARENT/GUARDIAN’S PERMISSION IF THEY ARE:</a:t>
            </a:r>
            <a:endParaRPr lang="en-US" sz="3200" cap="none" dirty="0"/>
          </a:p>
        </p:txBody>
      </p:sp>
      <p:sp>
        <p:nvSpPr>
          <p:cNvPr id="2" name="Text Placeholder 1">
            <a:extLst>
              <a:ext uri="{FF2B5EF4-FFF2-40B4-BE49-F238E27FC236}">
                <a16:creationId xmlns:a16="http://schemas.microsoft.com/office/drawing/2014/main" id="{3A34EB57-A873-EE8F-42FA-5118C43A9076}"/>
              </a:ext>
            </a:extLst>
          </p:cNvPr>
          <p:cNvSpPr>
            <a:spLocks noGrp="1"/>
          </p:cNvSpPr>
          <p:nvPr>
            <p:ph type="body" sz="quarter" idx="11"/>
          </p:nvPr>
        </p:nvSpPr>
        <p:spPr>
          <a:xfrm>
            <a:off x="771524" y="1840523"/>
            <a:ext cx="8221664" cy="3188677"/>
          </a:xfrm>
        </p:spPr>
        <p:txBody>
          <a:bodyPr/>
          <a:lstStyle/>
          <a:p>
            <a:pPr marL="285750" indent="-285750">
              <a:buFont typeface="Arial" panose="020B0604020202020204" pitchFamily="34" charset="0"/>
              <a:buChar char="•"/>
            </a:pPr>
            <a:r>
              <a:rPr lang="en-US" dirty="0"/>
              <a:t>Married </a:t>
            </a:r>
          </a:p>
          <a:p>
            <a:pPr marL="285750" indent="-285750">
              <a:buFont typeface="Arial" panose="020B0604020202020204" pitchFamily="34" charset="0"/>
              <a:buChar char="•"/>
            </a:pPr>
            <a:r>
              <a:rPr lang="en-US" dirty="0"/>
              <a:t>On active military duty </a:t>
            </a:r>
          </a:p>
          <a:p>
            <a:pPr marL="285750" indent="-285750">
              <a:buFont typeface="Arial" panose="020B0604020202020204" pitchFamily="34" charset="0"/>
              <a:buChar char="•"/>
            </a:pPr>
            <a:r>
              <a:rPr lang="en-US" dirty="0"/>
              <a:t>Emancipated by court order -OR- </a:t>
            </a:r>
          </a:p>
          <a:p>
            <a:pPr marL="285750" indent="-285750">
              <a:buFont typeface="Arial" panose="020B0604020202020204" pitchFamily="34" charset="0"/>
              <a:buChar char="•"/>
            </a:pPr>
            <a:r>
              <a:rPr lang="en-US" dirty="0"/>
              <a:t>Homeless </a:t>
            </a:r>
          </a:p>
        </p:txBody>
      </p:sp>
      <p:sp>
        <p:nvSpPr>
          <p:cNvPr id="3" name="Title 2"/>
          <p:cNvSpPr>
            <a:spLocks noGrp="1"/>
          </p:cNvSpPr>
          <p:nvPr>
            <p:ph type="title"/>
          </p:nvPr>
        </p:nvSpPr>
        <p:spPr/>
        <p:txBody>
          <a:bodyPr/>
          <a:lstStyle/>
          <a:p>
            <a:r>
              <a:rPr lang="en-US" dirty="0" err="1"/>
              <a:t>az</a:t>
            </a:r>
            <a:r>
              <a:rPr lang="en-US" dirty="0"/>
              <a:t> Law: minor consent based on </a:t>
            </a:r>
            <a:r>
              <a:rPr lang="en-US" i="1" dirty="0">
                <a:solidFill>
                  <a:srgbClr val="0D233D"/>
                </a:solidFill>
              </a:rPr>
              <a:t>status</a:t>
            </a:r>
          </a:p>
        </p:txBody>
      </p:sp>
    </p:spTree>
    <p:custDataLst>
      <p:tags r:id="rId1"/>
    </p:custDataLst>
    <p:extLst>
      <p:ext uri="{BB962C8B-B14F-4D97-AF65-F5344CB8AC3E}">
        <p14:creationId xmlns:p14="http://schemas.microsoft.com/office/powerpoint/2010/main" val="213485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1"/>
            <a:ext cx="8221905" cy="837012"/>
          </a:xfrm>
        </p:spPr>
        <p:txBody>
          <a:bodyPr/>
          <a:lstStyle/>
          <a:p>
            <a:pPr>
              <a:lnSpc>
                <a:spcPct val="100000"/>
              </a:lnSpc>
            </a:pPr>
            <a:r>
              <a:rPr lang="en-US" dirty="0"/>
              <a:t>PATIENTS UNDER 18 MAY CONSENT TO THE FOLLOWING WITHOUT PARENTAL/GUARDIAN CONSENT:</a:t>
            </a:r>
          </a:p>
          <a:p>
            <a:pPr>
              <a:lnSpc>
                <a:spcPct val="100000"/>
              </a:lnSpc>
            </a:pPr>
            <a:endParaRPr lang="en-US" sz="2000" b="0" strike="sngStrike" cap="none" dirty="0">
              <a:solidFill>
                <a:srgbClr val="0D233D"/>
              </a:solidFill>
              <a:cs typeface="Calibri" pitchFamily="34" charset="0"/>
            </a:endParaRPr>
          </a:p>
        </p:txBody>
      </p:sp>
      <p:sp>
        <p:nvSpPr>
          <p:cNvPr id="2" name="Text Placeholder 1">
            <a:extLst>
              <a:ext uri="{FF2B5EF4-FFF2-40B4-BE49-F238E27FC236}">
                <a16:creationId xmlns:a16="http://schemas.microsoft.com/office/drawing/2014/main" id="{26BF21D7-BDA7-DAA6-3961-8B10EC83BAEF}"/>
              </a:ext>
            </a:extLst>
          </p:cNvPr>
          <p:cNvSpPr>
            <a:spLocks noGrp="1"/>
          </p:cNvSpPr>
          <p:nvPr>
            <p:ph type="body" sz="quarter" idx="11"/>
          </p:nvPr>
        </p:nvSpPr>
        <p:spPr>
          <a:xfrm>
            <a:off x="771524" y="1758462"/>
            <a:ext cx="8221664" cy="3270738"/>
          </a:xfrm>
        </p:spPr>
        <p:txBody>
          <a:bodyPr/>
          <a:lstStyle/>
          <a:p>
            <a:pPr marL="285750" indent="-285750">
              <a:buFont typeface="Arial" panose="020B0604020202020204" pitchFamily="34" charset="0"/>
              <a:buChar char="•"/>
            </a:pPr>
            <a:r>
              <a:rPr lang="en-US" dirty="0"/>
              <a:t>Emergency medical, surgical, hospital or health services </a:t>
            </a:r>
          </a:p>
          <a:p>
            <a:pPr marL="285750" indent="-285750">
              <a:buFont typeface="Arial" panose="020B0604020202020204" pitchFamily="34" charset="0"/>
              <a:buChar char="•"/>
            </a:pPr>
            <a:r>
              <a:rPr lang="en-US" dirty="0"/>
              <a:t>Contraceptives and family planning services including emergency contraception</a:t>
            </a:r>
          </a:p>
          <a:p>
            <a:pPr marL="285750" indent="-285750">
              <a:buFont typeface="Arial" panose="020B0604020202020204" pitchFamily="34" charset="0"/>
              <a:buChar char="•"/>
            </a:pPr>
            <a:r>
              <a:rPr lang="en-US" dirty="0"/>
              <a:t>Pregnancy and prenatal care</a:t>
            </a:r>
          </a:p>
          <a:p>
            <a:pPr marL="285750" indent="-285750">
              <a:buFont typeface="Arial" panose="020B0604020202020204" pitchFamily="34" charset="0"/>
              <a:buChar char="•"/>
            </a:pPr>
            <a:r>
              <a:rPr lang="en-US" dirty="0"/>
              <a:t>Testing and treatment for STIs</a:t>
            </a:r>
          </a:p>
          <a:p>
            <a:pPr marL="285750" indent="-285750">
              <a:buFont typeface="Arial" panose="020B0604020202020204" pitchFamily="34" charset="0"/>
              <a:buChar char="•"/>
            </a:pPr>
            <a:r>
              <a:rPr lang="en-US" dirty="0"/>
              <a:t>Testing for HIV</a:t>
            </a:r>
          </a:p>
          <a:p>
            <a:pPr marL="285750" indent="-285750">
              <a:buFont typeface="Arial" panose="020B0604020202020204" pitchFamily="34" charset="0"/>
              <a:buChar char="•"/>
            </a:pPr>
            <a:r>
              <a:rPr lang="en-US" dirty="0"/>
              <a:t>Substance use treatment </a:t>
            </a:r>
          </a:p>
          <a:p>
            <a:pPr marL="285750" indent="-285750">
              <a:buFont typeface="Arial" panose="020B0604020202020204" pitchFamily="34" charset="0"/>
              <a:buChar char="•"/>
            </a:pPr>
            <a:r>
              <a:rPr lang="en-US" dirty="0"/>
              <a:t>Exams and treatment for sexual assault</a:t>
            </a:r>
          </a:p>
          <a:p>
            <a:endParaRPr lang="en-US" dirty="0"/>
          </a:p>
        </p:txBody>
      </p:sp>
      <p:sp>
        <p:nvSpPr>
          <p:cNvPr id="3" name="Title 2"/>
          <p:cNvSpPr>
            <a:spLocks noGrp="1"/>
          </p:cNvSpPr>
          <p:nvPr>
            <p:ph type="title"/>
          </p:nvPr>
        </p:nvSpPr>
        <p:spPr/>
        <p:txBody>
          <a:bodyPr/>
          <a:lstStyle/>
          <a:p>
            <a:r>
              <a:rPr lang="en-US" dirty="0" err="1">
                <a:solidFill>
                  <a:srgbClr val="0D2571"/>
                </a:solidFill>
              </a:rPr>
              <a:t>az</a:t>
            </a:r>
            <a:r>
              <a:rPr lang="en-US" dirty="0">
                <a:solidFill>
                  <a:srgbClr val="0D2571"/>
                </a:solidFill>
              </a:rPr>
              <a:t> Law: minor consent based on </a:t>
            </a:r>
            <a:r>
              <a:rPr lang="en-US" i="1" dirty="0">
                <a:solidFill>
                  <a:srgbClr val="0D2571"/>
                </a:solidFill>
              </a:rPr>
              <a:t>service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66673"/>
          </a:xfrm>
        </p:spPr>
        <p:txBody>
          <a:bodyPr/>
          <a:lstStyle/>
          <a:p>
            <a:r>
              <a:rPr lang="en-US" sz="2400" dirty="0"/>
              <a:t>Health care providers must override the minor’s confidentiality and report if:</a:t>
            </a:r>
          </a:p>
          <a:p>
            <a:endParaRPr lang="en-US" sz="2400" dirty="0">
              <a:solidFill>
                <a:srgbClr val="0D233D"/>
              </a:solidFill>
            </a:endParaRPr>
          </a:p>
        </p:txBody>
      </p:sp>
      <p:sp>
        <p:nvSpPr>
          <p:cNvPr id="2" name="Text Placeholder 1">
            <a:extLst>
              <a:ext uri="{FF2B5EF4-FFF2-40B4-BE49-F238E27FC236}">
                <a16:creationId xmlns:a16="http://schemas.microsoft.com/office/drawing/2014/main" id="{B437C1BF-B716-F8EC-7B6F-A3F1C5351C4A}"/>
              </a:ext>
            </a:extLst>
          </p:cNvPr>
          <p:cNvSpPr>
            <a:spLocks noGrp="1"/>
          </p:cNvSpPr>
          <p:nvPr>
            <p:ph type="body" sz="quarter" idx="11"/>
          </p:nvPr>
        </p:nvSpPr>
        <p:spPr>
          <a:xfrm>
            <a:off x="767555" y="1688123"/>
            <a:ext cx="8221664" cy="3657600"/>
          </a:xfrm>
        </p:spPr>
        <p:txBody>
          <a:bodyPr/>
          <a:lstStyle/>
          <a:p>
            <a:pPr marL="285750" indent="-285750">
              <a:buFont typeface="Arial" panose="020B0604020202020204" pitchFamily="34" charset="0"/>
              <a:buChar char="•"/>
            </a:pPr>
            <a:r>
              <a:rPr lang="en-US" dirty="0"/>
              <a:t>There is suspicion of abuse or neglect </a:t>
            </a:r>
          </a:p>
          <a:p>
            <a:pPr marL="285750" indent="-285750">
              <a:buFont typeface="Arial" panose="020B0604020202020204" pitchFamily="34" charset="0"/>
              <a:buChar char="•"/>
            </a:pPr>
            <a:r>
              <a:rPr lang="en-US" dirty="0"/>
              <a:t>The minor has had oral or sexual intercourse with a person aged 18 or older</a:t>
            </a:r>
          </a:p>
          <a:p>
            <a:pPr marL="285750" indent="-285750">
              <a:buFont typeface="Arial" panose="020B0604020202020204" pitchFamily="34" charset="0"/>
              <a:buChar char="•"/>
            </a:pPr>
            <a:r>
              <a:rPr lang="en-US" dirty="0"/>
              <a:t>The minor has had oral or sexual intercourse with a person aged 13 or under </a:t>
            </a:r>
          </a:p>
        </p:txBody>
      </p:sp>
      <p:sp>
        <p:nvSpPr>
          <p:cNvPr id="3" name="Title 2"/>
          <p:cNvSpPr>
            <a:spLocks noGrp="1"/>
          </p:cNvSpPr>
          <p:nvPr>
            <p:ph type="title"/>
          </p:nvPr>
        </p:nvSpPr>
        <p:spPr/>
        <p:txBody>
          <a:bodyPr/>
          <a:lstStyle/>
          <a:p>
            <a:r>
              <a:rPr lang="en-US" dirty="0"/>
              <a:t>Arizona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283574" y="923599"/>
            <a:ext cx="4352793" cy="4389065"/>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96F76454-140F-7C55-A5D8-090A1F030942}"/>
              </a:ext>
            </a:extLst>
          </p:cNvPr>
          <p:cNvSpPr>
            <a:spLocks noGrp="1"/>
          </p:cNvSpPr>
          <p:nvPr>
            <p:ph type="body" sz="quarter" idx="11"/>
          </p:nvPr>
        </p:nvSpPr>
        <p:spPr>
          <a:xfrm>
            <a:off x="4878387" y="967838"/>
            <a:ext cx="4123109" cy="3650191"/>
          </a:xfrm>
        </p:spPr>
        <p:txBody>
          <a:bodyPr/>
          <a:lstStyle/>
          <a:p>
            <a:pPr lvl="0" algn="l"/>
            <a:r>
              <a:rPr lang="en-US" sz="2000" b="1" cap="all" dirty="0">
                <a:latin typeface="+mj-lt"/>
                <a:ea typeface="Calibri"/>
                <a:cs typeface="Times New Roman"/>
              </a:rPr>
              <a:t>Purpose of visit</a:t>
            </a:r>
            <a:br>
              <a:rPr lang="en-US" sz="1600" b="1" dirty="0">
                <a:ea typeface="Calibri"/>
                <a:cs typeface="Times New Roman"/>
              </a:rPr>
            </a:br>
            <a:r>
              <a:rPr lang="en-US" dirty="0">
                <a:ea typeface="Calibri"/>
                <a:cs typeface="Times New Roman"/>
              </a:rPr>
              <a:t>Well visit</a:t>
            </a:r>
            <a:endParaRPr lang="en-US" sz="1600" dirty="0">
              <a:ea typeface="Calibri"/>
              <a:cs typeface="Times New Roman"/>
            </a:endParaRPr>
          </a:p>
          <a:p>
            <a:pPr lvl="0" algn="l"/>
            <a:r>
              <a:rPr lang="en-US" sz="2000" b="1" cap="all" dirty="0">
                <a:latin typeface="+mj-lt"/>
                <a:ea typeface="Calibri"/>
                <a:cs typeface="Times New Roman"/>
              </a:rPr>
              <a:t>Issue that emerges through clinician interview</a:t>
            </a:r>
            <a:br>
              <a:rPr lang="en-US" sz="1600" b="1" dirty="0">
                <a:ea typeface="Calibri"/>
                <a:cs typeface="Times New Roman"/>
              </a:rPr>
            </a:br>
            <a:r>
              <a:rPr lang="en-US" dirty="0">
                <a:ea typeface="Calibri"/>
                <a:cs typeface="Times New Roman"/>
              </a:rPr>
              <a:t>States to clinician that he’s ready to get treatment for alcohol use</a:t>
            </a:r>
            <a:endParaRPr lang="en-US" sz="1600" dirty="0">
              <a:ea typeface="Calibri"/>
              <a:cs typeface="Times New Roman"/>
            </a:endParaRPr>
          </a:p>
          <a:p>
            <a:pPr lvl="0" algn="l"/>
            <a:r>
              <a:rPr lang="en-US" sz="2000" b="1" cap="all" dirty="0">
                <a:latin typeface="+mj-lt"/>
                <a:ea typeface="Calibri"/>
                <a:cs typeface="Times New Roman"/>
              </a:rPr>
              <a:t>Parent information</a:t>
            </a:r>
            <a:br>
              <a:rPr lang="en-US" sz="1600" b="1" dirty="0">
                <a:ea typeface="Calibri"/>
                <a:cs typeface="Times New Roman"/>
              </a:rPr>
            </a:br>
            <a:r>
              <a:rPr lang="en-US" dirty="0">
                <a:ea typeface="Calibri"/>
                <a:cs typeface="Times New Roman"/>
              </a:rPr>
              <a:t>Doesn’t want to disappoint parents</a:t>
            </a:r>
          </a:p>
          <a:p>
            <a:endParaRPr lang="en-US" dirty="0"/>
          </a:p>
        </p:txBody>
      </p:sp>
      <p:sp>
        <p:nvSpPr>
          <p:cNvPr id="9" name="TextBox 8"/>
          <p:cNvSpPr txBox="1"/>
          <p:nvPr/>
        </p:nvSpPr>
        <p:spPr>
          <a:xfrm>
            <a:off x="4636367" y="3694699"/>
            <a:ext cx="4910383" cy="923330"/>
          </a:xfrm>
          <a:prstGeom prst="rect">
            <a:avLst/>
          </a:prstGeom>
          <a:noFill/>
        </p:spPr>
        <p:txBody>
          <a:bodyPr wrap="square" rtlCol="0">
            <a:spAutoFit/>
          </a:bodyPr>
          <a:lstStyle/>
          <a:p>
            <a:pPr marL="119063" lvl="0" algn="ctr"/>
            <a:r>
              <a:rPr lang="en-US" sz="1800" i="1" dirty="0"/>
              <a:t>Is Giovanni allowed to get outpatient counseling for substance abuse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17700</TotalTime>
  <Words>2594</Words>
  <Application>Microsoft Office PowerPoint</Application>
  <PresentationFormat>Custom</PresentationFormat>
  <Paragraphs>176</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Roboto</vt:lpstr>
      <vt:lpstr>Roboto Condensed</vt:lpstr>
      <vt:lpstr>1_Title</vt:lpstr>
      <vt:lpstr>1_Text Only</vt:lpstr>
      <vt:lpstr>1_Text w/Pictures</vt:lpstr>
      <vt:lpstr>1_Text w/Video</vt:lpstr>
      <vt:lpstr>1_Other</vt:lpstr>
      <vt:lpstr>Arizona Minor Consent and Confidentiality Laws</vt:lpstr>
      <vt:lpstr>CASE SCENARIO: SHAY, 15 Y/O GIRL</vt:lpstr>
      <vt:lpstr>CASE SCENARIO: SHAY, 15 Y/O GIRL</vt:lpstr>
      <vt:lpstr>Important Definitions</vt:lpstr>
      <vt:lpstr>az Law: Parental Consent Exceptions </vt:lpstr>
      <vt:lpstr>az Law: minor consent based on status</vt:lpstr>
      <vt:lpstr>az Law: minor consent based on service</vt:lpstr>
      <vt:lpstr>Arizona reporting requirements</vt:lpstr>
      <vt:lpstr>CASE SCENARIO: GIOVANNI, 17 Y/O BOY</vt:lpstr>
      <vt:lpstr>The role of parents/guardians</vt:lpstr>
      <vt:lpstr>Common questions</vt:lpstr>
      <vt:lpstr>The mature minor doctrine </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464</cp:revision>
  <dcterms:created xsi:type="dcterms:W3CDTF">2016-12-02T20:56:01Z</dcterms:created>
  <dcterms:modified xsi:type="dcterms:W3CDTF">2023-11-20T17:35:27Z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