
<file path=[Content_Types].xml><?xml version="1.0" encoding="utf-8"?>
<Types xmlns="http://schemas.openxmlformats.org/package/2006/content-types">
  <Default Extension="jpeg" ContentType="image/jpeg"/>
  <Default Extension="jpg"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00" r:id="rId5"/>
    <p:sldMasterId id="2147483709" r:id="rId6"/>
    <p:sldMasterId id="2147483733" r:id="rId7"/>
    <p:sldMasterId id="2147483737" r:id="rId8"/>
  </p:sldMasterIdLst>
  <p:notesMasterIdLst>
    <p:notesMasterId r:id="rId23"/>
  </p:notesMasterIdLst>
  <p:sldIdLst>
    <p:sldId id="271" r:id="rId9"/>
    <p:sldId id="293" r:id="rId10"/>
    <p:sldId id="297" r:id="rId11"/>
    <p:sldId id="274" r:id="rId12"/>
    <p:sldId id="298" r:id="rId13"/>
    <p:sldId id="307" r:id="rId14"/>
    <p:sldId id="301" r:id="rId15"/>
    <p:sldId id="309" r:id="rId16"/>
    <p:sldId id="310" r:id="rId17"/>
    <p:sldId id="294" r:id="rId18"/>
    <p:sldId id="308" r:id="rId19"/>
    <p:sldId id="299" r:id="rId20"/>
    <p:sldId id="295" r:id="rId21"/>
    <p:sldId id="270" r:id="rId22"/>
  </p:sldIdLst>
  <p:sldSz cx="9756775" cy="5486400"/>
  <p:notesSz cx="6858000" cy="9144000"/>
  <p:custDataLst>
    <p:tags r:id="rId24"/>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Healy, Colleen" initials="HC" lastIdx="3" clrIdx="2"/>
  <p:cmAuthor id="4" name="Cupito, Anna" initials="CA [2]"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003366"/>
    <a:srgbClr val="8CC443"/>
    <a:srgbClr val="0D233D"/>
    <a:srgbClr val="0099CC"/>
    <a:srgbClr val="00ADEF"/>
    <a:srgbClr val="FFCF06"/>
    <a:srgbClr val="0D2571"/>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84615" autoAdjust="0"/>
  </p:normalViewPr>
  <p:slideViewPr>
    <p:cSldViewPr snapToGrid="0">
      <p:cViewPr varScale="1">
        <p:scale>
          <a:sx n="55" d="100"/>
          <a:sy n="55" d="100"/>
        </p:scale>
        <p:origin x="1428" y="60"/>
      </p:cViewPr>
      <p:guideLst/>
    </p:cSldViewPr>
  </p:slideViewPr>
  <p:outlineViewPr>
    <p:cViewPr>
      <p:scale>
        <a:sx n="33" d="100"/>
        <a:sy n="33" d="100"/>
      </p:scale>
      <p:origin x="0" y="-1056"/>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 to be an overview of the most relevant laws on confidential services for teens.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consent and confidentiality laws, though it’s different for our various roles. For each law and scenario we discuss, try to think about how it applies to your role. To get us started, let’s review a case scenario.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Shay, and answer these questions together as I read through them. </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Shay receive STI testing without a parent’s permission? [</a:t>
            </a:r>
            <a:r>
              <a:rPr lang="en-US" sz="960" i="1" kern="1200" dirty="0">
                <a:solidFill>
                  <a:schemeClr val="tx1"/>
                </a:solidFill>
                <a:effectLst/>
                <a:latin typeface="+mn-lt"/>
                <a:ea typeface="+mn-ea"/>
                <a:cs typeface="+mn-cs"/>
              </a:rPr>
              <a:t>Answer: Yes, but the provider must encourage her to involve a parent or guardian.</a:t>
            </a:r>
            <a:r>
              <a:rPr lang="en-US" sz="960" kern="1200" dirty="0">
                <a:solidFill>
                  <a:schemeClr val="tx1"/>
                </a:solidFill>
                <a:effectLst/>
                <a:latin typeface="+mn-lt"/>
                <a:ea typeface="+mn-ea"/>
                <a:cs typeface="+mn-cs"/>
              </a:rPr>
              <a:t>]</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she receive STI treatment? [</a:t>
            </a:r>
            <a:r>
              <a:rPr lang="en-US" sz="960" i="1" kern="1200" dirty="0">
                <a:solidFill>
                  <a:schemeClr val="tx1"/>
                </a:solidFill>
                <a:effectLst/>
                <a:latin typeface="+mn-lt"/>
                <a:ea typeface="+mn-ea"/>
                <a:cs typeface="+mn-cs"/>
              </a:rPr>
              <a:t>Answer: Yes, but again, the provider must encourage her to involve a parent or guardian.</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Can she receive preventive care, such as an HPV vaccine?</a:t>
            </a:r>
            <a:r>
              <a:rPr lang="en-US" sz="960" i="1" kern="1200" dirty="0">
                <a:solidFill>
                  <a:schemeClr val="tx1"/>
                </a:solidFill>
                <a:effectLst/>
                <a:latin typeface="+mn-lt"/>
                <a:ea typeface="+mn-ea"/>
                <a:cs typeface="+mn-cs"/>
              </a:rPr>
              <a:t> </a:t>
            </a:r>
            <a:r>
              <a:rPr lang="en-US" sz="960" kern="1200" dirty="0">
                <a:solidFill>
                  <a:schemeClr val="tx1"/>
                </a:solidFill>
                <a:effectLst/>
                <a:latin typeface="+mn-lt"/>
                <a:ea typeface="+mn-ea"/>
                <a:cs typeface="+mn-cs"/>
              </a:rPr>
              <a:t>What about condoms or other contraception? </a:t>
            </a:r>
            <a:r>
              <a:rPr lang="en-US" sz="960" i="1" kern="1200" dirty="0">
                <a:solidFill>
                  <a:schemeClr val="tx1"/>
                </a:solidFill>
                <a:effectLst/>
                <a:latin typeface="+mn-lt"/>
                <a:ea typeface="+mn-ea"/>
                <a:cs typeface="+mn-cs"/>
              </a:rPr>
              <a:t>[</a:t>
            </a:r>
            <a:r>
              <a:rPr lang="en-US" sz="1800" i="1"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Answer: She can get vaccines that prevent viruses transmitted sexually, such as the HPV vaccine, in the context of a confidential reproductive health visit, without her mother’s consent. She can also get condoms or other contraception without her mother’s consent. The provider still must encourage her to involve a parent or guardian.]</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dirty="0"/>
          </a:p>
        </p:txBody>
      </p:sp>
    </p:spTree>
    <p:extLst>
      <p:ext uri="{BB962C8B-B14F-4D97-AF65-F5344CB8AC3E}">
        <p14:creationId xmlns:p14="http://schemas.microsoft.com/office/powerpoint/2010/main" val="409323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Are there other ways that Shay’s mother could find out that Shay received this service?  </a:t>
            </a:r>
          </a:p>
          <a:p>
            <a:r>
              <a:rPr lang="en-US" sz="960" kern="1200" dirty="0">
                <a:solidFill>
                  <a:schemeClr val="tx1"/>
                </a:solidFill>
                <a:effectLst/>
                <a:latin typeface="+mn-lt"/>
                <a:ea typeface="+mn-ea"/>
                <a:cs typeface="+mn-cs"/>
              </a:rPr>
              <a:t>While the provider must encourage Shay to involve her mother, Colorado law says that information regarding consultation, examination, or treatment for a STI provided to teens 14 and up may not be disclosed to a parent without the teen’s consent.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So, If Shay’s mother calls the clinic to ask if Shay received an STI test, can this information be released? [</a:t>
            </a:r>
            <a:r>
              <a:rPr lang="en-US" sz="960" i="1" kern="1200" dirty="0">
                <a:solidFill>
                  <a:schemeClr val="tx1"/>
                </a:solidFill>
                <a:effectLst/>
                <a:latin typeface="+mn-lt"/>
                <a:ea typeface="+mn-ea"/>
                <a:cs typeface="+mn-cs"/>
              </a:rPr>
              <a:t>Answer: No. There is special protection for this.]</a:t>
            </a:r>
            <a:endParaRPr lang="en-US" sz="960" kern="1200" dirty="0">
              <a:solidFill>
                <a:schemeClr val="tx1"/>
              </a:solidFill>
              <a:effectLst/>
              <a:latin typeface="+mn-lt"/>
              <a:ea typeface="+mn-ea"/>
              <a:cs typeface="+mn-cs"/>
            </a:endParaRP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A final note about Shay.  If she uses her mother’s insurance, any health information may be disclosed in an explanation of benefits (EOB) form that could be sent to her parents. For maximum confidentiality, a minor may go to a provider that is able to provide services without billing insurance, like a Title Ten clinic.  The Spark on Confidentiality Best Practices covers more strategies to ensure confidential services for minors.</a:t>
            </a:r>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dirty="0"/>
          </a:p>
        </p:txBody>
      </p:sp>
    </p:spTree>
    <p:extLst>
      <p:ext uri="{BB962C8B-B14F-4D97-AF65-F5344CB8AC3E}">
        <p14:creationId xmlns:p14="http://schemas.microsoft.com/office/powerpoint/2010/main" val="354416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In general, a minor’s parent/legal guardian is authorized to access the minor’s medical records. </a:t>
            </a:r>
          </a:p>
          <a:p>
            <a:endParaRPr lang="en-US" sz="960" b="0" i="0" u="none" strike="noStrike" kern="1200" baseline="0" dirty="0">
              <a:solidFill>
                <a:schemeClr val="tx1"/>
              </a:solidFill>
              <a:latin typeface="+mn-lt"/>
              <a:ea typeface="+mn-ea"/>
              <a:cs typeface="+mn-cs"/>
            </a:endParaRPr>
          </a:p>
          <a:p>
            <a:r>
              <a:rPr lang="en-US" sz="960" b="0" i="0" u="none" strike="noStrike" kern="1200" baseline="0" dirty="0">
                <a:solidFill>
                  <a:schemeClr val="tx1"/>
                </a:solidFill>
                <a:latin typeface="+mn-lt"/>
                <a:ea typeface="+mn-ea"/>
                <a:cs typeface="+mn-cs"/>
              </a:rPr>
              <a:t>However, a minor’s confidentiality may be protected if: </a:t>
            </a:r>
            <a:endPar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 pos="914400" algn="l"/>
              </a:tabLst>
            </a:pPr>
            <a:r>
              <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rPr>
              <a:t>The parent/guardian’s consent was not required for the service. So, for any of the special confidential services we’ve discussed today, a health care provider or staff is allowed to protect a minor’s confidentiality.</a:t>
            </a:r>
          </a:p>
          <a:p>
            <a:pPr marL="342900" marR="0" lvl="0" indent="-342900">
              <a:lnSpc>
                <a:spcPct val="107000"/>
              </a:lnSpc>
              <a:spcBef>
                <a:spcPts val="0"/>
              </a:spcBef>
              <a:spcAft>
                <a:spcPts val="0"/>
              </a:spcAft>
              <a:buFont typeface="+mj-lt"/>
              <a:buAutoNum type="arabicPeriod"/>
              <a:tabLst>
                <a:tab pos="457200" algn="l"/>
                <a:tab pos="914400" algn="l"/>
              </a:tabLst>
            </a:pPr>
            <a:r>
              <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rPr>
              <a:t>The parent/guardian consented to a confidential relationship between the minor and health care provider.</a:t>
            </a:r>
          </a:p>
          <a:p>
            <a:r>
              <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rPr>
              <a:t>3.      The health care provider believes the minor is being abused or neglected by the person requesting information or may be harmed by disclosure of information to that person.</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dirty="0"/>
          </a:p>
        </p:txBody>
      </p:sp>
    </p:spTree>
    <p:extLst>
      <p:ext uri="{BB962C8B-B14F-4D97-AF65-F5344CB8AC3E}">
        <p14:creationId xmlns:p14="http://schemas.microsoft.com/office/powerpoint/2010/main" val="1560010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look at one last scenario. Giovanni is a 17-year-old boy who is struggling with a substance use disorder, but doesn’t want to tell his parents.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Giovanni allowed to get outpatient counseling for substance use without a parent’s consent?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[Allow a moment for people to respond either silently</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to themselves or aloud.]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answer is yes.</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provider</a:t>
            </a:r>
            <a:r>
              <a:rPr lang="en-US" sz="1200" kern="1200" baseline="0" dirty="0">
                <a:solidFill>
                  <a:schemeClr val="tx1"/>
                </a:solidFill>
                <a:effectLst/>
                <a:latin typeface="+mn-lt"/>
                <a:ea typeface="+mn-ea"/>
                <a:cs typeface="+mn-cs"/>
              </a:rPr>
              <a:t> is not required to notify Giovanni’s parents, but </a:t>
            </a:r>
            <a:r>
              <a:rPr lang="en-US" sz="1200" kern="1200" dirty="0">
                <a:solidFill>
                  <a:schemeClr val="tx1"/>
                </a:solidFill>
                <a:effectLst/>
                <a:latin typeface="+mn-lt"/>
                <a:ea typeface="+mn-ea"/>
                <a:cs typeface="+mn-cs"/>
              </a:rPr>
              <a:t>may encourage Giovanni to tell his parents. </a:t>
            </a:r>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dirty="0"/>
          </a:p>
        </p:txBody>
      </p:sp>
    </p:spTree>
    <p:extLst>
      <p:ext uri="{BB962C8B-B14F-4D97-AF65-F5344CB8AC3E}">
        <p14:creationId xmlns:p14="http://schemas.microsoft.com/office/powerpoint/2010/main" val="339161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 </a:t>
            </a:r>
          </a:p>
          <a:p>
            <a:endParaRPr lang="en-US" sz="960" i="1" kern="1200" dirty="0">
              <a:solidFill>
                <a:schemeClr val="tx1"/>
              </a:solidFill>
              <a:effectLst/>
              <a:latin typeface="+mn-lt"/>
              <a:ea typeface="+mn-ea"/>
              <a:cs typeface="+mn-cs"/>
            </a:endParaRPr>
          </a:p>
          <a:p>
            <a:r>
              <a:rPr lang="en-US" sz="960" b="0" i="1" u="none" strike="noStrike" kern="1200" baseline="0" dirty="0">
                <a:solidFill>
                  <a:schemeClr val="tx1"/>
                </a:solidFill>
                <a:latin typeface="+mn-lt"/>
                <a:ea typeface="+mn-ea"/>
                <a:cs typeface="+mn-cs"/>
              </a:rPr>
              <a:t>[Print and post Sparklers in areas your staff can see (e.g., lunchroom).]</a:t>
            </a:r>
            <a:endParaRPr lang="en-US" sz="1200"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14</a:t>
            </a:fld>
            <a:endParaRPr lang="en-US" dirty="0"/>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 clinician found out that she is concerned about having an STI. Shay says she is worried her mother will kick her out of the house if she knows Shay is sexually active. How does the right to confidentiality help or hurt Shay?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120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provide certain confidential services to teens without a parent’s permission, it can be challenging when we think parents should be involved. What can go wrong if we accidentally break confidentiality?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1200" kern="1200" dirty="0">
              <a:solidFill>
                <a:schemeClr val="tx1"/>
              </a:solidFill>
              <a:effectLst/>
              <a:latin typeface="+mn-lt"/>
              <a:ea typeface="+mn-ea"/>
              <a:cs typeface="+mn-cs"/>
            </a:endParaRPr>
          </a:p>
          <a:p>
            <a:r>
              <a:rPr lang="en-US" sz="1200" spc="-10" dirty="0">
                <a:solidFill>
                  <a:srgbClr val="595959"/>
                </a:solidFill>
                <a:effectLst/>
                <a:latin typeface="Roboto" panose="020B0604020202020204" charset="0"/>
                <a:ea typeface="Calibri" panose="020F0502020204030204" pitchFamily="34" charset="0"/>
                <a:cs typeface="Times New Roman" panose="02020603050405020304" pitchFamily="18" charset="0"/>
              </a:rPr>
              <a:t>Many teens choose to include their parent or guardian in decisions about their health. For some teens, however, having the option of certain confidential services makes it more likely that they will seek care when they need it. For instance, Shay would probably be more likely to get tested for STIs and possibly get a method of contraception if she’s assured her mother’s permission is not required.</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Before we review the laws, it’s important to recognize the difference between consent and confidentiality.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 </a:t>
            </a:r>
            <a:r>
              <a:rPr lang="en-US" sz="960" b="1" i="0" u="none" strike="noStrike" kern="1200" baseline="0" dirty="0">
                <a:solidFill>
                  <a:schemeClr val="tx1"/>
                </a:solidFill>
                <a:latin typeface="+mn-lt"/>
                <a:ea typeface="+mn-ea"/>
                <a:cs typeface="+mn-cs"/>
              </a:rPr>
              <a:t>Consent </a:t>
            </a:r>
            <a:r>
              <a:rPr lang="en-US" sz="960" b="0" i="0" u="none" strike="noStrike" kern="1200" baseline="0" dirty="0">
                <a:solidFill>
                  <a:schemeClr val="tx1"/>
                </a:solidFill>
                <a:latin typeface="+mn-lt"/>
                <a:ea typeface="+mn-ea"/>
                <a:cs typeface="+mn-cs"/>
              </a:rPr>
              <a:t>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Confidentiality </a:t>
            </a:r>
            <a:r>
              <a:rPr lang="en-US" sz="960" b="0" i="0" u="none" strike="noStrike" kern="1200" baseline="0" dirty="0">
                <a:solidFill>
                  <a:schemeClr val="tx1"/>
                </a:solidFill>
                <a:latin typeface="+mn-lt"/>
                <a:ea typeface="+mn-ea"/>
                <a:cs typeface="+mn-cs"/>
              </a:rPr>
              <a:t>refers to how health care providers and staff keep certain information private.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Consent does not equal confidentiality</a:t>
            </a:r>
            <a:r>
              <a:rPr lang="en-US" sz="960" b="0" i="0" u="none" strike="noStrike" kern="1200" baseline="0" dirty="0">
                <a:solidFill>
                  <a:schemeClr val="tx1"/>
                </a:solidFill>
                <a:latin typeface="+mn-lt"/>
                <a:ea typeface="+mn-ea"/>
                <a:cs typeface="+mn-cs"/>
              </a:rPr>
              <a:t>.</a:t>
            </a:r>
          </a:p>
          <a:p>
            <a:pPr marL="537256" lvl="1"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Even if a minor is allowed to consent to a service without a parent’s permission, it does not necessarily mean that the provider is required to keep it confidential. </a:t>
            </a:r>
          </a:p>
          <a:p>
            <a:pPr marL="537256" lvl="1"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So, laws can protect a minor’s right to access a specific service, like contraception, but often, it’s up to health care providers and staff to protect a minor’s confidentiality. </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2536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 exceptions are based on either: </a:t>
            </a:r>
          </a:p>
          <a:p>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Status (for example, legal independence from parents/guardians), or</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type of service requested (such as certain sexual health services). </a:t>
            </a:r>
          </a:p>
          <a:p>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[Pass out the “Colorado 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72752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Here’s a handout that explains Colorado’s minor consent and confidentiality laws. As we see in the top section, Colorado law allows certain minors to consent to services based on their </a:t>
            </a:r>
            <a:r>
              <a:rPr lang="en-US" sz="960" b="1" i="0" u="none" strike="noStrike" kern="1200" baseline="0" dirty="0">
                <a:solidFill>
                  <a:schemeClr val="tx1"/>
                </a:solidFill>
                <a:latin typeface="+mn-lt"/>
                <a:ea typeface="+mn-ea"/>
                <a:cs typeface="+mn-cs"/>
              </a:rPr>
              <a:t>status</a:t>
            </a:r>
            <a:r>
              <a:rPr lang="en-US" sz="960" b="0" i="0" u="none" strike="noStrike" kern="1200" baseline="0" dirty="0">
                <a:solidFill>
                  <a:schemeClr val="tx1"/>
                </a:solidFill>
                <a:latin typeface="+mn-lt"/>
                <a:ea typeface="+mn-ea"/>
                <a:cs typeface="+mn-cs"/>
              </a:rPr>
              <a:t>. This includes: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A minor may consent to health care services without a parent/guardian’s permission if they are: </a:t>
            </a:r>
          </a:p>
          <a:p>
            <a:pPr marL="537256" lvl="1"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15 years of age or older and </a:t>
            </a:r>
          </a:p>
          <a:p>
            <a:pPr marL="537256" lvl="1"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living apart from their parents and</a:t>
            </a:r>
          </a:p>
          <a:p>
            <a:pPr marL="537256" lvl="1"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managing their own financial affairs.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They can also consent to any services if they’re </a:t>
            </a:r>
            <a:r>
              <a:rPr lang="en-US" sz="960" b="1" i="0" u="none" strike="noStrike" kern="1200" baseline="0" dirty="0">
                <a:solidFill>
                  <a:schemeClr val="tx1"/>
                </a:solidFill>
                <a:latin typeface="+mn-lt"/>
                <a:ea typeface="+mn-ea"/>
                <a:cs typeface="+mn-cs"/>
              </a:rPr>
              <a:t>legally married</a:t>
            </a:r>
            <a:r>
              <a:rPr lang="en-US" sz="96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A minor who is sentenced to the </a:t>
            </a:r>
            <a:r>
              <a:rPr lang="en-US" sz="960" b="1" i="0" u="none" strike="noStrike" kern="1200" baseline="0" dirty="0">
                <a:solidFill>
                  <a:schemeClr val="tx1"/>
                </a:solidFill>
                <a:latin typeface="+mn-lt"/>
                <a:ea typeface="+mn-ea"/>
                <a:cs typeface="+mn-cs"/>
              </a:rPr>
              <a:t>youthful offender system </a:t>
            </a:r>
            <a:r>
              <a:rPr lang="en-US" sz="960" b="0" i="0" u="none" strike="noStrike" kern="1200" baseline="0" dirty="0">
                <a:solidFill>
                  <a:schemeClr val="tx1"/>
                </a:solidFill>
                <a:latin typeface="+mn-lt"/>
                <a:ea typeface="+mn-ea"/>
                <a:cs typeface="+mn-cs"/>
              </a:rPr>
              <a:t>may consent to their own care.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You’ll notice that a </a:t>
            </a:r>
            <a:r>
              <a:rPr lang="en-US" sz="960" b="1" i="0" u="none" strike="noStrike" kern="1200" baseline="0" dirty="0">
                <a:solidFill>
                  <a:schemeClr val="tx1"/>
                </a:solidFill>
                <a:latin typeface="+mn-lt"/>
                <a:ea typeface="+mn-ea"/>
                <a:cs typeface="+mn-cs"/>
              </a:rPr>
              <a:t>pregnant </a:t>
            </a:r>
            <a:r>
              <a:rPr lang="en-US" sz="960" b="0" i="0" u="none" strike="noStrike" kern="1200" baseline="0" dirty="0">
                <a:solidFill>
                  <a:schemeClr val="tx1"/>
                </a:solidFill>
                <a:latin typeface="+mn-lt"/>
                <a:ea typeface="+mn-ea"/>
                <a:cs typeface="+mn-cs"/>
              </a:rPr>
              <a:t>minor may consent to prenatal, delivery, and post-delivery care.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A minor who </a:t>
            </a:r>
            <a:r>
              <a:rPr lang="en-US" sz="960" b="1" i="0" u="none" strike="noStrike" kern="1200" baseline="0" dirty="0">
                <a:solidFill>
                  <a:schemeClr val="tx1"/>
                </a:solidFill>
                <a:latin typeface="+mn-lt"/>
                <a:ea typeface="+mn-ea"/>
                <a:cs typeface="+mn-cs"/>
              </a:rPr>
              <a:t>is the survivor of a sexual offense </a:t>
            </a:r>
            <a:r>
              <a:rPr lang="en-US" sz="960" b="0" i="0" u="none" strike="noStrike" kern="1200" baseline="0" dirty="0">
                <a:solidFill>
                  <a:schemeClr val="tx1"/>
                </a:solidFill>
                <a:latin typeface="+mn-lt"/>
                <a:ea typeface="+mn-ea"/>
                <a:cs typeface="+mn-cs"/>
              </a:rPr>
              <a:t>may consent to exams and treatment relating to the offense. However, when a minor has been assaulted, the provider must first attempt to notify a parent or guardian. If the attempt is not successful, the provider can still provide care.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Are there any questions about the </a:t>
            </a:r>
            <a:r>
              <a:rPr lang="en-US" sz="960" b="1" i="0" u="none" strike="noStrike" kern="1200" baseline="0" dirty="0">
                <a:solidFill>
                  <a:schemeClr val="tx1"/>
                </a:solidFill>
                <a:latin typeface="+mn-lt"/>
                <a:ea typeface="+mn-ea"/>
                <a:cs typeface="+mn-cs"/>
              </a:rPr>
              <a:t>status </a:t>
            </a:r>
            <a:r>
              <a:rPr lang="en-US" sz="960" b="0" i="0" u="none" strike="noStrike" kern="1200" baseline="0" dirty="0">
                <a:solidFill>
                  <a:schemeClr val="tx1"/>
                </a:solidFill>
                <a:latin typeface="+mn-lt"/>
                <a:ea typeface="+mn-ea"/>
                <a:cs typeface="+mn-cs"/>
              </a:rPr>
              <a:t>of minors who can consent to services without a parent or guardian’s permission? </a:t>
            </a:r>
          </a:p>
          <a:p>
            <a:pPr marL="857250" marR="0" indent="-171450">
              <a:lnSpc>
                <a:spcPct val="107000"/>
              </a:lnSpc>
              <a:spcBef>
                <a:spcPts val="200"/>
              </a:spcBef>
              <a:spcAft>
                <a:spcPts val="600"/>
              </a:spcAft>
              <a:buFont typeface="Arial" panose="020B0604020202020204" pitchFamily="34" charset="0"/>
              <a:buChar char="•"/>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58043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[Note: statements are animated to appear one after each click, with the answer showing after the last click. Read each statement aloud before advancing to the next 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look at the services any minors can receive without parental or guardian consent.</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1.Pregnancy testing and prenatal care, like we just discussed.</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2.Birth control information and supplies.  There is a growing body of research that shows that sexually active young people are more likely to use birth control if they are assured that they don’t need to involve a parent. </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a:t>
            </a:r>
            <a:r>
              <a:rPr lang="en-US" sz="1200" b="0" cap="none" dirty="0">
                <a:ea typeface="Calibri" panose="020F0502020204030204" pitchFamily="34" charset="0"/>
                <a:cs typeface="Times New Roman" panose="02020603050405020304" pitchFamily="18" charset="0"/>
              </a:rPr>
              <a:t> Vaccines that prevent viruses transmitted sexually (including HPV, Hep A, and Hep B)</a:t>
            </a: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[Advance slide]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4.Testing, treatment, and prevention of sexually transmitted infections (STIs), including HIV. </a:t>
            </a:r>
          </a:p>
          <a:p>
            <a:pPr marL="742950" marR="0" lvl="1" indent="-285750">
              <a:lnSpc>
                <a:spcPct val="107000"/>
              </a:lnSpc>
              <a:spcBef>
                <a:spcPts val="200"/>
              </a:spcBef>
              <a:spcAft>
                <a:spcPts val="0"/>
              </a:spcAft>
              <a:buFont typeface="+mj-lt"/>
              <a:buAutoNum type="alphaLcPeriod"/>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Note that the provider must encourage the patient to involve a parent or guardian. Encouraging a minor to involve a parent or guardian in their health care is often a best practice, but in the case of STIs, this encouragement is required by Colorado law.</a:t>
            </a:r>
          </a:p>
          <a:p>
            <a:pPr marL="742950" marR="0" lvl="1" indent="-285750">
              <a:lnSpc>
                <a:spcPct val="107000"/>
              </a:lnSpc>
              <a:spcBef>
                <a:spcPts val="200"/>
              </a:spcBef>
              <a:spcAft>
                <a:spcPts val="0"/>
              </a:spcAft>
              <a:buFont typeface="+mj-lt"/>
              <a:buAutoNum type="alphaLcPeriod"/>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Colorado law does not expressly allow minors to consent to HIV pre-exposure prophylaxis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involvement, but it can be reasonably included under providers being able to “discuss prevention measures, where applicable; and include appropriate therapies and prescriptions” for STIs.</a:t>
            </a:r>
          </a:p>
          <a:p>
            <a:pPr marL="91394" marR="0" lvl="0" indent="0">
              <a:lnSpc>
                <a:spcPct val="107000"/>
              </a:lnSpc>
              <a:spcBef>
                <a:spcPts val="200"/>
              </a:spcBef>
              <a:spcAft>
                <a:spcPts val="0"/>
              </a:spcAft>
              <a:buFont typeface="+mj-lt"/>
              <a:buNone/>
            </a:pPr>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Substance use disorder treatment, including for alcohol or drug use.  Note that this excludes opioid replacement therapy.</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A minor may consent to an abortion without a parent’s consent, but the parent, guardian, or a relative must be notified at least 48 hours in advance.</a:t>
            </a:r>
          </a:p>
          <a:p>
            <a:pPr marL="228600" indent="-228600">
              <a:buFont typeface="+mj-lt"/>
              <a:buAutoNum type="alphaLcPeriod"/>
            </a:pPr>
            <a:r>
              <a:rPr lang="en-US" sz="1200" kern="1200" dirty="0">
                <a:solidFill>
                  <a:schemeClr val="tx1"/>
                </a:solidFill>
                <a:effectLst/>
                <a:latin typeface="+mn-lt"/>
                <a:ea typeface="+mn-ea"/>
                <a:cs typeface="+mn-cs"/>
              </a:rPr>
              <a:t>This is governed by Colorado’s Parental Notification Act. </a:t>
            </a:r>
          </a:p>
          <a:p>
            <a:pPr marL="228600" indent="-228600">
              <a:buFont typeface="+mj-lt"/>
              <a:buAutoNum type="alphaLcPeriod"/>
            </a:pPr>
            <a:r>
              <a:rPr lang="en-US" sz="1200" kern="1200" dirty="0">
                <a:solidFill>
                  <a:schemeClr val="tx1"/>
                </a:solidFill>
                <a:effectLst/>
                <a:latin typeface="+mn-lt"/>
                <a:ea typeface="+mn-ea"/>
                <a:cs typeface="+mn-cs"/>
              </a:rPr>
              <a:t>The Act includes very specific requirements about who must be notified, the form of the notice, who may deliver it, when the 48 hours begins, etc. </a:t>
            </a:r>
          </a:p>
          <a:p>
            <a:pPr marL="228600" indent="-228600">
              <a:buFont typeface="+mj-lt"/>
              <a:buAutoNum type="alphaLcPeriod"/>
            </a:pPr>
            <a:r>
              <a:rPr lang="en-US" sz="1200" kern="1200" dirty="0">
                <a:solidFill>
                  <a:schemeClr val="tx1"/>
                </a:solidFill>
                <a:effectLst/>
                <a:latin typeface="+mn-lt"/>
                <a:ea typeface="+mn-ea"/>
                <a:cs typeface="+mn-cs"/>
              </a:rPr>
              <a:t>The law includes exceptions to the notice requirement, such as in the case of an emergency.</a:t>
            </a:r>
          </a:p>
          <a:p>
            <a:pPr marL="228600" indent="-228600">
              <a:buFont typeface="+mj-lt"/>
              <a:buAutoNum type="alphaLcPeriod"/>
            </a:pPr>
            <a:r>
              <a:rPr lang="en-US" sz="1200" kern="1200" dirty="0">
                <a:solidFill>
                  <a:schemeClr val="tx1"/>
                </a:solidFill>
                <a:effectLst/>
                <a:latin typeface="+mn-lt"/>
                <a:ea typeface="+mn-ea"/>
                <a:cs typeface="+mn-cs"/>
              </a:rPr>
              <a:t>The bottom line is that if you’re facing a situation where a minor is seeking an abortion without parental consent, you should review the law and consider whether you need to consult legal counsel. </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pPr marL="228600" indent="-228600">
              <a:buAutoNum type="arabicPeriod" startAt="6"/>
            </a:pPr>
            <a:r>
              <a:rPr lang="en-US" sz="1200" kern="1200" dirty="0">
                <a:solidFill>
                  <a:schemeClr val="tx1"/>
                </a:solidFill>
                <a:effectLst/>
                <a:latin typeface="+mn-lt"/>
                <a:ea typeface="+mn-ea"/>
                <a:cs typeface="+mn-cs"/>
              </a:rPr>
              <a:t>Patients age 12 and up can access outpatient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mental health services without parental/guardian consent. </a:t>
            </a:r>
          </a:p>
          <a:p>
            <a:pPr marL="228600" indent="-228600">
              <a:buAutoNum type="arabicPeriod" startAt="6"/>
            </a:pPr>
            <a:r>
              <a:rPr lang="en-US" sz="1200" kern="1200" baseline="0" dirty="0">
                <a:solidFill>
                  <a:schemeClr val="tx1"/>
                </a:solidFill>
                <a:effectLst/>
                <a:latin typeface="+mn-lt"/>
                <a:ea typeface="+mn-ea"/>
                <a:cs typeface="+mn-cs"/>
              </a:rPr>
              <a:t>Finally, patients 15 and up can access </a:t>
            </a:r>
            <a:r>
              <a:rPr lang="en-US" sz="1200" kern="1200" dirty="0">
                <a:solidFill>
                  <a:schemeClr val="tx1"/>
                </a:solidFill>
                <a:effectLst/>
                <a:latin typeface="+mn-lt"/>
                <a:ea typeface="+mn-ea"/>
                <a:cs typeface="+mn-cs"/>
              </a:rPr>
              <a:t>inpatient mental</a:t>
            </a:r>
            <a:r>
              <a:rPr lang="en-US" sz="1200" kern="1200" baseline="0" dirty="0">
                <a:solidFill>
                  <a:schemeClr val="tx1"/>
                </a:solidFill>
                <a:effectLst/>
                <a:latin typeface="+mn-lt"/>
                <a:ea typeface="+mn-ea"/>
                <a:cs typeface="+mn-cs"/>
              </a:rPr>
              <a:t> health </a:t>
            </a:r>
            <a:r>
              <a:rPr lang="en-US" sz="1200" kern="1200" dirty="0">
                <a:solidFill>
                  <a:schemeClr val="tx1"/>
                </a:solidFill>
                <a:effectLst/>
                <a:latin typeface="+mn-lt"/>
                <a:ea typeface="+mn-ea"/>
                <a:cs typeface="+mn-cs"/>
              </a:rPr>
              <a:t>services</a:t>
            </a:r>
            <a:r>
              <a:rPr lang="en-US" sz="1200" kern="1200" baseline="0" dirty="0">
                <a:solidFill>
                  <a:schemeClr val="tx1"/>
                </a:solidFill>
                <a:effectLst/>
                <a:latin typeface="+mn-lt"/>
                <a:ea typeface="+mn-ea"/>
                <a:cs typeface="+mn-cs"/>
              </a:rPr>
              <a:t> without parental/guardian consent.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there any questions?</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36737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600"/>
              </a:spcAft>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Can a minor in Colorado give consent for the HPV vaccine?</a:t>
            </a:r>
          </a:p>
          <a:p>
            <a:pPr marL="0" marR="0">
              <a:lnSpc>
                <a:spcPct val="107000"/>
              </a:lnSpc>
              <a:spcBef>
                <a:spcPts val="200"/>
              </a:spcBef>
              <a:spcAft>
                <a:spcPts val="600"/>
              </a:spcAft>
            </a:pP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a:lnSpc>
                <a:spcPct val="107000"/>
              </a:lnSpc>
              <a:spcBef>
                <a:spcPts val="200"/>
              </a:spcBef>
              <a:spcAft>
                <a:spcPts val="600"/>
              </a:spcAft>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Colorado allows minors to consent to the HPV, and hepatitis A and B vaccines, because when administered in the context of a reproductive health visit, these vaccinations are considered preventive services.</a:t>
            </a:r>
          </a:p>
          <a:p>
            <a:pPr marL="0" marR="0">
              <a:lnSpc>
                <a:spcPct val="107000"/>
              </a:lnSpc>
              <a:spcBef>
                <a:spcPts val="200"/>
              </a:spcBef>
              <a:spcAft>
                <a:spcPts val="600"/>
              </a:spcAft>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So the answer in Colorado is yes! A minor can consent for the HPV vaccine.</a:t>
            </a:r>
          </a:p>
          <a:p>
            <a:pPr marL="0" marR="0">
              <a:lnSpc>
                <a:spcPct val="107000"/>
              </a:lnSpc>
              <a:spcBef>
                <a:spcPts val="200"/>
              </a:spcBef>
              <a:spcAft>
                <a:spcPts val="600"/>
              </a:spcAft>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79112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we’re going to review when a minor’s confidentiality must be overridden. Health care providers must override the minor’s confidentiality and report… </a:t>
            </a:r>
          </a:p>
          <a:p>
            <a:pPr lvl="0"/>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If the provider suspects abuse or neglect by an adult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If the minor poses a danger to themselves or others; also</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A behavioral health service provider must contact a parent/guardian if the information is essential to making an informed medical decision for the minor </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240869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 few circumstances where a provider is </a:t>
            </a:r>
            <a:r>
              <a:rPr lang="en-US" sz="1200" b="1" kern="1200" dirty="0">
                <a:solidFill>
                  <a:schemeClr val="tx1"/>
                </a:solidFill>
                <a:effectLst/>
                <a:latin typeface="+mn-lt"/>
                <a:ea typeface="+mn-ea"/>
                <a:cs typeface="+mn-cs"/>
              </a:rPr>
              <a:t>permitted</a:t>
            </a:r>
            <a:r>
              <a:rPr lang="en-US" sz="1200" kern="1200" dirty="0">
                <a:solidFill>
                  <a:schemeClr val="tx1"/>
                </a:solidFill>
                <a:effectLst/>
                <a:latin typeface="+mn-lt"/>
                <a:ea typeface="+mn-ea"/>
                <a:cs typeface="+mn-cs"/>
              </a:rPr>
              <a:t> (but not required) to notify a parent. In each of these contexts, the provider may exercise discretion in deciding whether parental notification would be in the best interests of the minor. </a:t>
            </a:r>
          </a:p>
          <a:p>
            <a:r>
              <a:rPr lang="en-US" sz="1200" kern="1200" dirty="0">
                <a:solidFill>
                  <a:schemeClr val="tx1"/>
                </a:solidFill>
                <a:effectLst/>
                <a:latin typeface="+mn-lt"/>
                <a:ea typeface="+mn-ea"/>
                <a:cs typeface="+mn-cs"/>
              </a:rPr>
              <a:t>  </a:t>
            </a:r>
          </a:p>
          <a:p>
            <a:pPr marL="0" lvl="0" indent="0">
              <a:buFont typeface="Arial" panose="020B0604020202020204" pitchFamily="34" charset="0"/>
              <a:buNone/>
            </a:pPr>
            <a:r>
              <a:rPr lang="en-US" sz="1200" kern="1200" dirty="0">
                <a:solidFill>
                  <a:schemeClr val="tx1"/>
                </a:solidFill>
                <a:effectLst/>
                <a:latin typeface="+mn-lt"/>
                <a:ea typeface="+mn-ea"/>
                <a:cs typeface="+mn-cs"/>
              </a:rPr>
              <a:t>1. If a minor 13 or younger receives “consultation, examination, or treatment for sexually transmitted infections,” the provider may involve the parent or legal guardian.</a:t>
            </a:r>
          </a:p>
          <a:p>
            <a:pPr marL="365806" lvl="1" indent="0">
              <a:buFont typeface="Arial" panose="020B0604020202020204" pitchFamily="34" charset="0"/>
              <a:buNone/>
            </a:pPr>
            <a:r>
              <a:rPr lang="en-US" sz="1200" kern="1200" dirty="0">
                <a:solidFill>
                  <a:schemeClr val="tx1"/>
                </a:solidFill>
                <a:effectLst/>
                <a:latin typeface="+mn-lt"/>
                <a:ea typeface="+mn-ea"/>
                <a:cs typeface="+mn-cs"/>
              </a:rPr>
              <a:t>a. Remember, the provider must encourage the minor to involve a parent or legal guardian even if the provider determines not to involve them.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mental health service provider may advise a minor’s parent or legal guardian of mental health services provided or needed.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3. Treatment for substance use disorder</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60" kern="1200" dirty="0">
                <a:solidFill>
                  <a:schemeClr val="tx1"/>
                </a:solidFill>
                <a:effectLst/>
                <a:latin typeface="+mn-lt"/>
                <a:ea typeface="+mn-ea"/>
                <a:cs typeface="+mn-cs"/>
              </a:rPr>
              <a:t>Again, this part of the law allows a provider to tell a parent about these specific confidential services if it’s in the best interest of the young person.</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262422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260049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7384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942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30549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227925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479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376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1552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06441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66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209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096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56825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403753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326837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08462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74600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25137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57987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9371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16944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40267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61892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93445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78559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67696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66907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0731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0084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849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9126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0890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66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21176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54206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182611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51597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95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473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5007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0724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706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1910265032"/>
      </p:ext>
    </p:extLst>
  </p:cSld>
  <p:clrMap bg1="lt1" tx1="dk1" bg2="lt2" tx2="dk2" accent1="accent1" accent2="accent2" accent3="accent3" accent4="accent4" accent5="accent5" accent6="accent6" hlink="hlink" folHlink="folHlink"/>
  <p:sldLayoutIdLst>
    <p:sldLayoutId id="2147483699" r:id="rId1"/>
    <p:sldLayoutId id="2147483743" r:id="rId2"/>
    <p:sldLayoutId id="2147483744" r:id="rId3"/>
    <p:sldLayoutId id="214748374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16E56C-380D-B49A-3005-242C95188A3C}"/>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7811990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DB33601C-1075-16D3-3E1E-F47B54A90B5F}"/>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50510373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91C70381-BFC3-3622-25D8-65084679B112}"/>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36302220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54021457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91" r="16191"/>
          <a:stretch>
            <a:fillRect/>
          </a:stretch>
        </p:blipFill>
        <p:spPr>
          <a:prstGeom prst="rect">
            <a:avLst/>
          </a:prstGeom>
          <a:ln w="12700">
            <a:noFill/>
          </a:ln>
        </p:spPr>
      </p:pic>
      <p:sp>
        <p:nvSpPr>
          <p:cNvPr id="5" name="Title 11"/>
          <p:cNvSpPr>
            <a:spLocks noGrp="1"/>
          </p:cNvSpPr>
          <p:nvPr>
            <p:ph type="title"/>
          </p:nvPr>
        </p:nvSpPr>
        <p:spPr>
          <a:xfrm>
            <a:off x="3909848" y="465559"/>
            <a:ext cx="5846927" cy="2966762"/>
          </a:xfrm>
        </p:spPr>
        <p:txBody>
          <a:bodyPr/>
          <a:lstStyle/>
          <a:p>
            <a:r>
              <a:rPr lang="en-US" dirty="0"/>
              <a:t>Colorado</a:t>
            </a:r>
            <a:br>
              <a:rPr lang="en-US" sz="2400" dirty="0"/>
            </a:br>
            <a:r>
              <a:rPr lang="en-US" dirty="0"/>
              <a:t>Minor Consent and Confidentiality Laws</a:t>
            </a:r>
            <a:br>
              <a:rPr lang="en-US" dirty="0"/>
            </a:br>
            <a:endParaRPr lang="en-US" dirty="0"/>
          </a:p>
        </p:txBody>
      </p:sp>
      <p:sp>
        <p:nvSpPr>
          <p:cNvPr id="3" name="TextBox 2"/>
          <p:cNvSpPr txBox="1"/>
          <p:nvPr/>
        </p:nvSpPr>
        <p:spPr>
          <a:xfrm>
            <a:off x="4939537" y="3659970"/>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Content updated April 2023</a:t>
            </a:r>
          </a:p>
        </p:txBody>
      </p:sp>
      <p:pic>
        <p:nvPicPr>
          <p:cNvPr id="7" name="Picture 6"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644" y="4803842"/>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69A15247-6DB8-29E6-099B-CAD9CB64AAB2}"/>
              </a:ext>
            </a:extLst>
          </p:cNvPr>
          <p:cNvSpPr>
            <a:spLocks noGrp="1"/>
          </p:cNvSpPr>
          <p:nvPr>
            <p:ph type="body" sz="quarter" idx="11"/>
          </p:nvPr>
        </p:nvSpPr>
        <p:spPr>
          <a:xfrm>
            <a:off x="774940" y="1075883"/>
            <a:ext cx="4103447" cy="3650191"/>
          </a:xfrm>
        </p:spPr>
        <p:txBody>
          <a:bodyPr/>
          <a:lstStyle/>
          <a:p>
            <a:pPr marL="109728" lvl="0">
              <a:lnSpc>
                <a:spcPct val="100000"/>
              </a:lnSpc>
            </a:pPr>
            <a:r>
              <a:rPr lang="en-US" sz="2000" b="1" cap="all" dirty="0">
                <a:solidFill>
                  <a:schemeClr val="tx1"/>
                </a:solidFill>
                <a:latin typeface="Roboto Condensed"/>
                <a:cs typeface="Calibri" pitchFamily="34" charset="0"/>
              </a:rPr>
              <a:t>Purpose of visit </a:t>
            </a:r>
            <a:br>
              <a:rPr lang="en-US" sz="2000" b="1" dirty="0">
                <a:solidFill>
                  <a:schemeClr val="tx1"/>
                </a:solidFill>
                <a:cs typeface="Calibri" pitchFamily="34" charset="0"/>
              </a:rPr>
            </a:br>
            <a:r>
              <a:rPr lang="en-US" sz="1800" b="0" cap="none" dirty="0">
                <a:solidFill>
                  <a:schemeClr val="tx1"/>
                </a:solidFill>
                <a:latin typeface="+mn-lt"/>
                <a:cs typeface="Calibri" pitchFamily="34" charset="0"/>
              </a:rPr>
              <a:t>Sore throat</a:t>
            </a:r>
          </a:p>
          <a:p>
            <a:pPr marL="109728" lvl="0"/>
            <a:r>
              <a:rPr lang="en-US" sz="2000" b="1" cap="all" dirty="0">
                <a:solidFill>
                  <a:schemeClr val="tx1"/>
                </a:solidFill>
                <a:latin typeface="Roboto Condensed"/>
                <a:cs typeface="Calibri" pitchFamily="34" charset="0"/>
              </a:rPr>
              <a:t>Issue that emerges from clinician interview </a:t>
            </a:r>
            <a:br>
              <a:rPr lang="en-US" sz="2000" b="1" dirty="0">
                <a:solidFill>
                  <a:schemeClr val="tx1"/>
                </a:solidFill>
                <a:cs typeface="Calibri" pitchFamily="34" charset="0"/>
              </a:rPr>
            </a:br>
            <a:r>
              <a:rPr lang="en-US" sz="1800" b="0" cap="none" dirty="0">
                <a:solidFill>
                  <a:schemeClr val="tx1"/>
                </a:solidFill>
                <a:latin typeface="+mn-lt"/>
                <a:cs typeface="Calibri" pitchFamily="34" charset="0"/>
              </a:rPr>
              <a:t>Concerned about having an STI</a:t>
            </a:r>
          </a:p>
          <a:p>
            <a:pPr marL="109728" lvl="0"/>
            <a:r>
              <a:rPr lang="en-US" sz="2000" b="1" cap="all" dirty="0">
                <a:solidFill>
                  <a:schemeClr val="tx1"/>
                </a:solidFill>
                <a:latin typeface="Roboto Condensed"/>
                <a:cs typeface="Calibri" pitchFamily="34" charset="0"/>
              </a:rPr>
              <a:t>Parent information </a:t>
            </a:r>
            <a:br>
              <a:rPr lang="en-US" sz="2000" b="1" dirty="0">
                <a:solidFill>
                  <a:schemeClr val="tx1"/>
                </a:solidFill>
                <a:cs typeface="Calibri" pitchFamily="34" charset="0"/>
              </a:rPr>
            </a:br>
            <a:r>
              <a:rPr lang="en-US" sz="1800" b="0" cap="none" dirty="0">
                <a:solidFill>
                  <a:schemeClr val="tx1"/>
                </a:solidFill>
                <a:latin typeface="+mn-lt"/>
                <a:cs typeface="Calibri" pitchFamily="34" charset="0"/>
              </a:rPr>
              <a:t>Shay says she is worried her mother will kick her out of the house if she knows Shay is sexually active</a:t>
            </a:r>
            <a:endParaRPr lang="en-US" sz="2000" b="0" dirty="0">
              <a:solidFill>
                <a:schemeClr val="tx1"/>
              </a:solidFill>
              <a:latin typeface="+mn-lt"/>
              <a:cs typeface="Calibri" pitchFamily="34" charset="0"/>
            </a:endParaRPr>
          </a:p>
          <a:p>
            <a:endParaRPr lang="en-US" dirty="0"/>
          </a:p>
        </p:txBody>
      </p:sp>
      <p:sp>
        <p:nvSpPr>
          <p:cNvPr id="9" name="Rectangle 8"/>
          <p:cNvSpPr/>
          <p:nvPr/>
        </p:nvSpPr>
        <p:spPr>
          <a:xfrm>
            <a:off x="646589" y="4037584"/>
            <a:ext cx="8967907" cy="1200329"/>
          </a:xfrm>
          <a:prstGeom prst="rect">
            <a:avLst/>
          </a:prstGeom>
          <a:noFill/>
        </p:spPr>
        <p:txBody>
          <a:bodyPr wrap="square">
            <a:spAutoFit/>
          </a:bodyPr>
          <a:lstStyle/>
          <a:p>
            <a:pPr marL="457200" lvl="0" indent="-457200">
              <a:buFont typeface="+mj-lt"/>
              <a:buAutoNum type="arabicPeriod"/>
            </a:pPr>
            <a:r>
              <a:rPr lang="en-US" sz="1800" i="1" dirty="0"/>
              <a:t>Can Shay receive STI testing </a:t>
            </a:r>
            <a:r>
              <a:rPr lang="en-US" sz="1800" b="1" i="1" dirty="0"/>
              <a:t>without her parent’s permission? </a:t>
            </a:r>
          </a:p>
          <a:p>
            <a:pPr marL="457200" lvl="0" indent="-457200">
              <a:buFont typeface="+mj-lt"/>
              <a:buAutoNum type="arabicPeriod"/>
            </a:pPr>
            <a:r>
              <a:rPr lang="en-US" sz="1800" i="1" dirty="0"/>
              <a:t>Can she receive STI treatment?  </a:t>
            </a:r>
          </a:p>
          <a:p>
            <a:pPr marL="457200" lvl="0" indent="-457200">
              <a:buFont typeface="+mj-lt"/>
              <a:buAutoNum type="arabicPeriod"/>
            </a:pPr>
            <a:r>
              <a:rPr lang="en-US" sz="1800" i="1" dirty="0"/>
              <a:t>Can she receive preventive care, such as an HPV vaccine? What about condoms or other contraception?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067" y="981623"/>
            <a:ext cx="2215375" cy="2960873"/>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CD626CFD-0D98-8BCB-495F-4DF592172928}"/>
              </a:ext>
            </a:extLst>
          </p:cNvPr>
          <p:cNvSpPr>
            <a:spLocks noGrp="1"/>
          </p:cNvSpPr>
          <p:nvPr>
            <p:ph type="body" sz="quarter" idx="11"/>
          </p:nvPr>
        </p:nvSpPr>
        <p:spPr>
          <a:xfrm>
            <a:off x="773343" y="1150409"/>
            <a:ext cx="4103447" cy="3650191"/>
          </a:xfrm>
        </p:spPr>
        <p:txBody>
          <a:bodyPr/>
          <a:lstStyle/>
          <a:p>
            <a:r>
              <a:rPr lang="en-US" sz="1800" b="0" cap="none" dirty="0"/>
              <a:t>Information regarding consultation, examination, or treatment for a STI provided to a teen 14 years or older may NOT be disclosed to a parent without the teen’s consent. </a:t>
            </a:r>
          </a:p>
        </p:txBody>
      </p:sp>
      <p:sp>
        <p:nvSpPr>
          <p:cNvPr id="9" name="Rectangle 8"/>
          <p:cNvSpPr/>
          <p:nvPr/>
        </p:nvSpPr>
        <p:spPr>
          <a:xfrm>
            <a:off x="773343" y="2975504"/>
            <a:ext cx="4103447" cy="923330"/>
          </a:xfrm>
          <a:prstGeom prst="rect">
            <a:avLst/>
          </a:prstGeom>
          <a:noFill/>
        </p:spPr>
        <p:txBody>
          <a:bodyPr wrap="square">
            <a:spAutoFit/>
          </a:bodyPr>
          <a:lstStyle/>
          <a:p>
            <a:pPr lvl="0" algn="ctr"/>
            <a:r>
              <a:rPr lang="en-US" sz="1800" i="1" dirty="0"/>
              <a:t>If Shay’s mother calls the clinic to ask if Shay received an STI test, can this information be released?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067" y="981623"/>
            <a:ext cx="2230365" cy="2960873"/>
          </a:xfrm>
          <a:prstGeom prst="rect">
            <a:avLst/>
          </a:prstGeom>
        </p:spPr>
      </p:pic>
    </p:spTree>
    <p:extLst>
      <p:ext uri="{BB962C8B-B14F-4D97-AF65-F5344CB8AC3E}">
        <p14:creationId xmlns:p14="http://schemas.microsoft.com/office/powerpoint/2010/main" val="319092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23129"/>
          </a:xfrm>
        </p:spPr>
        <p:txBody>
          <a:bodyPr/>
          <a:lstStyle/>
          <a:p>
            <a:pPr>
              <a:lnSpc>
                <a:spcPct val="108000"/>
              </a:lnSpc>
              <a:spcBef>
                <a:spcPts val="0"/>
              </a:spcBef>
            </a:pPr>
            <a:r>
              <a:rPr lang="en-US" cap="none" dirty="0">
                <a:cs typeface="Calibri" pitchFamily="34" charset="0"/>
              </a:rPr>
              <a:t>IN GENERAL, A MINOR’S PARENT/LEGAL GUARDIAN IS AUTHORIZED TO ACCESS THE MINOR’S MEDICAL RECORDS. </a:t>
            </a:r>
            <a:endParaRPr lang="en-US" sz="2300" b="0" cap="none" dirty="0">
              <a:solidFill>
                <a:srgbClr val="0D233D"/>
              </a:solidFill>
            </a:endParaRPr>
          </a:p>
        </p:txBody>
      </p:sp>
      <p:sp>
        <p:nvSpPr>
          <p:cNvPr id="2" name="Text Placeholder 1">
            <a:extLst>
              <a:ext uri="{FF2B5EF4-FFF2-40B4-BE49-F238E27FC236}">
                <a16:creationId xmlns:a16="http://schemas.microsoft.com/office/drawing/2014/main" id="{B14043DC-0850-0C44-A2C7-F14D8AC99D1D}"/>
              </a:ext>
            </a:extLst>
          </p:cNvPr>
          <p:cNvSpPr>
            <a:spLocks noGrp="1"/>
          </p:cNvSpPr>
          <p:nvPr>
            <p:ph type="body" sz="quarter" idx="11"/>
          </p:nvPr>
        </p:nvSpPr>
        <p:spPr>
          <a:xfrm>
            <a:off x="771524" y="1744578"/>
            <a:ext cx="8221664" cy="3284621"/>
          </a:xfrm>
        </p:spPr>
        <p:txBody>
          <a:bodyPr/>
          <a:lstStyle/>
          <a:p>
            <a:pPr>
              <a:lnSpc>
                <a:spcPct val="108000"/>
              </a:lnSpc>
              <a:spcBef>
                <a:spcPts val="0"/>
              </a:spcBef>
            </a:pPr>
            <a:r>
              <a:rPr lang="en-US" sz="1800" b="0" cap="none" dirty="0">
                <a:cs typeface="Calibri" pitchFamily="34" charset="0"/>
              </a:rPr>
              <a:t>However, a minor’s confidentiality </a:t>
            </a:r>
            <a:r>
              <a:rPr lang="en-US" sz="1800" b="1" cap="none" dirty="0">
                <a:cs typeface="Calibri" pitchFamily="34" charset="0"/>
              </a:rPr>
              <a:t>may be protected if</a:t>
            </a:r>
            <a:r>
              <a:rPr lang="en-US" sz="1800" b="0" cap="none" dirty="0">
                <a:cs typeface="Calibri" pitchFamily="34" charset="0"/>
              </a:rPr>
              <a:t>:</a:t>
            </a:r>
          </a:p>
          <a:p>
            <a:pPr marL="682625" indent="-457200">
              <a:lnSpc>
                <a:spcPct val="108000"/>
              </a:lnSpc>
              <a:spcBef>
                <a:spcPts val="600"/>
              </a:spcBef>
              <a:buFont typeface="+mj-lt"/>
              <a:buAutoNum type="arabicPeriod"/>
            </a:pPr>
            <a:r>
              <a:rPr lang="en-US" sz="1800" b="0" cap="none" dirty="0"/>
              <a:t>The parent/guardian’s consent was not required for the service.</a:t>
            </a:r>
          </a:p>
          <a:p>
            <a:pPr marL="682625" indent="-457200">
              <a:lnSpc>
                <a:spcPct val="108000"/>
              </a:lnSpc>
              <a:spcBef>
                <a:spcPts val="600"/>
              </a:spcBef>
              <a:buFont typeface="+mj-lt"/>
              <a:buAutoNum type="arabicPeriod"/>
            </a:pPr>
            <a:r>
              <a:rPr lang="en-US" sz="1800" b="0" cap="none" dirty="0"/>
              <a:t>The parent/guardian consented to a confidential relationship between the minor and health care provider.</a:t>
            </a:r>
          </a:p>
          <a:p>
            <a:pPr marL="682625" indent="-457200">
              <a:lnSpc>
                <a:spcPct val="108000"/>
              </a:lnSpc>
              <a:spcBef>
                <a:spcPts val="600"/>
              </a:spcBef>
              <a:buFont typeface="+mj-lt"/>
              <a:buAutoNum type="arabicPeriod"/>
            </a:pPr>
            <a:r>
              <a:rPr lang="en-US" sz="1800" b="0" cap="none" dirty="0"/>
              <a:t>The health care provider believes the minor is being abused or neglected or may be harmed by disclosure.</a:t>
            </a:r>
          </a:p>
          <a:p>
            <a:pPr marL="514350" indent="-288925">
              <a:spcBef>
                <a:spcPts val="600"/>
              </a:spcBef>
              <a:buFont typeface="Courier New" pitchFamily="49" charset="0"/>
              <a:buChar char="o"/>
            </a:pPr>
            <a:endParaRPr lang="en-US" sz="1800" b="0" cap="none" dirty="0">
              <a:solidFill>
                <a:srgbClr val="0D233D"/>
              </a:solidFill>
              <a:cs typeface="Calibri" pitchFamily="34" charset="0"/>
            </a:endParaRPr>
          </a:p>
          <a:p>
            <a:endParaRPr lang="en-US" dirty="0"/>
          </a:p>
        </p:txBody>
      </p:sp>
      <p:sp>
        <p:nvSpPr>
          <p:cNvPr id="3" name="Title 2"/>
          <p:cNvSpPr>
            <a:spLocks noGrp="1"/>
          </p:cNvSpPr>
          <p:nvPr>
            <p:ph type="title"/>
          </p:nvPr>
        </p:nvSpPr>
        <p:spPr/>
        <p:txBody>
          <a:bodyPr/>
          <a:lstStyle/>
          <a:p>
            <a:r>
              <a:rPr lang="en-US" dirty="0"/>
              <a:t>Accessing records</a:t>
            </a:r>
          </a:p>
        </p:txBody>
      </p:sp>
    </p:spTree>
    <p:custDataLst>
      <p:tags r:id="rId1"/>
    </p:custDataLst>
    <p:extLst>
      <p:ext uri="{BB962C8B-B14F-4D97-AF65-F5344CB8AC3E}">
        <p14:creationId xmlns:p14="http://schemas.microsoft.com/office/powerpoint/2010/main" val="133293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358934" y="1063461"/>
            <a:ext cx="4123109" cy="4157467"/>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0BFAC905-6C95-47CD-064A-643CCC4AFC46}"/>
              </a:ext>
            </a:extLst>
          </p:cNvPr>
          <p:cNvSpPr>
            <a:spLocks noGrp="1"/>
          </p:cNvSpPr>
          <p:nvPr>
            <p:ph type="body" sz="quarter" idx="11"/>
          </p:nvPr>
        </p:nvSpPr>
        <p:spPr>
          <a:xfrm>
            <a:off x="4878387" y="1063461"/>
            <a:ext cx="4123109" cy="3650191"/>
          </a:xfrm>
        </p:spPr>
        <p:txBody>
          <a:bodyPr/>
          <a:lstStyle/>
          <a:p>
            <a:pPr lvl="0" algn="l">
              <a:lnSpc>
                <a:spcPct val="100000"/>
              </a:lnSpc>
            </a:pPr>
            <a:r>
              <a:rPr lang="en-US" sz="2000" b="1" cap="all" dirty="0">
                <a:latin typeface="+mj-lt"/>
                <a:ea typeface="Calibri"/>
                <a:cs typeface="Times New Roman"/>
              </a:rPr>
              <a:t>Purpose of visit</a:t>
            </a:r>
            <a:br>
              <a:rPr lang="en-US" sz="2000" b="1" dirty="0">
                <a:ea typeface="Calibri"/>
                <a:cs typeface="Times New Roman"/>
              </a:rPr>
            </a:br>
            <a:r>
              <a:rPr lang="en-US" sz="1800" b="0" cap="none" dirty="0">
                <a:latin typeface="+mn-lt"/>
                <a:ea typeface="Calibri"/>
                <a:cs typeface="Times New Roman"/>
              </a:rPr>
              <a:t>Well visit</a:t>
            </a:r>
          </a:p>
          <a:p>
            <a:pPr lvl="0" algn="l">
              <a:lnSpc>
                <a:spcPct val="100000"/>
              </a:lnSpc>
            </a:pPr>
            <a:r>
              <a:rPr lang="en-US" sz="2000" b="1" cap="all" dirty="0">
                <a:latin typeface="+mj-lt"/>
                <a:ea typeface="Calibri"/>
                <a:cs typeface="Times New Roman"/>
              </a:rPr>
              <a:t>Issue that emerges through clinician interview</a:t>
            </a:r>
            <a:br>
              <a:rPr lang="en-US" sz="1800" b="1" i="1" dirty="0">
                <a:latin typeface="+mn-lt"/>
                <a:ea typeface="Calibri"/>
                <a:cs typeface="Times New Roman"/>
              </a:rPr>
            </a:br>
            <a:r>
              <a:rPr lang="en-US" sz="1800" b="0" cap="none" dirty="0">
                <a:latin typeface="+mn-lt"/>
                <a:ea typeface="Calibri"/>
                <a:cs typeface="Times New Roman"/>
              </a:rPr>
              <a:t>States to clinician that he’s ready to get treatment for a substance use disorder</a:t>
            </a:r>
            <a:endParaRPr lang="en-US" sz="2000" b="0" cap="none" dirty="0">
              <a:latin typeface="+mn-lt"/>
              <a:ea typeface="Calibri"/>
              <a:cs typeface="Times New Roman"/>
            </a:endParaRPr>
          </a:p>
          <a:p>
            <a:pPr lvl="0" algn="l">
              <a:lnSpc>
                <a:spcPct val="100000"/>
              </a:lnSpc>
            </a:pPr>
            <a:r>
              <a:rPr lang="en-US" sz="2000" b="1" cap="all" dirty="0">
                <a:latin typeface="+mj-lt"/>
                <a:ea typeface="Calibri"/>
                <a:cs typeface="Times New Roman"/>
              </a:rPr>
              <a:t>Parent information</a:t>
            </a:r>
            <a:br>
              <a:rPr lang="en-US" sz="2000" b="1" dirty="0">
                <a:ea typeface="Calibri"/>
                <a:cs typeface="Times New Roman"/>
              </a:rPr>
            </a:br>
            <a:r>
              <a:rPr lang="en-US" sz="1800" b="0" cap="none" dirty="0">
                <a:latin typeface="+mn-lt"/>
                <a:ea typeface="Calibri"/>
                <a:cs typeface="Times New Roman"/>
              </a:rPr>
              <a:t>Doesn’t want to disappoint parents</a:t>
            </a:r>
            <a:endParaRPr lang="en-US" sz="2000" b="0" dirty="0">
              <a:latin typeface="+mn-lt"/>
              <a:ea typeface="Calibri"/>
              <a:cs typeface="Times New Roman"/>
            </a:endParaRPr>
          </a:p>
          <a:p>
            <a:endParaRPr lang="en-US" dirty="0"/>
          </a:p>
        </p:txBody>
      </p:sp>
      <p:sp>
        <p:nvSpPr>
          <p:cNvPr id="9" name="TextBox 8"/>
          <p:cNvSpPr txBox="1"/>
          <p:nvPr/>
        </p:nvSpPr>
        <p:spPr>
          <a:xfrm>
            <a:off x="4757660" y="4266821"/>
            <a:ext cx="4640181" cy="954107"/>
          </a:xfrm>
          <a:prstGeom prst="rect">
            <a:avLst/>
          </a:prstGeom>
          <a:noFill/>
        </p:spPr>
        <p:txBody>
          <a:bodyPr wrap="square" rtlCol="0">
            <a:spAutoFit/>
          </a:bodyPr>
          <a:lstStyle/>
          <a:p>
            <a:pPr marL="119063" lvl="0" algn="ctr"/>
            <a:r>
              <a:rPr lang="en-US" sz="1800" i="1" dirty="0"/>
              <a:t>Is Giovanni allowed to get outpatient counseling for substance 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402" b="402"/>
          <a:stretch>
            <a:fillRect/>
          </a:stretch>
        </p:blipFill>
        <p:spPr/>
      </p:pic>
      <p:sp>
        <p:nvSpPr>
          <p:cNvPr id="4" name="Title 3"/>
          <p:cNvSpPr>
            <a:spLocks noGrp="1"/>
          </p:cNvSpPr>
          <p:nvPr>
            <p:ph type="title"/>
          </p:nvPr>
        </p:nvSpPr>
        <p:spPr>
          <a:ln>
            <a:noFill/>
          </a:ln>
        </p:spPr>
        <p:txBody>
          <a:bodyPr/>
          <a:lstStyle/>
          <a:p>
            <a:r>
              <a:rPr lang="en-US" dirty="0"/>
              <a:t>Thank you!</a:t>
            </a:r>
          </a:p>
        </p:txBody>
      </p:sp>
      <p:sp>
        <p:nvSpPr>
          <p:cNvPr id="2" name="TextBox 1"/>
          <p:cNvSpPr txBox="1"/>
          <p:nvPr/>
        </p:nvSpPr>
        <p:spPr>
          <a:xfrm>
            <a:off x="5846983" y="3874587"/>
            <a:ext cx="2282997" cy="276999"/>
          </a:xfrm>
          <a:prstGeom prst="rect">
            <a:avLst/>
          </a:prstGeom>
          <a:noFill/>
        </p:spPr>
        <p:txBody>
          <a:bodyPr wrap="none" rtlCol="0">
            <a:spAutoFit/>
          </a:bodyPr>
          <a:lstStyle/>
          <a:p>
            <a:r>
              <a:rPr lang="en-US" sz="1200" i="1" dirty="0"/>
              <a:t>For educational purposes only.</a:t>
            </a:r>
          </a:p>
        </p:txBody>
      </p:sp>
      <p:pic>
        <p:nvPicPr>
          <p:cNvPr id="5" name="Picture 4" descr="A yellow letter m and blue text&#10;&#10;Description automatically generated">
            <a:extLst>
              <a:ext uri="{FF2B5EF4-FFF2-40B4-BE49-F238E27FC236}">
                <a16:creationId xmlns:a16="http://schemas.microsoft.com/office/drawing/2014/main" id="{B70F540F-9733-BF85-A22B-4F18F47764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644" y="4803842"/>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txBody>
          <a:bodyPr/>
          <a:lstStyle/>
          <a:p>
            <a:r>
              <a:rPr lang="en-US" dirty="0"/>
              <a:t>CASE SCENARIO: SHAY, 15 Y/O GIRL</a:t>
            </a:r>
          </a:p>
        </p:txBody>
      </p:sp>
      <p:sp>
        <p:nvSpPr>
          <p:cNvPr id="3" name="Text Placeholder 2">
            <a:extLst>
              <a:ext uri="{FF2B5EF4-FFF2-40B4-BE49-F238E27FC236}">
                <a16:creationId xmlns:a16="http://schemas.microsoft.com/office/drawing/2014/main" id="{9AB94B68-1166-F395-ACBD-5A4FF2C7273C}"/>
              </a:ext>
            </a:extLst>
          </p:cNvPr>
          <p:cNvSpPr>
            <a:spLocks noGrp="1"/>
          </p:cNvSpPr>
          <p:nvPr>
            <p:ph type="body" sz="quarter" idx="11"/>
          </p:nvPr>
        </p:nvSpPr>
        <p:spPr>
          <a:xfrm>
            <a:off x="774940" y="1028701"/>
            <a:ext cx="4103447" cy="3650191"/>
          </a:xfrm>
        </p:spPr>
        <p:txBody>
          <a:bodyPr/>
          <a:lstStyle/>
          <a:p>
            <a:pPr marL="109728" lvl="0"/>
            <a:r>
              <a:rPr lang="en-US" sz="2000" b="1" cap="all" dirty="0">
                <a:latin typeface="Roboto Condensed"/>
                <a:cs typeface="Calibri" pitchFamily="34" charset="0"/>
              </a:rPr>
              <a:t>Purpose of visit </a:t>
            </a:r>
            <a:br>
              <a:rPr lang="en-US" sz="2000" b="1" dirty="0">
                <a:cs typeface="Calibri" pitchFamily="34" charset="0"/>
              </a:rPr>
            </a:br>
            <a:r>
              <a:rPr lang="en-US" sz="1800" b="0" cap="none" dirty="0">
                <a:latin typeface="+mn-lt"/>
                <a:cs typeface="Calibri" pitchFamily="34" charset="0"/>
              </a:rPr>
              <a:t>Sore throat</a:t>
            </a:r>
          </a:p>
          <a:p>
            <a:pPr marL="109728" lvl="0"/>
            <a:r>
              <a:rPr lang="en-US" sz="2000" b="1" cap="all" dirty="0">
                <a:latin typeface="Roboto Condensed"/>
                <a:cs typeface="Calibri" pitchFamily="34" charset="0"/>
              </a:rPr>
              <a:t>Issue that emerges from clinician interview </a:t>
            </a:r>
            <a:br>
              <a:rPr lang="en-US" sz="2000" b="1" dirty="0">
                <a:cs typeface="Calibri" pitchFamily="34" charset="0"/>
              </a:rPr>
            </a:br>
            <a:r>
              <a:rPr lang="en-US" sz="1800" b="0" cap="none" dirty="0">
                <a:latin typeface="+mn-lt"/>
                <a:cs typeface="Calibri" pitchFamily="34" charset="0"/>
              </a:rPr>
              <a:t>Concerned about having an STI</a:t>
            </a:r>
          </a:p>
          <a:p>
            <a:pPr marL="109728" lvl="0"/>
            <a:r>
              <a:rPr lang="en-US" sz="2000" b="1" cap="all" dirty="0">
                <a:latin typeface="Roboto Condensed"/>
                <a:cs typeface="Calibri" pitchFamily="34" charset="0"/>
              </a:rPr>
              <a:t>Parent information </a:t>
            </a:r>
            <a:br>
              <a:rPr lang="en-US" sz="2000" b="1" dirty="0">
                <a:cs typeface="Calibri" pitchFamily="34" charset="0"/>
              </a:rPr>
            </a:br>
            <a:r>
              <a:rPr lang="en-US" sz="1800" b="0" cap="none" dirty="0">
                <a:latin typeface="+mn-lt"/>
                <a:cs typeface="Calibri" pitchFamily="34" charset="0"/>
              </a:rPr>
              <a:t>Shay says she is worried her mother will kick her out of the house if she knows Shay is sexually active</a:t>
            </a:r>
            <a:endParaRPr lang="en-US" sz="2000" b="0" dirty="0">
              <a:latin typeface="+mn-lt"/>
              <a:cs typeface="Calibri" pitchFamily="34" charset="0"/>
            </a:endParaRPr>
          </a:p>
          <a:p>
            <a:endParaRPr lang="en-US" dirty="0"/>
          </a:p>
        </p:txBody>
      </p:sp>
      <p:sp>
        <p:nvSpPr>
          <p:cNvPr id="6" name="Rectangle 5"/>
          <p:cNvSpPr/>
          <p:nvPr/>
        </p:nvSpPr>
        <p:spPr>
          <a:xfrm>
            <a:off x="771524" y="4032561"/>
            <a:ext cx="4292736"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563" y="1028701"/>
            <a:ext cx="2935844" cy="4266957"/>
          </a:xfrm>
          <a:prstGeom prst="rect">
            <a:avLst/>
          </a:prstGeom>
        </p:spPr>
      </p:pic>
    </p:spTree>
    <p:custDataLst>
      <p:tags r:id="rId1"/>
    </p:custDataLst>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p:txBody>
          <a:bodyPr/>
          <a:lstStyle/>
          <a:p>
            <a:pPr>
              <a:lnSpc>
                <a:spcPct val="100000"/>
              </a:lnSpc>
            </a:pPr>
            <a:r>
              <a:rPr lang="en-US" sz="2400" b="1" cap="all" dirty="0">
                <a:latin typeface="Roboto Condensed"/>
                <a:cs typeface="Calibri" pitchFamily="34" charset="0"/>
              </a:rPr>
              <a:t>Consent</a:t>
            </a:r>
            <a:endParaRPr lang="en-US" sz="2400" i="1" dirty="0">
              <a:solidFill>
                <a:srgbClr val="0D233D"/>
              </a:solidFill>
              <a:cs typeface="Calibri" pitchFamily="34" charset="0"/>
            </a:endParaRPr>
          </a:p>
        </p:txBody>
      </p:sp>
      <p:sp>
        <p:nvSpPr>
          <p:cNvPr id="2" name="Text Placeholder 1">
            <a:extLst>
              <a:ext uri="{FF2B5EF4-FFF2-40B4-BE49-F238E27FC236}">
                <a16:creationId xmlns:a16="http://schemas.microsoft.com/office/drawing/2014/main" id="{02C75570-A231-E750-BFA4-8D301FB5B47A}"/>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b="0" cap="none" dirty="0"/>
              <a:t>Permission to act </a:t>
            </a:r>
          </a:p>
          <a:p>
            <a:pPr marL="400050" indent="-285750">
              <a:lnSpc>
                <a:spcPct val="100000"/>
              </a:lnSpc>
              <a:buFont typeface="Arial" panose="020B0604020202020204" pitchFamily="34" charset="0"/>
              <a:buChar char="•"/>
            </a:pPr>
            <a:r>
              <a:rPr lang="en-US" sz="1800" b="0" cap="none" dirty="0"/>
              <a:t>Parent/guardian must give consent before their minor child can receive services (except specific confidential services)</a:t>
            </a:r>
            <a:endParaRPr lang="en-US" sz="1800" dirty="0"/>
          </a:p>
        </p:txBody>
      </p:sp>
      <p:sp>
        <p:nvSpPr>
          <p:cNvPr id="4" name="Title 3"/>
          <p:cNvSpPr>
            <a:spLocks noGrp="1"/>
          </p:cNvSpPr>
          <p:nvPr>
            <p:ph type="title"/>
          </p:nvPr>
        </p:nvSpPr>
        <p:spPr>
          <a:ln>
            <a:noFill/>
          </a:ln>
        </p:spPr>
        <p:txBody>
          <a:bodyPr/>
          <a:lstStyle/>
          <a:p>
            <a:r>
              <a:rPr lang="en-US" dirty="0"/>
              <a:t>Important Definitions</a:t>
            </a:r>
          </a:p>
        </p:txBody>
      </p:sp>
      <p:sp>
        <p:nvSpPr>
          <p:cNvPr id="3" name="Text Placeholder 2">
            <a:extLst>
              <a:ext uri="{FF2B5EF4-FFF2-40B4-BE49-F238E27FC236}">
                <a16:creationId xmlns:a16="http://schemas.microsoft.com/office/drawing/2014/main" id="{7E9213CB-E8FA-7B15-C2C5-BEDA4DBCEBE8}"/>
              </a:ext>
            </a:extLst>
          </p:cNvPr>
          <p:cNvSpPr>
            <a:spLocks noGrp="1"/>
          </p:cNvSpPr>
          <p:nvPr>
            <p:ph type="body" sz="quarter" idx="12"/>
          </p:nvPr>
        </p:nvSpPr>
        <p:spPr/>
        <p:txBody>
          <a:bodyPr/>
          <a:lstStyle/>
          <a:p>
            <a:r>
              <a:rPr lang="en-US" dirty="0"/>
              <a:t>Confidentiality</a:t>
            </a:r>
          </a:p>
        </p:txBody>
      </p:sp>
      <p:sp>
        <p:nvSpPr>
          <p:cNvPr id="6" name="Text Placeholder 5">
            <a:extLst>
              <a:ext uri="{FF2B5EF4-FFF2-40B4-BE49-F238E27FC236}">
                <a16:creationId xmlns:a16="http://schemas.microsoft.com/office/drawing/2014/main" id="{F6A2100B-5B69-9D0E-ADC4-4994A876C7FA}"/>
              </a:ext>
            </a:extLst>
          </p:cNvPr>
          <p:cNvSpPr>
            <a:spLocks noGrp="1"/>
          </p:cNvSpPr>
          <p:nvPr>
            <p:ph type="body" sz="quarter" idx="13"/>
          </p:nvPr>
        </p:nvSpPr>
        <p:spPr/>
        <p:txBody>
          <a:bodyPr/>
          <a:lstStyle/>
          <a:p>
            <a:pPr marL="285750" indent="-285750">
              <a:buFont typeface="Arial" panose="020B0604020202020204" pitchFamily="34" charset="0"/>
              <a:buChar char="•"/>
            </a:pPr>
            <a:r>
              <a:rPr lang="en-US" sz="1800" b="0" cap="none" dirty="0"/>
              <a:t>How providers and staff keep certain information confidential</a:t>
            </a:r>
          </a:p>
          <a:p>
            <a:pPr marL="285750" indent="-285750">
              <a:buFont typeface="Arial" panose="020B0604020202020204" pitchFamily="34" charset="0"/>
              <a:buChar char="•"/>
            </a:pPr>
            <a:endParaRPr lang="en-US" dirty="0">
              <a:solidFill>
                <a:srgbClr val="0D233D"/>
              </a:solidFill>
            </a:endParaRPr>
          </a:p>
          <a:p>
            <a:r>
              <a:rPr lang="en-US" sz="1800" dirty="0"/>
              <a:t>			Consent ≠ Confidentiality</a:t>
            </a:r>
          </a:p>
          <a:p>
            <a:endParaRPr lang="en-US" sz="1800" b="0" cap="none" dirty="0">
              <a:solidFill>
                <a:srgbClr val="0D233D"/>
              </a:solidFill>
            </a:endParaRPr>
          </a:p>
        </p:txBody>
      </p:sp>
    </p:spTree>
    <p:custDataLst>
      <p:tags r:id="rId1"/>
    </p:custDataLst>
    <p:extLst>
      <p:ext uri="{BB962C8B-B14F-4D97-AF65-F5344CB8AC3E}">
        <p14:creationId xmlns:p14="http://schemas.microsoft.com/office/powerpoint/2010/main" val="155220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369805"/>
          </a:xfrm>
        </p:spPr>
        <p:txBody>
          <a:bodyPr/>
          <a:lstStyle/>
          <a:p>
            <a:r>
              <a:rPr lang="en-US" sz="2400" cap="none" dirty="0">
                <a:cs typeface="Calibri" pitchFamily="34" charset="0"/>
              </a:rPr>
              <a:t>A PARENT OR LEGAL GUARDIAN MUST PROVIDE CONSENT ON BEHALF OF A MINOR (UNDER AGE 18) BEFORE HEALTH CARE SERVICES ARE PROVIDED, WITH SEVERAL IMPORTANT EXCEPTIONS.</a:t>
            </a:r>
          </a:p>
          <a:p>
            <a:endParaRPr lang="en-US" cap="none" dirty="0">
              <a:cs typeface="Calibri" pitchFamily="34" charset="0"/>
            </a:endParaRPr>
          </a:p>
        </p:txBody>
      </p:sp>
      <p:sp>
        <p:nvSpPr>
          <p:cNvPr id="2" name="Text Placeholder 1">
            <a:extLst>
              <a:ext uri="{FF2B5EF4-FFF2-40B4-BE49-F238E27FC236}">
                <a16:creationId xmlns:a16="http://schemas.microsoft.com/office/drawing/2014/main" id="{7EA60D7D-B421-960B-2276-ED7C80F6241C}"/>
              </a:ext>
            </a:extLst>
          </p:cNvPr>
          <p:cNvSpPr>
            <a:spLocks noGrp="1"/>
          </p:cNvSpPr>
          <p:nvPr>
            <p:ph type="body" sz="quarter" idx="11"/>
          </p:nvPr>
        </p:nvSpPr>
        <p:spPr>
          <a:xfrm>
            <a:off x="767555" y="2291255"/>
            <a:ext cx="8221664" cy="2931932"/>
          </a:xfrm>
        </p:spPr>
        <p:txBody>
          <a:bodyPr/>
          <a:lstStyle/>
          <a:p>
            <a:r>
              <a:rPr lang="en-US" sz="1800" b="0" cap="none" dirty="0">
                <a:cs typeface="Calibri" pitchFamily="34" charset="0"/>
              </a:rPr>
              <a:t>The exceptions are based on either:</a:t>
            </a:r>
          </a:p>
          <a:p>
            <a:pPr marL="342900" indent="-342900">
              <a:buFont typeface="Arial" panose="020B0604020202020204" pitchFamily="34" charset="0"/>
              <a:buChar char="•"/>
            </a:pPr>
            <a:r>
              <a:rPr lang="en-US" sz="1800" b="0" cap="none" dirty="0">
                <a:cs typeface="Calibri" pitchFamily="34" charset="0"/>
              </a:rPr>
              <a:t>The minor’s status (independence from parents/guardians), or </a:t>
            </a:r>
          </a:p>
          <a:p>
            <a:pPr marL="342900" indent="-342900">
              <a:buFont typeface="Arial" panose="020B0604020202020204" pitchFamily="34" charset="0"/>
              <a:buChar char="•"/>
            </a:pPr>
            <a:r>
              <a:rPr lang="en-US" sz="1800" b="0" cap="none" dirty="0">
                <a:cs typeface="Calibri" pitchFamily="34" charset="0"/>
              </a:rPr>
              <a:t>The type of service requested (such as certain sexual health services). </a:t>
            </a:r>
          </a:p>
        </p:txBody>
      </p:sp>
      <p:sp>
        <p:nvSpPr>
          <p:cNvPr id="3" name="Title 2"/>
          <p:cNvSpPr>
            <a:spLocks noGrp="1"/>
          </p:cNvSpPr>
          <p:nvPr>
            <p:ph type="title"/>
          </p:nvPr>
        </p:nvSpPr>
        <p:spPr>
          <a:ln>
            <a:noFill/>
          </a:ln>
        </p:spPr>
        <p:txBody>
          <a:bodyPr/>
          <a:lstStyle/>
          <a:p>
            <a:r>
              <a:rPr lang="en-US" dirty="0"/>
              <a:t>CO Law: Parental Consent Exceptions </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59602C6-8D59-AA3F-5784-18B35D5EEA8D}"/>
              </a:ext>
            </a:extLst>
          </p:cNvPr>
          <p:cNvSpPr>
            <a:spLocks noGrp="1"/>
          </p:cNvSpPr>
          <p:nvPr>
            <p:ph type="body" sz="quarter" idx="10"/>
          </p:nvPr>
        </p:nvSpPr>
        <p:spPr>
          <a:xfrm>
            <a:off x="771283" y="921450"/>
            <a:ext cx="8221905" cy="714844"/>
          </a:xfrm>
        </p:spPr>
        <p:txBody>
          <a:bodyPr/>
          <a:lstStyle/>
          <a:p>
            <a:r>
              <a:rPr lang="en-US" dirty="0"/>
              <a:t>A minor may consent to health care services without a parent/guardian’s permission if they are:</a:t>
            </a:r>
          </a:p>
          <a:p>
            <a:endParaRPr lang="en-US" dirty="0"/>
          </a:p>
        </p:txBody>
      </p:sp>
      <p:sp>
        <p:nvSpPr>
          <p:cNvPr id="9" name="Text Placeholder 8">
            <a:extLst>
              <a:ext uri="{FF2B5EF4-FFF2-40B4-BE49-F238E27FC236}">
                <a16:creationId xmlns:a16="http://schemas.microsoft.com/office/drawing/2014/main" id="{4C0B93E2-3E20-5B6F-4D55-DB74E064D8BA}"/>
              </a:ext>
            </a:extLst>
          </p:cNvPr>
          <p:cNvSpPr>
            <a:spLocks noGrp="1"/>
          </p:cNvSpPr>
          <p:nvPr>
            <p:ph type="body" sz="quarter" idx="11"/>
          </p:nvPr>
        </p:nvSpPr>
        <p:spPr>
          <a:xfrm>
            <a:off x="771524" y="1636294"/>
            <a:ext cx="8221664" cy="3392905"/>
          </a:xfrm>
        </p:spPr>
        <p:txBody>
          <a:bodyPr/>
          <a:lstStyle/>
          <a:p>
            <a:pPr marL="285750" indent="-285750">
              <a:buFont typeface="Arial" panose="020B0604020202020204" pitchFamily="34" charset="0"/>
              <a:buChar char="•"/>
            </a:pPr>
            <a:r>
              <a:rPr lang="en-US" dirty="0"/>
              <a:t>15 or older; and</a:t>
            </a:r>
          </a:p>
          <a:p>
            <a:pPr marL="285750" indent="-285750">
              <a:buFont typeface="Arial" panose="020B0604020202020204" pitchFamily="34" charset="0"/>
              <a:buChar char="•"/>
            </a:pPr>
            <a:r>
              <a:rPr lang="en-US" dirty="0"/>
              <a:t>living apart from their parents; and</a:t>
            </a:r>
          </a:p>
          <a:p>
            <a:pPr marL="285750" indent="-285750">
              <a:buFont typeface="Arial" panose="020B0604020202020204" pitchFamily="34" charset="0"/>
              <a:buChar char="•"/>
            </a:pPr>
            <a:r>
              <a:rPr lang="en-US" dirty="0"/>
              <a:t>m</a:t>
            </a:r>
            <a:r>
              <a:rPr lang="en-US"/>
              <a:t>anaging </a:t>
            </a:r>
            <a:r>
              <a:rPr lang="en-US" dirty="0"/>
              <a:t>his/her own financial affairs </a:t>
            </a:r>
          </a:p>
          <a:p>
            <a:pPr marL="285750" indent="-285750">
              <a:buFont typeface="Arial" panose="020B0604020202020204" pitchFamily="34" charset="0"/>
              <a:buChar char="•"/>
            </a:pPr>
            <a:r>
              <a:rPr lang="en-US" dirty="0"/>
              <a:t>A minor who is </a:t>
            </a:r>
            <a:r>
              <a:rPr lang="en-US" b="1" dirty="0"/>
              <a:t>legally married </a:t>
            </a:r>
            <a:r>
              <a:rPr lang="en-US" dirty="0"/>
              <a:t>may consent to health care services</a:t>
            </a:r>
          </a:p>
          <a:p>
            <a:pPr marL="285750" indent="-285750">
              <a:buFont typeface="Arial" panose="020B0604020202020204" pitchFamily="34" charset="0"/>
              <a:buChar char="•"/>
            </a:pPr>
            <a:r>
              <a:rPr lang="en-US" dirty="0"/>
              <a:t>A minor who is sentenced to the </a:t>
            </a:r>
            <a:r>
              <a:rPr lang="en-US" b="1" dirty="0"/>
              <a:t>youthful offender </a:t>
            </a:r>
            <a:r>
              <a:rPr lang="en-US" dirty="0"/>
              <a:t>system may consent to their own care</a:t>
            </a:r>
          </a:p>
          <a:p>
            <a:pPr marL="285750" indent="-285750">
              <a:buFont typeface="Arial" panose="020B0604020202020204" pitchFamily="34" charset="0"/>
              <a:buChar char="•"/>
            </a:pPr>
            <a:r>
              <a:rPr lang="en-US" dirty="0"/>
              <a:t>A </a:t>
            </a:r>
            <a:r>
              <a:rPr lang="en-US" b="1" dirty="0"/>
              <a:t>pregnant minor </a:t>
            </a:r>
            <a:r>
              <a:rPr lang="en-US" dirty="0"/>
              <a:t>may consent to prenatal, delivery, and post-delivery care</a:t>
            </a:r>
          </a:p>
          <a:p>
            <a:pPr marL="285750" indent="-285750">
              <a:buFont typeface="Arial" panose="020B0604020202020204" pitchFamily="34" charset="0"/>
              <a:buChar char="•"/>
            </a:pPr>
            <a:r>
              <a:rPr lang="en-US" dirty="0"/>
              <a:t>A minor who is the </a:t>
            </a:r>
            <a:r>
              <a:rPr lang="en-US" b="1" dirty="0"/>
              <a:t>survivor of a sexual offense</a:t>
            </a:r>
            <a:r>
              <a:rPr lang="en-US" dirty="0"/>
              <a:t>: exams and treatment relating to the offense </a:t>
            </a:r>
          </a:p>
        </p:txBody>
      </p:sp>
      <p:sp>
        <p:nvSpPr>
          <p:cNvPr id="3" name="Title 2"/>
          <p:cNvSpPr>
            <a:spLocks noGrp="1"/>
          </p:cNvSpPr>
          <p:nvPr>
            <p:ph type="title"/>
          </p:nvPr>
        </p:nvSpPr>
        <p:spPr>
          <a:ln>
            <a:noFill/>
          </a:ln>
        </p:spPr>
        <p:txBody>
          <a:bodyPr/>
          <a:lstStyle/>
          <a:p>
            <a:r>
              <a:rPr lang="en-US" dirty="0"/>
              <a:t>CO Law: Minor Consent based on </a:t>
            </a:r>
            <a:r>
              <a:rPr lang="en-US" i="1" dirty="0"/>
              <a:t>status</a:t>
            </a:r>
          </a:p>
        </p:txBody>
      </p:sp>
    </p:spTree>
    <p:custDataLst>
      <p:tags r:id="rId1"/>
    </p:custDataLst>
    <p:extLst>
      <p:ext uri="{BB962C8B-B14F-4D97-AF65-F5344CB8AC3E}">
        <p14:creationId xmlns:p14="http://schemas.microsoft.com/office/powerpoint/2010/main" val="23631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5011" y="921450"/>
            <a:ext cx="8608178" cy="666718"/>
          </a:xfrm>
        </p:spPr>
        <p:txBody>
          <a:bodyPr/>
          <a:lstStyle/>
          <a:p>
            <a:r>
              <a:rPr lang="en-US" cap="none" dirty="0">
                <a:cs typeface="Calibri" pitchFamily="34" charset="0"/>
              </a:rPr>
              <a:t>MINORS MAY RECEIVE THE FOLLOWING CARE WITHOUT</a:t>
            </a:r>
            <a:r>
              <a:rPr lang="en-US" cap="none" dirty="0">
                <a:latin typeface="Calibri" pitchFamily="34" charset="0"/>
                <a:cs typeface="Calibri" pitchFamily="34" charset="0"/>
              </a:rPr>
              <a:t> </a:t>
            </a:r>
            <a:r>
              <a:rPr lang="en-US" cap="none" dirty="0">
                <a:cs typeface="Calibri" pitchFamily="34" charset="0"/>
              </a:rPr>
              <a:t>PARENTAL/GUARDIAN CONSENT:</a:t>
            </a:r>
          </a:p>
          <a:p>
            <a:endParaRPr lang="en-US" sz="2000" b="0" cap="none" dirty="0">
              <a:solidFill>
                <a:srgbClr val="0D233D"/>
              </a:solidFill>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5913F62B-FF4E-3F4B-0501-159CB165D1EB}"/>
              </a:ext>
            </a:extLst>
          </p:cNvPr>
          <p:cNvSpPr>
            <a:spLocks noGrp="1"/>
          </p:cNvSpPr>
          <p:nvPr>
            <p:ph type="body" sz="quarter" idx="11"/>
          </p:nvPr>
        </p:nvSpPr>
        <p:spPr>
          <a:xfrm>
            <a:off x="385011" y="1672392"/>
            <a:ext cx="9192125" cy="3814008"/>
          </a:xfrm>
        </p:spPr>
        <p:txBody>
          <a:bodyPr/>
          <a:lstStyle/>
          <a:p>
            <a:pPr marL="285750" indent="-285750">
              <a:buFont typeface="Arial" panose="020B0604020202020204" pitchFamily="34" charset="0"/>
              <a:buChar char="•"/>
            </a:pPr>
            <a:r>
              <a:rPr lang="en-US" sz="1700" b="0" cap="none" dirty="0">
                <a:ea typeface="Calibri" panose="020F0502020204030204" pitchFamily="34" charset="0"/>
                <a:cs typeface="Times New Roman" panose="02020603050405020304" pitchFamily="18" charset="0"/>
              </a:rPr>
              <a:t>Pregnancy testing and prenatal care</a:t>
            </a:r>
          </a:p>
          <a:p>
            <a:pPr marL="285750" indent="-285750">
              <a:buFont typeface="Arial" panose="020B0604020202020204" pitchFamily="34" charset="0"/>
              <a:buChar char="•"/>
            </a:pPr>
            <a:r>
              <a:rPr lang="en-US" sz="1700" b="0" cap="none" dirty="0">
                <a:ea typeface="Calibri" panose="020F0502020204030204" pitchFamily="34" charset="0"/>
                <a:cs typeface="Times New Roman" panose="02020603050405020304" pitchFamily="18" charset="0"/>
              </a:rPr>
              <a:t>Birth control information and contraceptives</a:t>
            </a:r>
          </a:p>
          <a:p>
            <a:pPr marL="285750" indent="-285750">
              <a:buFont typeface="Arial" panose="020B0604020202020204" pitchFamily="34" charset="0"/>
              <a:buChar char="•"/>
            </a:pPr>
            <a:r>
              <a:rPr lang="en-US" sz="1700" b="0" cap="none" dirty="0">
                <a:ea typeface="Calibri" panose="020F0502020204030204" pitchFamily="34" charset="0"/>
                <a:cs typeface="Times New Roman" panose="02020603050405020304" pitchFamily="18" charset="0"/>
              </a:rPr>
              <a:t>Vaccines that prevent viruses transmitted sexually (including HPV, Hep A, and Hep B)</a:t>
            </a:r>
          </a:p>
          <a:p>
            <a:pPr marL="285750" indent="-285750">
              <a:buFont typeface="Arial" panose="020B0604020202020204" pitchFamily="34" charset="0"/>
              <a:buChar char="•"/>
            </a:pPr>
            <a:r>
              <a:rPr lang="en-US" sz="1700" b="0" cap="none" dirty="0">
                <a:ea typeface="Calibri" panose="020F0502020204030204" pitchFamily="34" charset="0"/>
                <a:cs typeface="Times New Roman" panose="02020603050405020304" pitchFamily="18" charset="0"/>
              </a:rPr>
              <a:t>Testing, treatment, and prevention of sexually transmitted infections (STIs), including HIV* </a:t>
            </a:r>
          </a:p>
          <a:p>
            <a:pPr marL="285750" indent="-285750">
              <a:buFont typeface="Arial" panose="020B0604020202020204" pitchFamily="34" charset="0"/>
              <a:buChar char="•"/>
            </a:pPr>
            <a:r>
              <a:rPr lang="en-US" sz="1700" b="0" cap="none" dirty="0">
                <a:ea typeface="Calibri" panose="020F0502020204030204" pitchFamily="34" charset="0"/>
                <a:cs typeface="Times New Roman" panose="02020603050405020304" pitchFamily="18" charset="0"/>
              </a:rPr>
              <a:t>Substance use treatment, including alcohol or drugs </a:t>
            </a:r>
          </a:p>
          <a:p>
            <a:pPr marL="285750" indent="-285750">
              <a:buFont typeface="Arial" panose="020B0604020202020204" pitchFamily="34" charset="0"/>
              <a:buChar char="•"/>
            </a:pPr>
            <a:r>
              <a:rPr lang="en-US" sz="1700" b="0" cap="none" dirty="0">
                <a:cs typeface="Calibri" pitchFamily="34" charset="0"/>
              </a:rPr>
              <a:t>A minor may consent to an abortion, but the minor’s parent(s), legal guardian, or relative must be notified at least 48 hours in advance</a:t>
            </a:r>
          </a:p>
          <a:p>
            <a:pPr marL="285750" indent="-285750">
              <a:buFont typeface="Arial" panose="020B0604020202020204" pitchFamily="34" charset="0"/>
              <a:buChar char="•"/>
            </a:pPr>
            <a:r>
              <a:rPr lang="en-US" sz="1700" b="0" cap="none" dirty="0">
                <a:cs typeface="Calibri" pitchFamily="34" charset="0"/>
              </a:rPr>
              <a:t>Outpatient mental health services (age 12 and up)</a:t>
            </a:r>
          </a:p>
          <a:p>
            <a:pPr marL="285750" indent="-285750">
              <a:buFont typeface="Arial" panose="020B0604020202020204" pitchFamily="34" charset="0"/>
              <a:buChar char="•"/>
            </a:pPr>
            <a:r>
              <a:rPr lang="en-US" sz="1700" b="0" cap="none" dirty="0">
                <a:cs typeface="Calibri" pitchFamily="34" charset="0"/>
              </a:rPr>
              <a:t>Inpatient mental health services (age 15 and up)</a:t>
            </a:r>
          </a:p>
          <a:p>
            <a:endParaRPr lang="en-US" dirty="0"/>
          </a:p>
        </p:txBody>
      </p:sp>
      <p:sp>
        <p:nvSpPr>
          <p:cNvPr id="3" name="Title 2"/>
          <p:cNvSpPr>
            <a:spLocks noGrp="1"/>
          </p:cNvSpPr>
          <p:nvPr>
            <p:ph type="title"/>
          </p:nvPr>
        </p:nvSpPr>
        <p:spPr/>
        <p:txBody>
          <a:bodyPr/>
          <a:lstStyle/>
          <a:p>
            <a:r>
              <a:rPr lang="en-US" dirty="0"/>
              <a:t>CO Law: Minor Consent based on </a:t>
            </a:r>
            <a:r>
              <a:rPr lang="en-US" i="1" dirty="0">
                <a:solidFill>
                  <a:srgbClr val="0D233D"/>
                </a:solidFill>
              </a:rPr>
              <a:t>service</a:t>
            </a:r>
          </a:p>
        </p:txBody>
      </p:sp>
    </p:spTree>
    <p:custDataLst>
      <p:tags r:id="rId1"/>
    </p:custDataLst>
    <p:extLst>
      <p:ext uri="{BB962C8B-B14F-4D97-AF65-F5344CB8AC3E}">
        <p14:creationId xmlns:p14="http://schemas.microsoft.com/office/powerpoint/2010/main" val="31394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524" y="265471"/>
            <a:ext cx="7180985" cy="510383"/>
          </a:xfrm>
        </p:spPr>
        <p:txBody>
          <a:bodyPr/>
          <a:lstStyle/>
          <a:p>
            <a:r>
              <a:rPr lang="en-US"/>
              <a:t>Hpv vaccines &amp; mental health meds</a:t>
            </a:r>
            <a:endParaRPr lang="en-US" dirty="0"/>
          </a:p>
        </p:txBody>
      </p:sp>
      <p:pic>
        <p:nvPicPr>
          <p:cNvPr id="11" name="Picture Placeholder 10" descr="A person smiling at another person&#10;&#10;Description automatically generated with low confidence"/>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3824" b="13824"/>
          <a:stretch/>
        </p:blipFill>
        <p:spPr/>
      </p:pic>
    </p:spTree>
    <p:extLst>
      <p:ext uri="{BB962C8B-B14F-4D97-AF65-F5344CB8AC3E}">
        <p14:creationId xmlns:p14="http://schemas.microsoft.com/office/powerpoint/2010/main" val="167198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771283" y="921450"/>
            <a:ext cx="8221905" cy="799066"/>
          </a:xfrm>
        </p:spPr>
        <p:txBody>
          <a:bodyPr/>
          <a:lstStyle/>
          <a:p>
            <a:pPr>
              <a:lnSpc>
                <a:spcPct val="100000"/>
              </a:lnSpc>
            </a:pPr>
            <a:r>
              <a:rPr lang="en-US" sz="2400" b="1" cap="all" dirty="0">
                <a:latin typeface="Roboto Condensed"/>
                <a:cs typeface="Calibri" pitchFamily="34" charset="0"/>
              </a:rPr>
              <a:t>Providers must override a minor’s confidentiality and report if: </a:t>
            </a:r>
          </a:p>
          <a:p>
            <a:pPr>
              <a:lnSpc>
                <a:spcPct val="100000"/>
              </a:lnSpc>
            </a:pPr>
            <a:endParaRPr lang="en-US" sz="2400" i="1" dirty="0">
              <a:solidFill>
                <a:srgbClr val="0D233D"/>
              </a:solidFill>
              <a:cs typeface="Calibri" pitchFamily="34" charset="0"/>
            </a:endParaRPr>
          </a:p>
        </p:txBody>
      </p:sp>
      <p:sp>
        <p:nvSpPr>
          <p:cNvPr id="2" name="Text Placeholder 1">
            <a:extLst>
              <a:ext uri="{FF2B5EF4-FFF2-40B4-BE49-F238E27FC236}">
                <a16:creationId xmlns:a16="http://schemas.microsoft.com/office/drawing/2014/main" id="{02C75570-A231-E750-BFA4-8D301FB5B47A}"/>
              </a:ext>
            </a:extLst>
          </p:cNvPr>
          <p:cNvSpPr>
            <a:spLocks noGrp="1"/>
          </p:cNvSpPr>
          <p:nvPr>
            <p:ph type="body" sz="quarter" idx="11"/>
          </p:nvPr>
        </p:nvSpPr>
        <p:spPr>
          <a:xfrm>
            <a:off x="771524" y="1720516"/>
            <a:ext cx="8221664" cy="3308684"/>
          </a:xfrm>
        </p:spPr>
        <p:txBody>
          <a:bodyPr/>
          <a:lstStyle/>
          <a:p>
            <a:pPr marL="400050" indent="-285750">
              <a:lnSpc>
                <a:spcPct val="100000"/>
              </a:lnSpc>
              <a:buFont typeface="Arial" panose="020B0604020202020204" pitchFamily="34" charset="0"/>
              <a:buChar char="•"/>
            </a:pPr>
            <a:r>
              <a:rPr lang="en-US" sz="1800" b="0" cap="none" dirty="0"/>
              <a:t>Permission to act </a:t>
            </a:r>
          </a:p>
          <a:p>
            <a:pPr marL="400050" indent="-285750">
              <a:lnSpc>
                <a:spcPct val="100000"/>
              </a:lnSpc>
              <a:buFont typeface="Arial" panose="020B0604020202020204" pitchFamily="34" charset="0"/>
              <a:buChar char="•"/>
            </a:pPr>
            <a:r>
              <a:rPr lang="en-US" sz="1800" b="0" cap="none" dirty="0"/>
              <a:t>Parent/guardian must give consent before their minor child can receive services (except specific confidential services)</a:t>
            </a:r>
            <a:endParaRPr lang="en-US" sz="1800" dirty="0"/>
          </a:p>
        </p:txBody>
      </p:sp>
      <p:sp>
        <p:nvSpPr>
          <p:cNvPr id="4" name="Title 3"/>
          <p:cNvSpPr>
            <a:spLocks noGrp="1"/>
          </p:cNvSpPr>
          <p:nvPr>
            <p:ph type="title"/>
          </p:nvPr>
        </p:nvSpPr>
        <p:spPr>
          <a:ln>
            <a:noFill/>
          </a:ln>
        </p:spPr>
        <p:txBody>
          <a:bodyPr/>
          <a:lstStyle/>
          <a:p>
            <a:r>
              <a:rPr lang="en-US" dirty="0"/>
              <a:t>Reporting</a:t>
            </a:r>
          </a:p>
        </p:txBody>
      </p:sp>
    </p:spTree>
    <p:custDataLst>
      <p:tags r:id="rId1"/>
    </p:custDataLst>
    <p:extLst>
      <p:ext uri="{BB962C8B-B14F-4D97-AF65-F5344CB8AC3E}">
        <p14:creationId xmlns:p14="http://schemas.microsoft.com/office/powerpoint/2010/main" val="245683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771283" y="921450"/>
            <a:ext cx="8221905" cy="1043984"/>
          </a:xfrm>
        </p:spPr>
        <p:txBody>
          <a:bodyPr/>
          <a:lstStyle/>
          <a:p>
            <a:r>
              <a:rPr lang="en-US" sz="2400" dirty="0"/>
              <a:t>The provider may choose to tell the minor’s parents about services provided in the following circumstances: </a:t>
            </a:r>
          </a:p>
          <a:p>
            <a:pPr>
              <a:lnSpc>
                <a:spcPct val="100000"/>
              </a:lnSpc>
            </a:pPr>
            <a:endParaRPr lang="en-US" sz="2400" i="1" dirty="0">
              <a:solidFill>
                <a:srgbClr val="0D233D"/>
              </a:solidFill>
              <a:cs typeface="Calibri" pitchFamily="34" charset="0"/>
            </a:endParaRPr>
          </a:p>
        </p:txBody>
      </p:sp>
      <p:sp>
        <p:nvSpPr>
          <p:cNvPr id="2" name="Text Placeholder 1">
            <a:extLst>
              <a:ext uri="{FF2B5EF4-FFF2-40B4-BE49-F238E27FC236}">
                <a16:creationId xmlns:a16="http://schemas.microsoft.com/office/drawing/2014/main" id="{02C75570-A231-E750-BFA4-8D301FB5B47A}"/>
              </a:ext>
            </a:extLst>
          </p:cNvPr>
          <p:cNvSpPr>
            <a:spLocks noGrp="1"/>
          </p:cNvSpPr>
          <p:nvPr>
            <p:ph type="body" sz="quarter" idx="11"/>
          </p:nvPr>
        </p:nvSpPr>
        <p:spPr>
          <a:xfrm>
            <a:off x="771524" y="2069432"/>
            <a:ext cx="8221664" cy="2959768"/>
          </a:xfrm>
        </p:spPr>
        <p:txBody>
          <a:bodyPr/>
          <a:lstStyle/>
          <a:p>
            <a:pPr marL="457200" indent="-457200">
              <a:buFont typeface="+mj-lt"/>
              <a:buAutoNum type="arabicPeriod"/>
            </a:pPr>
            <a:r>
              <a:rPr lang="en-US" sz="1800" dirty="0"/>
              <a:t>Care for STI provided to a minor 13 years or younger</a:t>
            </a:r>
          </a:p>
          <a:p>
            <a:pPr marL="457200" lvl="0" indent="-457200">
              <a:buFont typeface="+mj-lt"/>
              <a:buAutoNum type="arabicPeriod"/>
            </a:pPr>
            <a:r>
              <a:rPr lang="en-US" sz="1800" dirty="0"/>
              <a:t>Mental health services given or needed</a:t>
            </a:r>
          </a:p>
          <a:p>
            <a:pPr marL="457200" lvl="0" indent="-457200">
              <a:buFont typeface="+mj-lt"/>
              <a:buAutoNum type="arabicPeriod"/>
            </a:pPr>
            <a:r>
              <a:rPr lang="en-US" sz="1800" dirty="0"/>
              <a:t>Treatment for substance use disorder</a:t>
            </a:r>
          </a:p>
        </p:txBody>
      </p:sp>
      <p:sp>
        <p:nvSpPr>
          <p:cNvPr id="4" name="Title 3"/>
          <p:cNvSpPr>
            <a:spLocks noGrp="1"/>
          </p:cNvSpPr>
          <p:nvPr>
            <p:ph type="title"/>
          </p:nvPr>
        </p:nvSpPr>
        <p:spPr>
          <a:ln>
            <a:noFill/>
          </a:ln>
        </p:spPr>
        <p:txBody>
          <a:bodyPr/>
          <a:lstStyle/>
          <a:p>
            <a:r>
              <a:rPr lang="en-US" dirty="0"/>
              <a:t>Informing the parent</a:t>
            </a:r>
          </a:p>
        </p:txBody>
      </p:sp>
    </p:spTree>
    <p:custDataLst>
      <p:tags r:id="rId1"/>
    </p:custDataLst>
    <p:extLst>
      <p:ext uri="{BB962C8B-B14F-4D97-AF65-F5344CB8AC3E}">
        <p14:creationId xmlns:p14="http://schemas.microsoft.com/office/powerpoint/2010/main" val="60881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8CA53-D3BE-4A35-9EB7-A8B2D3C173F7}">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06384dcc-0cdc-498a-a7bd-67cf6bcf7cd5"/>
    <ds:schemaRef ds:uri="http://www.w3.org/XML/1998/namespace"/>
  </ds:schemaRefs>
</ds:datastoreItem>
</file>

<file path=customXml/itemProps3.xml><?xml version="1.0" encoding="utf-8"?>
<ds:datastoreItem xmlns:ds="http://schemas.openxmlformats.org/officeDocument/2006/customXml" ds:itemID="{B43CAC50-BCFC-4E15-9D66-8677706D06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7648</TotalTime>
  <Words>3002</Words>
  <Application>Microsoft Office PowerPoint</Application>
  <PresentationFormat>Custom</PresentationFormat>
  <Paragraphs>204</Paragraphs>
  <Slides>14</Slides>
  <Notes>14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14</vt:i4>
      </vt:variant>
    </vt:vector>
  </HeadingPairs>
  <TitlesOfParts>
    <vt:vector size="24" baseType="lpstr">
      <vt:lpstr>Arial</vt:lpstr>
      <vt:lpstr>Calibri</vt:lpstr>
      <vt:lpstr>Courier New</vt:lpstr>
      <vt:lpstr>Roboto</vt:lpstr>
      <vt:lpstr>Roboto Condensed</vt:lpstr>
      <vt:lpstr>1_Title</vt:lpstr>
      <vt:lpstr>1_Text Only</vt:lpstr>
      <vt:lpstr>1_Text w/Pictures</vt:lpstr>
      <vt:lpstr>1_Text w/Video</vt:lpstr>
      <vt:lpstr>1_Other</vt:lpstr>
      <vt:lpstr>Colorado Minor Consent and Confidentiality Laws </vt:lpstr>
      <vt:lpstr>CASE SCENARIO: SHAY, 15 Y/O GIRL</vt:lpstr>
      <vt:lpstr>Important Definitions</vt:lpstr>
      <vt:lpstr>CO Law: Parental Consent Exceptions </vt:lpstr>
      <vt:lpstr>CO Law: Minor Consent based on status</vt:lpstr>
      <vt:lpstr>CO Law: Minor Consent based on service</vt:lpstr>
      <vt:lpstr>Hpv vaccines &amp; mental health meds</vt:lpstr>
      <vt:lpstr>Reporting</vt:lpstr>
      <vt:lpstr>Informing the parent</vt:lpstr>
      <vt:lpstr>CASE SCENARIO: SHAY, 15 Y/O GIRL</vt:lpstr>
      <vt:lpstr>CASE SCENARIO: SHAY, 15 Y/O GIRL</vt:lpstr>
      <vt:lpstr>Accessing records</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451</cp:revision>
  <dcterms:created xsi:type="dcterms:W3CDTF">2016-12-02T20:56:01Z</dcterms:created>
  <dcterms:modified xsi:type="dcterms:W3CDTF">2023-11-20T17:38:38Z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y fmtid="{D5CDD505-2E9C-101B-9397-08002B2CF9AE}" pid="3" name="ArticulateGUID">
    <vt:lpwstr>8C57E4CB-8C91-4889-8FE5-6CD754F350E5</vt:lpwstr>
  </property>
  <property fmtid="{D5CDD505-2E9C-101B-9397-08002B2CF9AE}" pid="4" name="ArticulatePath">
    <vt:lpwstr>Confidentiality Laws CO Spark Slides</vt:lpwstr>
  </property>
</Properties>
</file>