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 id="2147483709" r:id="rId6"/>
    <p:sldMasterId id="2147483733" r:id="rId7"/>
    <p:sldMasterId id="2147483737" r:id="rId8"/>
  </p:sldMasterIdLst>
  <p:notesMasterIdLst>
    <p:notesMasterId r:id="rId19"/>
  </p:notesMasterIdLst>
  <p:sldIdLst>
    <p:sldId id="271" r:id="rId9"/>
    <p:sldId id="283" r:id="rId10"/>
    <p:sldId id="293" r:id="rId11"/>
    <p:sldId id="274" r:id="rId12"/>
    <p:sldId id="289" r:id="rId13"/>
    <p:sldId id="291" r:id="rId14"/>
    <p:sldId id="294" r:id="rId15"/>
    <p:sldId id="292" r:id="rId16"/>
    <p:sldId id="277" r:id="rId17"/>
    <p:sldId id="270" r:id="rId18"/>
  </p:sldIdLst>
  <p:sldSz cx="9756775" cy="5486400"/>
  <p:notesSz cx="6858000" cy="9144000"/>
  <p:custDataLst>
    <p:tags r:id="rId20"/>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8CC443"/>
    <a:srgbClr val="0D233D"/>
    <a:srgbClr val="00ADEF"/>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014" autoAdjust="0"/>
    <p:restoredTop sz="92072" autoAdjust="0"/>
  </p:normalViewPr>
  <p:slideViewPr>
    <p:cSldViewPr snapToGrid="0">
      <p:cViewPr varScale="1">
        <p:scale>
          <a:sx n="60" d="100"/>
          <a:sy n="60" d="100"/>
        </p:scale>
        <p:origin x="750" y="54"/>
      </p:cViewPr>
      <p:guideLst/>
    </p:cSldViewPr>
  </p:slideViewPr>
  <p:outlineViewPr>
    <p:cViewPr>
      <p:scale>
        <a:sx n="33" d="100"/>
        <a:sy n="33" d="100"/>
      </p:scale>
      <p:origin x="0" y="-1056"/>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i="1" kern="1200" dirty="0">
                <a:solidFill>
                  <a:schemeClr val="tx1"/>
                </a:solidFill>
                <a:effectLst/>
                <a:latin typeface="+mn-lt"/>
                <a:ea typeface="+mn-ea"/>
                <a:cs typeface="+mn-cs"/>
              </a:rPr>
              <a:t>[Print and post Sparklers in areas your staff can see (e.g., lunchroom).]</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6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86911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review the laws and consider how we implement them here. This slide reminds us that parent consent is needed for most health care services, except a few key ones. Before we review the laws, it’s important to recognize the difference between consent and confidentiality.</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334120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review the laws and consider how we implement them here. This slide reminds us that parent consent is needed for most health care services, except a few key ones.</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“D.C. Minor Consent &amp; Confidentiality Laws” handout]</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Here’s a handout that has the information as well. The side titled “D.C. Confidentiality/Minor Consent Laws” outlines the laws and can be a cheat sheet if you want to keep it handy. The other side is about best practices for how to talk about the laws, which we’ll be looking at in the next Spark. </a:t>
            </a: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Today, we’ll focus on the first side.</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i="1"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i="1" kern="1200" dirty="0">
                <a:solidFill>
                  <a:schemeClr val="tx1"/>
                </a:solidFill>
                <a:effectLst/>
                <a:latin typeface="+mn-lt"/>
                <a:ea typeface="+mn-ea"/>
                <a:cs typeface="+mn-cs"/>
              </a:rPr>
              <a:t>[Read text of the slide:]</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Minors have a right to the following WITHOUT parental/guardian consent or knowledge:</a:t>
            </a:r>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-Prevention, diagnosis, or treatment of pregnancy or its lawful termination</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This includes contraception information and contraceptive access</a:t>
            </a:r>
          </a:p>
          <a:p>
            <a:pPr lvl="0"/>
            <a:r>
              <a:rPr lang="en-US" sz="1000" kern="1200" dirty="0">
                <a:solidFill>
                  <a:schemeClr val="tx1"/>
                </a:solidFill>
                <a:effectLst/>
                <a:latin typeface="+mn-lt"/>
                <a:ea typeface="+mn-ea"/>
                <a:cs typeface="+mn-cs"/>
              </a:rPr>
              <a:t>-Prevention, diagnosis, or treatment of sexually transmitted diseases</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Including vaccinations for HPV and Hepatitis B</a:t>
            </a:r>
          </a:p>
          <a:p>
            <a:pPr marL="537256" marR="0" lvl="1"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DC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look for more information at the DC Health Department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Sexual+Being</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website at https://sexualbeing.org/get-prep/prep-for-providers/</a:t>
            </a:r>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-Prevention, diagnosis, or treatment of substance abuse, including drug or alcohol abuse</a:t>
            </a:r>
          </a:p>
          <a:p>
            <a:pPr lvl="0"/>
            <a:r>
              <a:rPr lang="en-US" sz="1000" kern="1200" dirty="0">
                <a:solidFill>
                  <a:schemeClr val="tx1"/>
                </a:solidFill>
                <a:effectLst/>
                <a:latin typeface="+mn-lt"/>
                <a:ea typeface="+mn-ea"/>
                <a:cs typeface="+mn-cs"/>
              </a:rPr>
              <a:t>-Prevention, diagnosis, or treatment of a mental or emotional condition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Are there any questions?</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i="1" kern="1200" dirty="0">
                <a:solidFill>
                  <a:schemeClr val="tx1"/>
                </a:solidFill>
                <a:effectLst/>
                <a:latin typeface="+mn-lt"/>
                <a:ea typeface="+mn-ea"/>
                <a:cs typeface="+mn-cs"/>
              </a:rPr>
              <a:t>[Read text of slide or solicit volunteer to read.]</a:t>
            </a:r>
          </a:p>
          <a:p>
            <a:endParaRPr lang="en-US" sz="960" i="1" kern="1200" dirty="0">
              <a:solidFill>
                <a:schemeClr val="tx1"/>
              </a:solidFill>
              <a:effectLst/>
              <a:latin typeface="+mn-lt"/>
              <a:ea typeface="+mn-ea"/>
              <a:cs typeface="+mn-cs"/>
            </a:endParaRPr>
          </a:p>
          <a:p>
            <a:r>
              <a:rPr lang="en-US" sz="960" b="1" kern="1200" dirty="0">
                <a:solidFill>
                  <a:schemeClr val="tx1"/>
                </a:solidFill>
                <a:effectLst/>
                <a:latin typeface="+mn-lt"/>
                <a:ea typeface="+mn-ea"/>
                <a:cs typeface="+mn-cs"/>
              </a:rPr>
              <a:t>Healthcare providers must override the minor’s confidentiality and tell the parent if:</a:t>
            </a:r>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There is suspicion of abuse by an adult</a:t>
            </a:r>
          </a:p>
          <a:p>
            <a:pPr lvl="0"/>
            <a:r>
              <a:rPr lang="en-US" sz="960" kern="1200" dirty="0">
                <a:solidFill>
                  <a:schemeClr val="tx1"/>
                </a:solidFill>
                <a:effectLst/>
                <a:latin typeface="+mn-lt"/>
                <a:ea typeface="+mn-ea"/>
                <a:cs typeface="+mn-cs"/>
              </a:rPr>
              <a:t>The minor is a risk to themselves or someone else</a:t>
            </a:r>
          </a:p>
          <a:p>
            <a:br>
              <a:rPr lang="en-US" sz="960" b="1" kern="1200" dirty="0">
                <a:solidFill>
                  <a:schemeClr val="tx1"/>
                </a:solidFill>
                <a:effectLst/>
                <a:latin typeface="+mn-lt"/>
                <a:ea typeface="+mn-ea"/>
                <a:cs typeface="+mn-cs"/>
              </a:rPr>
            </a:br>
            <a:r>
              <a:rPr lang="en-US" sz="960" b="1" kern="1200" dirty="0">
                <a:solidFill>
                  <a:schemeClr val="tx1"/>
                </a:solidFill>
                <a:effectLst/>
                <a:latin typeface="+mn-lt"/>
                <a:ea typeface="+mn-ea"/>
                <a:cs typeface="+mn-cs"/>
              </a:rPr>
              <a:t>Minors need a parent/guardian’s permission for:</a:t>
            </a:r>
            <a:endParaRPr lang="en-US" sz="960" kern="1200" dirty="0">
              <a:solidFill>
                <a:schemeClr val="tx1"/>
              </a:solidFill>
              <a:effectLst/>
              <a:latin typeface="+mn-lt"/>
              <a:ea typeface="+mn-ea"/>
              <a:cs typeface="+mn-cs"/>
            </a:endParaRPr>
          </a:p>
          <a:p>
            <a:pPr marL="0" indent="0">
              <a:buFont typeface="Arial" panose="020B0604020202020204" pitchFamily="34" charset="0"/>
              <a:buNone/>
            </a:pPr>
            <a:r>
              <a:rPr lang="en-US" sz="960" kern="1200" dirty="0">
                <a:solidFill>
                  <a:schemeClr val="tx1"/>
                </a:solidFill>
                <a:effectLst/>
                <a:latin typeface="+mn-lt"/>
                <a:ea typeface="+mn-ea"/>
                <a:cs typeface="+mn-cs"/>
              </a:rPr>
              <a:t>Vaccines </a:t>
            </a:r>
            <a:r>
              <a:rPr lang="en-US" sz="1000" dirty="0">
                <a:cs typeface="Calibri" pitchFamily="34" charset="0"/>
              </a:rPr>
              <a:t>(except for HPV and Hepatitis B)</a:t>
            </a:r>
          </a:p>
          <a:p>
            <a:pPr lvl="0"/>
            <a:r>
              <a:rPr lang="en-US" sz="960" kern="1200" dirty="0">
                <a:solidFill>
                  <a:schemeClr val="tx1"/>
                </a:solidFill>
                <a:effectLst/>
                <a:latin typeface="+mn-lt"/>
                <a:ea typeface="+mn-ea"/>
                <a:cs typeface="+mn-cs"/>
              </a:rPr>
              <a:t>Mental health medications (some exceptions for youth 16 or older)</a:t>
            </a:r>
          </a:p>
          <a:p>
            <a:pPr lvl="0"/>
            <a:r>
              <a:rPr lang="en-US" sz="960" kern="1200" dirty="0">
                <a:solidFill>
                  <a:schemeClr val="tx1"/>
                </a:solidFill>
                <a:effectLst/>
                <a:latin typeface="+mn-lt"/>
                <a:ea typeface="+mn-ea"/>
                <a:cs typeface="+mn-cs"/>
              </a:rPr>
              <a:t>Inpatient mental health treatment</a:t>
            </a:r>
          </a:p>
          <a:p>
            <a:br>
              <a:rPr lang="en-US" sz="960" b="1" kern="1200" dirty="0">
                <a:solidFill>
                  <a:schemeClr val="tx1"/>
                </a:solidFill>
                <a:effectLst/>
                <a:latin typeface="+mn-lt"/>
                <a:ea typeface="+mn-ea"/>
                <a:cs typeface="+mn-cs"/>
              </a:rPr>
            </a:br>
            <a:r>
              <a:rPr lang="en-US" sz="960" b="0" kern="1200" dirty="0">
                <a:solidFill>
                  <a:schemeClr val="tx1"/>
                </a:solidFill>
                <a:effectLst/>
                <a:latin typeface="+mn-lt"/>
                <a:ea typeface="+mn-ea"/>
                <a:cs typeface="+mn-cs"/>
              </a:rPr>
              <a:t>Any questions?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Can a minor in Washington, D.C. give consent for the HPV vaccine?  Washington, D.C. is not</a:t>
            </a:r>
            <a:r>
              <a:rPr lang="en-US" sz="960" kern="1200" baseline="0" dirty="0">
                <a:solidFill>
                  <a:schemeClr val="tx1"/>
                </a:solidFill>
                <a:effectLst/>
                <a:latin typeface="+mn-lt"/>
                <a:ea typeface="+mn-ea"/>
                <a:cs typeface="+mn-cs"/>
              </a:rPr>
              <a:t> specific about </a:t>
            </a:r>
            <a:r>
              <a:rPr lang="en-US" sz="960" kern="1200" dirty="0">
                <a:solidFill>
                  <a:schemeClr val="tx1"/>
                </a:solidFill>
                <a:effectLst/>
                <a:latin typeface="+mn-lt"/>
                <a:ea typeface="+mn-ea"/>
                <a:cs typeface="+mn-cs"/>
              </a:rPr>
              <a:t>HPV but the</a:t>
            </a:r>
            <a:r>
              <a:rPr lang="en-US" sz="960" kern="1200" baseline="0" dirty="0">
                <a:solidFill>
                  <a:schemeClr val="tx1"/>
                </a:solidFill>
                <a:effectLst/>
                <a:latin typeface="+mn-lt"/>
                <a:ea typeface="+mn-ea"/>
                <a:cs typeface="+mn-cs"/>
              </a:rPr>
              <a:t> law is interpreted to allow adolescent patients to get vaccinated sexua</a:t>
            </a:r>
            <a:r>
              <a:rPr lang="en-US" sz="960" b="0" i="0" kern="1200" dirty="0">
                <a:solidFill>
                  <a:schemeClr val="tx1"/>
                </a:solidFill>
                <a:effectLst/>
                <a:latin typeface="+mn-lt"/>
                <a:ea typeface="+mn-ea"/>
                <a:cs typeface="+mn-cs"/>
              </a:rPr>
              <a:t>lly transmitted diseases</a:t>
            </a:r>
            <a:r>
              <a:rPr lang="en-US" sz="960" b="0" i="0" kern="1200" baseline="0" dirty="0">
                <a:solidFill>
                  <a:schemeClr val="tx1"/>
                </a:solidFill>
                <a:effectLst/>
                <a:latin typeface="+mn-lt"/>
                <a:ea typeface="+mn-ea"/>
                <a:cs typeface="+mn-cs"/>
              </a:rPr>
              <a:t> such as HPV and Hepatitis B. </a:t>
            </a:r>
          </a:p>
          <a:p>
            <a:r>
              <a:rPr lang="en-US" sz="960" kern="1200" dirty="0">
                <a:solidFill>
                  <a:schemeClr val="tx1"/>
                </a:solidFill>
                <a:effectLst/>
                <a:latin typeface="+mn-lt"/>
                <a:ea typeface="+mn-ea"/>
                <a:cs typeface="+mn-cs"/>
              </a:rPr>
              <a:t>So the answer in Washington, D.C. is yes. A minor cannot consent for the HPV vaccine.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259561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scenario, Shay, and answer these questions together as I read through them. </a:t>
            </a:r>
          </a:p>
          <a:p>
            <a:pPr marL="171450" indent="-171450">
              <a:buFont typeface="Arial" panose="020B0604020202020204" pitchFamily="34" charset="0"/>
              <a:buChar char="•"/>
            </a:pP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t>
            </a:r>
            <a:r>
              <a:rPr lang="en-US" sz="960" i="1" kern="1200" dirty="0">
                <a:solidFill>
                  <a:schemeClr val="tx1"/>
                </a:solidFill>
                <a:effectLst/>
                <a:latin typeface="+mn-lt"/>
                <a:ea typeface="+mn-ea"/>
                <a:cs typeface="+mn-cs"/>
              </a:rPr>
              <a:t>[Answer: Yes.]</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t>
            </a:r>
            <a:r>
              <a:rPr lang="en-US" sz="960" i="1" kern="1200" dirty="0">
                <a:solidFill>
                  <a:schemeClr val="tx1"/>
                </a:solidFill>
                <a:effectLst/>
                <a:latin typeface="+mn-lt"/>
                <a:ea typeface="+mn-ea"/>
                <a:cs typeface="+mn-cs"/>
              </a:rPr>
              <a:t>[Answer: Yes.]</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preventive care, such as an HPV vaccine? What about condoms or other</a:t>
            </a:r>
          </a:p>
          <a:p>
            <a:pPr marL="0" indent="0">
              <a:buFont typeface="Arial" panose="020B0604020202020204" pitchFamily="34" charset="0"/>
              <a:buNone/>
            </a:pPr>
            <a:r>
              <a:rPr lang="en-US" sz="960" kern="1200" dirty="0">
                <a:solidFill>
                  <a:schemeClr val="tx1"/>
                </a:solidFill>
                <a:effectLst/>
                <a:latin typeface="+mn-lt"/>
                <a:ea typeface="+mn-ea"/>
                <a:cs typeface="+mn-cs"/>
              </a:rPr>
              <a:t>    contraception? </a:t>
            </a:r>
            <a:r>
              <a:rPr lang="en-US" sz="960" i="1" kern="1200" dirty="0">
                <a:solidFill>
                  <a:schemeClr val="tx1"/>
                </a:solidFill>
                <a:effectLst/>
                <a:latin typeface="+mn-lt"/>
                <a:ea typeface="+mn-ea"/>
                <a:cs typeface="+mn-cs"/>
              </a:rPr>
              <a:t>[Answer: Yes, because it is a vaccine against</a:t>
            </a:r>
            <a:r>
              <a:rPr lang="en-US" sz="960" i="1" kern="1200" baseline="0" dirty="0">
                <a:solidFill>
                  <a:schemeClr val="tx1"/>
                </a:solidFill>
                <a:effectLst/>
                <a:latin typeface="+mn-lt"/>
                <a:ea typeface="+mn-ea"/>
                <a:cs typeface="+mn-cs"/>
              </a:rPr>
              <a:t> STDs</a:t>
            </a:r>
            <a:r>
              <a:rPr lang="en-US" sz="960" i="1" kern="1200" dirty="0">
                <a:solidFill>
                  <a:schemeClr val="tx1"/>
                </a:solidFill>
                <a:effectLst/>
                <a:latin typeface="+mn-lt"/>
                <a:ea typeface="+mn-ea"/>
                <a:cs typeface="+mn-cs"/>
              </a:rPr>
              <a:t>.]</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A final note about Shay. If she uses her mother’s insurance, any health information may be disclosed in an explanation of benefits (EOB) form that could be sent to her parents. For maximum confidentiality, a minor may go to a provider that is able to provide services without billing insurance, like a Title Ten clinic. The Spark on Confidentiality Best Practices covers more strategies to ensure confidential services for minors.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184095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take a look at one last scenario. Giovanni is a 17-year-old boy who is struggling with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The answer is yes. The provider is not required to notify Giovanni’s parents, but may encourage Giovanni to tell his parents.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2002096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115802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130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51601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380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25578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7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5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813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2518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96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3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82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9115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07089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89590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4726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9332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8751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59352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924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9321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039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91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7027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372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6185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80161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018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99730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376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22333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825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7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6063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178748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81344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2382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2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009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67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287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61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4056047941"/>
      </p:ext>
    </p:extLst>
  </p:cSld>
  <p:clrMap bg1="lt1" tx1="dk1" bg2="lt2" tx2="dk2" accent1="accent1" accent2="accent2" accent3="accent3" accent4="accent4" accent5="accent5" accent6="accent6" hlink="hlink" folHlink="folHlink"/>
  <p:sldLayoutIdLst>
    <p:sldLayoutId id="2147483699" r:id="rId1"/>
    <p:sldLayoutId id="2147483742" r:id="rId2"/>
    <p:sldLayoutId id="2147483743" r:id="rId3"/>
    <p:sldLayoutId id="214748374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rgbClr val="003366"/>
                </a:solidFill>
                <a:latin typeface="+mj-lt"/>
              </a:rPr>
              <a:t>Sparks</a:t>
            </a:r>
          </a:p>
        </p:txBody>
      </p:sp>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545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7905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40626694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48667477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91" r="16191"/>
          <a:stretch>
            <a:fillRect/>
          </a:stretch>
        </p:blipFill>
        <p:spPr>
          <a:prstGeom prst="rect">
            <a:avLst/>
          </a:prstGeom>
          <a:ln w="12700">
            <a:noFill/>
          </a:ln>
        </p:spPr>
      </p:pic>
      <p:sp>
        <p:nvSpPr>
          <p:cNvPr id="5" name="Title 11"/>
          <p:cNvSpPr>
            <a:spLocks noGrp="1"/>
          </p:cNvSpPr>
          <p:nvPr>
            <p:ph type="title"/>
          </p:nvPr>
        </p:nvSpPr>
        <p:spPr>
          <a:xfrm>
            <a:off x="3895725" y="5038"/>
            <a:ext cx="5861050" cy="2966762"/>
          </a:xfrm>
        </p:spPr>
        <p:txBody>
          <a:bodyPr/>
          <a:lstStyle/>
          <a:p>
            <a:r>
              <a:rPr lang="en-US" dirty="0"/>
              <a:t>D.C.</a:t>
            </a:r>
            <a:br>
              <a:rPr lang="en-US" dirty="0"/>
            </a:br>
            <a:r>
              <a:rPr lang="en-US" dirty="0"/>
              <a:t>Confidentiality and Minor Consent Laws</a:t>
            </a:r>
          </a:p>
        </p:txBody>
      </p:sp>
      <p:sp>
        <p:nvSpPr>
          <p:cNvPr id="2" name="TextBox 1"/>
          <p:cNvSpPr txBox="1"/>
          <p:nvPr/>
        </p:nvSpPr>
        <p:spPr>
          <a:xfrm>
            <a:off x="4643253" y="3336967"/>
            <a:ext cx="4417620" cy="461665"/>
          </a:xfrm>
          <a:prstGeom prst="rect">
            <a:avLst/>
          </a:prstGeom>
          <a:noFill/>
        </p:spPr>
        <p:txBody>
          <a:bodyPr wrap="square" rtlCol="0">
            <a:spAutoFit/>
          </a:bodyPr>
          <a:lstStyle/>
          <a:p>
            <a:pPr algn="ctr"/>
            <a:r>
              <a:rPr lang="en-US" sz="1200" i="1" dirty="0"/>
              <a:t>For educational purposes only </a:t>
            </a:r>
          </a:p>
          <a:p>
            <a:pPr algn="ctr"/>
            <a:r>
              <a:rPr lang="en-US" sz="1200" i="1" dirty="0"/>
              <a:t>Last updated: August 2023</a:t>
            </a:r>
          </a:p>
        </p:txBody>
      </p:sp>
      <p:pic>
        <p:nvPicPr>
          <p:cNvPr id="3" name="Picture 2"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9606" y="4786950"/>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C00BAC-B274-40D1-8104-4D2CD5249E38}"/>
              </a:ext>
            </a:extLst>
          </p:cNvPr>
          <p:cNvPicPr>
            <a:picLocks noGrp="1" noChangeAspect="1"/>
          </p:cNvPicPr>
          <p:nvPr>
            <p:ph type="pic" sz="quarter" idx="16"/>
          </p:nvPr>
        </p:nvPicPr>
        <p:blipFill>
          <a:blip r:embed="rId4" cstate="hqprint">
            <a:extLst>
              <a:ext uri="{28A0092B-C50C-407E-A947-70E740481C1C}">
                <a14:useLocalDpi xmlns:a14="http://schemas.microsoft.com/office/drawing/2010/main" val="0"/>
              </a:ext>
            </a:extLst>
          </a:blip>
          <a:srcRect l="16191" r="16191"/>
          <a:stretch>
            <a:fillRect/>
          </a:stretch>
        </p:blipFill>
        <p:spPr/>
      </p:pic>
      <p:sp>
        <p:nvSpPr>
          <p:cNvPr id="4" name="Title 3"/>
          <p:cNvSpPr>
            <a:spLocks noGrp="1"/>
          </p:cNvSpPr>
          <p:nvPr>
            <p:ph type="title"/>
          </p:nvPr>
        </p:nvSpPr>
        <p:spPr/>
        <p:txBody>
          <a:bodyPr/>
          <a:lstStyle/>
          <a:p>
            <a:r>
              <a:rPr lang="en-US" dirty="0"/>
              <a:t>Thank you!</a:t>
            </a:r>
          </a:p>
        </p:txBody>
      </p:sp>
      <p:sp>
        <p:nvSpPr>
          <p:cNvPr id="2" name="TextBox 1"/>
          <p:cNvSpPr txBox="1"/>
          <p:nvPr/>
        </p:nvSpPr>
        <p:spPr>
          <a:xfrm>
            <a:off x="5846983" y="3757876"/>
            <a:ext cx="2016899" cy="253916"/>
          </a:xfrm>
          <a:prstGeom prst="rect">
            <a:avLst/>
          </a:prstGeom>
          <a:noFill/>
        </p:spPr>
        <p:txBody>
          <a:bodyPr wrap="none" rtlCol="0">
            <a:spAutoFit/>
          </a:bodyPr>
          <a:lstStyle/>
          <a:p>
            <a:r>
              <a:rPr lang="en-US" sz="1050" i="1" dirty="0"/>
              <a:t>For educational purposes only.</a:t>
            </a:r>
          </a:p>
        </p:txBody>
      </p:sp>
      <p:pic>
        <p:nvPicPr>
          <p:cNvPr id="3" name="Picture 2"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3250" y="4786950"/>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Scenario: Shay, </a:t>
            </a:r>
            <a:r>
              <a:rPr lang="en-US"/>
              <a:t>15 y/o </a:t>
            </a:r>
            <a:r>
              <a:rPr lang="en-US" dirty="0"/>
              <a:t>girl</a:t>
            </a:r>
            <a:endParaRPr lang="en-US" b="1" dirty="0"/>
          </a:p>
        </p:txBody>
      </p:sp>
      <p:sp>
        <p:nvSpPr>
          <p:cNvPr id="3" name="Text Placeholder 2">
            <a:extLst>
              <a:ext uri="{FF2B5EF4-FFF2-40B4-BE49-F238E27FC236}">
                <a16:creationId xmlns:a16="http://schemas.microsoft.com/office/drawing/2014/main" id="{557611A8-C36D-54D5-9281-3B16D4FD182E}"/>
              </a:ext>
            </a:extLst>
          </p:cNvPr>
          <p:cNvSpPr>
            <a:spLocks noGrp="1"/>
          </p:cNvSpPr>
          <p:nvPr>
            <p:ph type="body" sz="quarter" idx="11"/>
          </p:nvPr>
        </p:nvSpPr>
        <p:spPr>
          <a:xfrm>
            <a:off x="773214" y="1153830"/>
            <a:ext cx="4103447" cy="3650191"/>
          </a:xfrm>
        </p:spPr>
        <p:txBody>
          <a:bodyPr/>
          <a:lstStyle/>
          <a:p>
            <a:pPr marL="109728" lvl="0"/>
            <a:r>
              <a:rPr lang="en-US" sz="2000" b="1" cap="all" dirty="0">
                <a:latin typeface="Roboto Condensed"/>
                <a:cs typeface="Calibri" pitchFamily="34" charset="0"/>
              </a:rPr>
              <a:t>Purpose of visit </a:t>
            </a:r>
            <a:br>
              <a:rPr lang="en-US" sz="2000" b="1" dirty="0">
                <a:cs typeface="Calibri" pitchFamily="34" charset="0"/>
              </a:rPr>
            </a:br>
            <a:r>
              <a:rPr lang="en-US" sz="1800" b="0" cap="none" dirty="0">
                <a:latin typeface="+mn-lt"/>
                <a:cs typeface="Calibri" pitchFamily="34" charset="0"/>
              </a:rPr>
              <a:t>Sore throat</a:t>
            </a:r>
            <a:endParaRPr lang="en-US" sz="1800" b="0" dirty="0">
              <a:latin typeface="+mn-lt"/>
              <a:cs typeface="Calibri" pitchFamily="34" charset="0"/>
            </a:endParaRPr>
          </a:p>
          <a:p>
            <a:pPr marL="109728" lvl="0"/>
            <a:r>
              <a:rPr lang="en-US" sz="2000" b="1" cap="all" dirty="0">
                <a:latin typeface="Roboto Condensed"/>
                <a:cs typeface="Calibri" pitchFamily="34" charset="0"/>
              </a:rPr>
              <a:t>Issue that emerges from clinician interview </a:t>
            </a:r>
            <a:br>
              <a:rPr lang="en-US" sz="2000" b="1" dirty="0">
                <a:cs typeface="Calibri" pitchFamily="34" charset="0"/>
              </a:rPr>
            </a:br>
            <a:r>
              <a:rPr lang="en-US" sz="1800" b="0" cap="none" dirty="0">
                <a:latin typeface="+mn-lt"/>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2000" b="1" dirty="0">
                <a:cs typeface="Calibri" pitchFamily="34" charset="0"/>
              </a:rPr>
            </a:br>
            <a:r>
              <a:rPr lang="en-US" sz="1800" b="0" cap="none" dirty="0">
                <a:latin typeface="+mn-lt"/>
                <a:cs typeface="Calibri" pitchFamily="34" charset="0"/>
              </a:rPr>
              <a:t>Shay says she is worried her mother will kick her out of the house if she knows Shay is sexually active</a:t>
            </a:r>
            <a:endParaRPr lang="en-US" sz="2000" b="0" dirty="0">
              <a:latin typeface="+mn-lt"/>
              <a:cs typeface="Calibri" pitchFamily="34" charset="0"/>
            </a:endParaRPr>
          </a:p>
          <a:p>
            <a:endParaRPr lang="en-US" dirty="0"/>
          </a:p>
        </p:txBody>
      </p:sp>
      <p:sp>
        <p:nvSpPr>
          <p:cNvPr id="8" name="Rectangle 7"/>
          <p:cNvSpPr/>
          <p:nvPr/>
        </p:nvSpPr>
        <p:spPr>
          <a:xfrm>
            <a:off x="329432" y="4332570"/>
            <a:ext cx="4991010"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70132" y="1153830"/>
            <a:ext cx="4115958" cy="2746350"/>
          </a:xfrm>
          <a:prstGeom prst="rect">
            <a:avLst/>
          </a:prstGeom>
        </p:spPr>
      </p:pic>
    </p:spTree>
    <p:custDataLst>
      <p:tags r:id="rId1"/>
    </p:custDataLst>
    <p:extLst>
      <p:ext uri="{BB962C8B-B14F-4D97-AF65-F5344CB8AC3E}">
        <p14:creationId xmlns:p14="http://schemas.microsoft.com/office/powerpoint/2010/main" val="32511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pPr>
              <a:lnSpc>
                <a:spcPct val="100000"/>
              </a:lnSpc>
            </a:pPr>
            <a:r>
              <a:rPr lang="en-US" sz="2400" cap="none" dirty="0">
                <a:latin typeface="Roboto Condensed"/>
                <a:cs typeface="Calibri" pitchFamily="34" charset="0"/>
              </a:rPr>
              <a:t>CONSENT</a:t>
            </a:r>
            <a:endParaRPr lang="en-US" b="0" cap="none" dirty="0">
              <a:solidFill>
                <a:srgbClr val="0D233D"/>
              </a:solidFill>
            </a:endParaRPr>
          </a:p>
        </p:txBody>
      </p:sp>
      <p:sp>
        <p:nvSpPr>
          <p:cNvPr id="3" name="Text Placeholder 2">
            <a:extLst>
              <a:ext uri="{FF2B5EF4-FFF2-40B4-BE49-F238E27FC236}">
                <a16:creationId xmlns:a16="http://schemas.microsoft.com/office/drawing/2014/main" id="{CA1FF24C-D0C8-C308-90C9-96029D22A97D}"/>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b="0" cap="none" dirty="0">
                <a:latin typeface="+mn-lt"/>
              </a:rPr>
              <a:t>Permission to act </a:t>
            </a:r>
          </a:p>
          <a:p>
            <a:pPr marL="457200" indent="-347472">
              <a:lnSpc>
                <a:spcPct val="100000"/>
              </a:lnSpc>
              <a:buFont typeface="Arial" panose="020B0604020202020204" pitchFamily="34" charset="0"/>
              <a:buChar char="•"/>
            </a:pPr>
            <a:r>
              <a:rPr lang="en-US" sz="1800" b="0" cap="none" dirty="0">
                <a:latin typeface="+mn-lt"/>
              </a:rPr>
              <a:t>Parent/guardian must give consent before their minor child can receive services (except specific confidential services)</a:t>
            </a:r>
          </a:p>
        </p:txBody>
      </p:sp>
      <p:sp>
        <p:nvSpPr>
          <p:cNvPr id="7" name="Title 6"/>
          <p:cNvSpPr>
            <a:spLocks noGrp="1"/>
          </p:cNvSpPr>
          <p:nvPr>
            <p:ph type="title"/>
          </p:nvPr>
        </p:nvSpPr>
        <p:spPr/>
        <p:txBody>
          <a:bodyPr/>
          <a:lstStyle/>
          <a:p>
            <a:r>
              <a:rPr lang="en-US" dirty="0"/>
              <a:t>Important definitions </a:t>
            </a:r>
          </a:p>
        </p:txBody>
      </p:sp>
      <p:sp>
        <p:nvSpPr>
          <p:cNvPr id="4" name="Text Placeholder 3">
            <a:extLst>
              <a:ext uri="{FF2B5EF4-FFF2-40B4-BE49-F238E27FC236}">
                <a16:creationId xmlns:a16="http://schemas.microsoft.com/office/drawing/2014/main" id="{2BC31442-75D0-234C-683B-C97926A1BBE0}"/>
              </a:ext>
            </a:extLst>
          </p:cNvPr>
          <p:cNvSpPr>
            <a:spLocks noGrp="1"/>
          </p:cNvSpPr>
          <p:nvPr>
            <p:ph type="body" sz="quarter" idx="12"/>
          </p:nvPr>
        </p:nvSpPr>
        <p:spPr/>
        <p:txBody>
          <a:bodyPr/>
          <a:lstStyle/>
          <a:p>
            <a:r>
              <a:rPr lang="en-US" dirty="0"/>
              <a:t>confidentiality</a:t>
            </a:r>
          </a:p>
        </p:txBody>
      </p:sp>
      <p:sp>
        <p:nvSpPr>
          <p:cNvPr id="5" name="Text Placeholder 4">
            <a:extLst>
              <a:ext uri="{FF2B5EF4-FFF2-40B4-BE49-F238E27FC236}">
                <a16:creationId xmlns:a16="http://schemas.microsoft.com/office/drawing/2014/main" id="{86A1958C-1356-CE3D-D5F1-728D326AC94D}"/>
              </a:ext>
            </a:extLst>
          </p:cNvPr>
          <p:cNvSpPr>
            <a:spLocks noGrp="1"/>
          </p:cNvSpPr>
          <p:nvPr>
            <p:ph type="body" sz="quarter" idx="13"/>
          </p:nvPr>
        </p:nvSpPr>
        <p:spPr/>
        <p:txBody>
          <a:bodyPr/>
          <a:lstStyle/>
          <a:p>
            <a:pPr marL="285750" indent="-285750">
              <a:lnSpc>
                <a:spcPct val="100000"/>
              </a:lnSpc>
              <a:buFont typeface="Arial" panose="020B0604020202020204" pitchFamily="34" charset="0"/>
              <a:buChar char="•"/>
            </a:pPr>
            <a:r>
              <a:rPr lang="en-US" b="0" cap="none" dirty="0">
                <a:latin typeface="+mn-lt"/>
              </a:rPr>
              <a:t>How providers and staff keep certain information confidential</a:t>
            </a:r>
          </a:p>
          <a:p>
            <a:pPr marL="114300">
              <a:lnSpc>
                <a:spcPct val="100000"/>
              </a:lnSpc>
            </a:pPr>
            <a:endParaRPr lang="en-US" b="0" cap="none" dirty="0"/>
          </a:p>
          <a:p>
            <a:pPr marL="114300" algn="ctr">
              <a:lnSpc>
                <a:spcPct val="100000"/>
              </a:lnSpc>
            </a:pPr>
            <a:r>
              <a:rPr lang="en-US" b="0" cap="none" dirty="0">
                <a:latin typeface="+mn-lt"/>
              </a:rPr>
              <a:t>Consent ≠ Confidentiality</a:t>
            </a:r>
          </a:p>
          <a:p>
            <a:endParaRPr lang="en-US" dirty="0"/>
          </a:p>
        </p:txBody>
      </p:sp>
    </p:spTree>
    <p:extLst>
      <p:ext uri="{BB962C8B-B14F-4D97-AF65-F5344CB8AC3E}">
        <p14:creationId xmlns:p14="http://schemas.microsoft.com/office/powerpoint/2010/main" val="28778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402649"/>
          </a:xfrm>
        </p:spPr>
        <p:txBody>
          <a:bodyPr/>
          <a:lstStyle/>
          <a:p>
            <a:r>
              <a:rPr lang="en-US" cap="none" dirty="0">
                <a:cs typeface="Calibri" pitchFamily="34" charset="0"/>
              </a:rPr>
              <a:t>A PARENT OR LEGAL GUARDIAN MUST PROVIDE CONSENT ON BEHALF OF A MINOR (UNDER AGE 18) BEFORE HEALTH CARE SERVICES ARE PROVIDED, </a:t>
            </a:r>
            <a:r>
              <a:rPr lang="en-US" i="1" cap="none" dirty="0">
                <a:cs typeface="Calibri" pitchFamily="34" charset="0"/>
              </a:rPr>
              <a:t>WITH SEVERAL IMPORTANT EXCEPTIONS.</a:t>
            </a:r>
          </a:p>
          <a:p>
            <a:endParaRPr lang="en-US" dirty="0"/>
          </a:p>
        </p:txBody>
      </p:sp>
      <p:sp>
        <p:nvSpPr>
          <p:cNvPr id="2" name="Text Placeholder 1">
            <a:extLst>
              <a:ext uri="{FF2B5EF4-FFF2-40B4-BE49-F238E27FC236}">
                <a16:creationId xmlns:a16="http://schemas.microsoft.com/office/drawing/2014/main" id="{269E8701-1C9D-3C2E-672E-FB79CC6BD2DF}"/>
              </a:ext>
            </a:extLst>
          </p:cNvPr>
          <p:cNvSpPr>
            <a:spLocks noGrp="1"/>
          </p:cNvSpPr>
          <p:nvPr>
            <p:ph type="body" sz="quarter" idx="11"/>
          </p:nvPr>
        </p:nvSpPr>
        <p:spPr>
          <a:xfrm>
            <a:off x="771524" y="2324099"/>
            <a:ext cx="8221664" cy="2743201"/>
          </a:xfrm>
        </p:spPr>
        <p:txBody>
          <a:bodyPr/>
          <a:lstStyle/>
          <a:p>
            <a:pPr marL="285750" indent="-285750">
              <a:buFont typeface="Arial" panose="020B0604020202020204" pitchFamily="34" charset="0"/>
              <a:buChar char="•"/>
            </a:pPr>
            <a:r>
              <a:rPr lang="en-US" b="0" cap="none" dirty="0">
                <a:cs typeface="Calibri" pitchFamily="34" charset="0"/>
              </a:rPr>
              <a:t>Emergency care</a:t>
            </a:r>
          </a:p>
          <a:p>
            <a:pPr marL="342900" indent="-342900">
              <a:buFont typeface="Arial" pitchFamily="34" charset="0"/>
              <a:buChar char="•"/>
            </a:pPr>
            <a:r>
              <a:rPr lang="en-US" b="0" cap="none" dirty="0">
                <a:cs typeface="Calibri" pitchFamily="34" charset="0"/>
              </a:rPr>
              <a:t>Care for emancipated minors  </a:t>
            </a:r>
            <a:br>
              <a:rPr lang="en-US" b="0" cap="none" dirty="0">
                <a:cs typeface="Calibri" pitchFamily="34" charset="0"/>
              </a:rPr>
            </a:br>
            <a:r>
              <a:rPr lang="en-US" b="0" cap="none" dirty="0">
                <a:cs typeface="Calibri" pitchFamily="34" charset="0"/>
              </a:rPr>
              <a:t>can be emancipated by: court order, marriage, military active duty</a:t>
            </a:r>
          </a:p>
          <a:p>
            <a:pPr marL="342900" indent="-342900">
              <a:buFont typeface="Arial" pitchFamily="34" charset="0"/>
              <a:buChar char="•"/>
            </a:pPr>
            <a:r>
              <a:rPr lang="en-US" b="0" cap="none" dirty="0">
                <a:cs typeface="Calibri" pitchFamily="34" charset="0"/>
              </a:rPr>
              <a:t>Specific healthcare services related to: </a:t>
            </a:r>
          </a:p>
          <a:p>
            <a:pPr marL="742950" lvl="1" indent="-285750">
              <a:buFont typeface="Arial"/>
              <a:buChar char="•"/>
            </a:pPr>
            <a:r>
              <a:rPr lang="en-US" dirty="0">
                <a:cs typeface="Calibri" pitchFamily="34" charset="0"/>
              </a:rPr>
              <a:t>Sexual health</a:t>
            </a:r>
          </a:p>
          <a:p>
            <a:pPr marL="742950" lvl="1" indent="-285750">
              <a:buFont typeface="Arial"/>
              <a:buChar char="•"/>
            </a:pPr>
            <a:r>
              <a:rPr lang="en-US" dirty="0">
                <a:cs typeface="Calibri" pitchFamily="34" charset="0"/>
              </a:rPr>
              <a:t>Mental health</a:t>
            </a:r>
          </a:p>
          <a:p>
            <a:pPr marL="742950" lvl="1" indent="-285750">
              <a:buFont typeface="Arial"/>
              <a:buChar char="•"/>
            </a:pPr>
            <a:r>
              <a:rPr lang="en-US" dirty="0">
                <a:cs typeface="Calibri" pitchFamily="34" charset="0"/>
              </a:rPr>
              <a:t>Substance use treatment</a:t>
            </a:r>
            <a:endParaRPr lang="en-US" dirty="0"/>
          </a:p>
        </p:txBody>
      </p:sp>
      <p:sp>
        <p:nvSpPr>
          <p:cNvPr id="3" name="Title 2"/>
          <p:cNvSpPr>
            <a:spLocks noGrp="1"/>
          </p:cNvSpPr>
          <p:nvPr>
            <p:ph type="title"/>
          </p:nvPr>
        </p:nvSpPr>
        <p:spPr/>
        <p:txBody>
          <a:bodyPr/>
          <a:lstStyle/>
          <a:p>
            <a:r>
              <a:rPr lang="en-US" dirty="0"/>
              <a:t>D.C.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6E0F7B7-E627-414F-BD5C-842EC5CDA0CD}"/>
              </a:ext>
            </a:extLst>
          </p:cNvPr>
          <p:cNvSpPr>
            <a:spLocks noGrp="1"/>
          </p:cNvSpPr>
          <p:nvPr>
            <p:ph type="body" sz="quarter" idx="10"/>
          </p:nvPr>
        </p:nvSpPr>
        <p:spPr>
          <a:xfrm>
            <a:off x="771283" y="921450"/>
            <a:ext cx="8221905" cy="801472"/>
          </a:xfrm>
        </p:spPr>
        <p:txBody>
          <a:bodyPr/>
          <a:lstStyle/>
          <a:p>
            <a:r>
              <a:rPr lang="en-US" sz="2400" cap="none" dirty="0"/>
              <a:t>MINORS HAVE A RIGHT TO THE FOLLOWING WITHOUT PARENTAL/GUARDIAN CONSENT OR KNOWLEDGE:</a:t>
            </a:r>
            <a:endParaRPr lang="en-US" cap="none" dirty="0"/>
          </a:p>
        </p:txBody>
      </p:sp>
      <p:sp>
        <p:nvSpPr>
          <p:cNvPr id="2" name="Text Placeholder 1">
            <a:extLst>
              <a:ext uri="{FF2B5EF4-FFF2-40B4-BE49-F238E27FC236}">
                <a16:creationId xmlns:a16="http://schemas.microsoft.com/office/drawing/2014/main" id="{87BEB3B2-6A59-EB5A-1030-0BF6D61F687A}"/>
              </a:ext>
            </a:extLst>
          </p:cNvPr>
          <p:cNvSpPr>
            <a:spLocks noGrp="1"/>
          </p:cNvSpPr>
          <p:nvPr>
            <p:ph type="body" sz="quarter" idx="11"/>
          </p:nvPr>
        </p:nvSpPr>
        <p:spPr>
          <a:xfrm>
            <a:off x="771524" y="1636295"/>
            <a:ext cx="8221664" cy="3392905"/>
          </a:xfrm>
        </p:spPr>
        <p:txBody>
          <a:bodyPr/>
          <a:lstStyle/>
          <a:p>
            <a:pPr marL="285750" indent="-285750">
              <a:buFont typeface="Arial" panose="020B0604020202020204" pitchFamily="34" charset="0"/>
              <a:buChar char="•"/>
            </a:pPr>
            <a:r>
              <a:rPr lang="en-US" b="0" cap="none" dirty="0"/>
              <a:t>Prevention, diagnosis, or treatment of pregnancy or its lawful termination</a:t>
            </a:r>
          </a:p>
          <a:p>
            <a:pPr marL="1028700" lvl="1" indent="-342900"/>
            <a:r>
              <a:rPr lang="en-US" dirty="0"/>
              <a:t>This includes contraception information and contraceptive access</a:t>
            </a:r>
          </a:p>
          <a:p>
            <a:pPr marL="342900" indent="-342900">
              <a:buFont typeface="Arial" panose="020B0604020202020204" pitchFamily="34" charset="0"/>
              <a:buChar char="•"/>
            </a:pPr>
            <a:r>
              <a:rPr lang="en-US" b="0" cap="none" dirty="0"/>
              <a:t>Prevention, diagnosis, or treatment of sexually transmitted diseases</a:t>
            </a:r>
          </a:p>
          <a:p>
            <a:pPr marL="1028700" lvl="1" indent="-342900"/>
            <a:r>
              <a:rPr lang="en-US" dirty="0"/>
              <a:t>Including vaccinations for HPV and hepatitis B</a:t>
            </a:r>
          </a:p>
          <a:p>
            <a:pPr marL="1028700" lvl="1" indent="-342900"/>
            <a:r>
              <a:rPr lang="en-US" dirty="0" err="1"/>
              <a:t>PrEP</a:t>
            </a:r>
            <a:r>
              <a:rPr lang="en-US" dirty="0"/>
              <a:t>*</a:t>
            </a:r>
          </a:p>
          <a:p>
            <a:pPr marL="342900" indent="-342900">
              <a:buFont typeface="Arial" panose="020B0604020202020204" pitchFamily="34" charset="0"/>
              <a:buChar char="•"/>
            </a:pPr>
            <a:r>
              <a:rPr lang="en-US" b="0" cap="none" dirty="0"/>
              <a:t>Prevention, diagnosis, or treatment of substance use, including drug or alcohol use</a:t>
            </a:r>
          </a:p>
          <a:p>
            <a:pPr marL="342900" indent="-342900">
              <a:buFont typeface="Arial" panose="020B0604020202020204" pitchFamily="34" charset="0"/>
              <a:buChar char="•"/>
            </a:pPr>
            <a:r>
              <a:rPr lang="en-US" b="0" cap="none" dirty="0"/>
              <a:t>Prevention, diagnosis, or treatment of a mental or emotional condition</a:t>
            </a:r>
          </a:p>
        </p:txBody>
      </p:sp>
      <p:sp>
        <p:nvSpPr>
          <p:cNvPr id="3" name="Title 2"/>
          <p:cNvSpPr>
            <a:spLocks noGrp="1"/>
          </p:cNvSpPr>
          <p:nvPr>
            <p:ph type="title"/>
          </p:nvPr>
        </p:nvSpPr>
        <p:spPr>
          <a:xfrm>
            <a:off x="771283" y="253575"/>
            <a:ext cx="7159693" cy="407249"/>
          </a:xfrm>
        </p:spPr>
        <p:txBody>
          <a:bodyPr/>
          <a:lstStyle/>
          <a:p>
            <a:r>
              <a:rPr lang="en-US" dirty="0"/>
              <a:t>D.C. Law: Confidentiality/Minor Consent</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121" y="923599"/>
            <a:ext cx="8230246" cy="715526"/>
          </a:xfrm>
        </p:spPr>
        <p:txBody>
          <a:bodyPr/>
          <a:lstStyle/>
          <a:p>
            <a:r>
              <a:rPr lang="en-US" sz="2400" cap="none" dirty="0">
                <a:cs typeface="Calibri" pitchFamily="34" charset="0"/>
              </a:rPr>
              <a:t>HEALTHCARE PROVIDERS </a:t>
            </a:r>
            <a:r>
              <a:rPr lang="en-US" sz="2400" i="1" cap="none" dirty="0">
                <a:cs typeface="Calibri" pitchFamily="34" charset="0"/>
              </a:rPr>
              <a:t>MUST</a:t>
            </a:r>
            <a:r>
              <a:rPr lang="en-US" sz="2400" cap="none" dirty="0">
                <a:cs typeface="Calibri" pitchFamily="34" charset="0"/>
              </a:rPr>
              <a:t> OVERRIDE THE MINOR’S CONFIDENTIALITY AND TELL THE PARENT IF:</a:t>
            </a:r>
          </a:p>
          <a:p>
            <a:endParaRPr lang="en-US" sz="2200" b="0" cap="none" dirty="0">
              <a:solidFill>
                <a:srgbClr val="0D233D"/>
              </a:solidFill>
              <a:cs typeface="Calibri" pitchFamily="34" charset="0"/>
            </a:endParaRPr>
          </a:p>
          <a:p>
            <a:endParaRPr lang="en-US" sz="2200" b="0" cap="none" dirty="0">
              <a:solidFill>
                <a:srgbClr val="0D233D"/>
              </a:solidFill>
              <a:cs typeface="Calibri" pitchFamily="34" charset="0"/>
            </a:endParaRPr>
          </a:p>
          <a:p>
            <a:endParaRPr lang="en-US" sz="2200" b="0" cap="none" dirty="0">
              <a:solidFill>
                <a:srgbClr val="0D233D"/>
              </a:solidFill>
              <a:cs typeface="Calibri" pitchFamily="34" charset="0"/>
            </a:endParaRPr>
          </a:p>
          <a:p>
            <a:endParaRPr lang="en-US" sz="2200" b="0" cap="none" dirty="0">
              <a:solidFill>
                <a:srgbClr val="0D233D"/>
              </a:solidFill>
              <a:cs typeface="Calibri" pitchFamily="34" charset="0"/>
            </a:endParaRPr>
          </a:p>
          <a:p>
            <a:endParaRPr lang="en-US" sz="2200" b="0" cap="none" dirty="0">
              <a:solidFill>
                <a:srgbClr val="0D233D"/>
              </a:solidFill>
              <a:cs typeface="Calibri" pitchFamily="34" charset="0"/>
            </a:endParaRPr>
          </a:p>
          <a:p>
            <a:endParaRPr lang="en-US" b="0" cap="none" dirty="0">
              <a:solidFill>
                <a:srgbClr val="0D233D"/>
              </a:solidFill>
            </a:endParaRPr>
          </a:p>
        </p:txBody>
      </p:sp>
      <p:sp>
        <p:nvSpPr>
          <p:cNvPr id="2" name="Text Placeholder 1">
            <a:extLst>
              <a:ext uri="{FF2B5EF4-FFF2-40B4-BE49-F238E27FC236}">
                <a16:creationId xmlns:a16="http://schemas.microsoft.com/office/drawing/2014/main" id="{1001900A-1F0F-94A3-5488-C6A41FF1380C}"/>
              </a:ext>
            </a:extLst>
          </p:cNvPr>
          <p:cNvSpPr>
            <a:spLocks noGrp="1"/>
          </p:cNvSpPr>
          <p:nvPr>
            <p:ph type="body" sz="quarter" idx="11"/>
          </p:nvPr>
        </p:nvSpPr>
        <p:spPr>
          <a:xfrm>
            <a:off x="771362" y="1687286"/>
            <a:ext cx="8229763" cy="1191798"/>
          </a:xfrm>
        </p:spPr>
        <p:txBody>
          <a:bodyPr/>
          <a:lstStyle/>
          <a:p>
            <a:pPr marL="342900" indent="-342900">
              <a:buFont typeface="Arial" panose="020B0604020202020204" pitchFamily="34" charset="0"/>
              <a:buChar char="•"/>
            </a:pPr>
            <a:r>
              <a:rPr lang="en-US" sz="1800" b="0" cap="none" dirty="0">
                <a:cs typeface="Calibri" pitchFamily="34" charset="0"/>
              </a:rPr>
              <a:t>There is suspicion of abuse by an adult</a:t>
            </a:r>
          </a:p>
          <a:p>
            <a:pPr marL="342900" indent="-342900">
              <a:buFont typeface="Arial" panose="020B0604020202020204" pitchFamily="34" charset="0"/>
              <a:buChar char="•"/>
            </a:pPr>
            <a:r>
              <a:rPr lang="en-US" sz="1800" b="0" cap="none" dirty="0">
                <a:cs typeface="Calibri" pitchFamily="34" charset="0"/>
              </a:rPr>
              <a:t>The minor is a risk to themselves or someone else</a:t>
            </a:r>
            <a:endParaRPr lang="en-US" dirty="0"/>
          </a:p>
        </p:txBody>
      </p:sp>
      <p:sp>
        <p:nvSpPr>
          <p:cNvPr id="3" name="Title 2"/>
          <p:cNvSpPr>
            <a:spLocks noGrp="1"/>
          </p:cNvSpPr>
          <p:nvPr>
            <p:ph type="title"/>
          </p:nvPr>
        </p:nvSpPr>
        <p:spPr/>
        <p:txBody>
          <a:bodyPr/>
          <a:lstStyle/>
          <a:p>
            <a:r>
              <a:rPr lang="en-US" dirty="0"/>
              <a:t>reporting</a:t>
            </a:r>
          </a:p>
        </p:txBody>
      </p:sp>
      <p:sp>
        <p:nvSpPr>
          <p:cNvPr id="5" name="Text Placeholder 4">
            <a:extLst>
              <a:ext uri="{FF2B5EF4-FFF2-40B4-BE49-F238E27FC236}">
                <a16:creationId xmlns:a16="http://schemas.microsoft.com/office/drawing/2014/main" id="{ACFCBFF6-4707-2A11-3523-7718C9AB9878}"/>
              </a:ext>
            </a:extLst>
          </p:cNvPr>
          <p:cNvSpPr>
            <a:spLocks noGrp="1"/>
          </p:cNvSpPr>
          <p:nvPr>
            <p:ph type="body" sz="quarter" idx="12"/>
          </p:nvPr>
        </p:nvSpPr>
        <p:spPr/>
        <p:txBody>
          <a:bodyPr/>
          <a:lstStyle/>
          <a:p>
            <a:r>
              <a:rPr lang="en-US" sz="2400" cap="none" dirty="0">
                <a:cs typeface="Calibri" pitchFamily="34" charset="0"/>
              </a:rPr>
              <a:t>MINORS NEED A PARENT/GUARDIAN’S PERMISSION FOR:</a:t>
            </a:r>
          </a:p>
        </p:txBody>
      </p:sp>
      <p:sp>
        <p:nvSpPr>
          <p:cNvPr id="6" name="Text Placeholder 5">
            <a:extLst>
              <a:ext uri="{FF2B5EF4-FFF2-40B4-BE49-F238E27FC236}">
                <a16:creationId xmlns:a16="http://schemas.microsoft.com/office/drawing/2014/main" id="{3D759774-E884-460D-F0A4-8EE1F4B9FB92}"/>
              </a:ext>
            </a:extLst>
          </p:cNvPr>
          <p:cNvSpPr>
            <a:spLocks noGrp="1"/>
          </p:cNvSpPr>
          <p:nvPr>
            <p:ph type="body" sz="quarter" idx="13"/>
          </p:nvPr>
        </p:nvSpPr>
        <p:spPr/>
        <p:txBody>
          <a:bodyPr/>
          <a:lstStyle/>
          <a:p>
            <a:pPr marL="342900" indent="-342900">
              <a:buFont typeface="Arial" panose="020B0604020202020204" pitchFamily="34" charset="0"/>
              <a:buChar char="•"/>
            </a:pPr>
            <a:r>
              <a:rPr lang="en-US" sz="1800" b="0" cap="none" dirty="0">
                <a:cs typeface="Calibri" pitchFamily="34" charset="0"/>
              </a:rPr>
              <a:t>Vaccines (except for HPV and hepatitis B)</a:t>
            </a:r>
          </a:p>
          <a:p>
            <a:pPr marL="342900" indent="-342900">
              <a:buFont typeface="Arial" panose="020B0604020202020204" pitchFamily="34" charset="0"/>
              <a:buChar char="•"/>
            </a:pPr>
            <a:r>
              <a:rPr lang="en-US" sz="1800" b="0" cap="none" dirty="0">
                <a:cs typeface="Calibri" pitchFamily="34" charset="0"/>
              </a:rPr>
              <a:t>Mental health medications (some exceptions for youth 16 or older)</a:t>
            </a:r>
          </a:p>
          <a:p>
            <a:pPr marL="342900" indent="-342900">
              <a:buFont typeface="Arial" panose="020B0604020202020204" pitchFamily="34" charset="0"/>
              <a:buChar char="•"/>
            </a:pPr>
            <a:r>
              <a:rPr lang="en-US" sz="1800" b="0" cap="none" dirty="0">
                <a:cs typeface="Calibri" pitchFamily="34" charset="0"/>
              </a:rPr>
              <a:t>Inpatient mental health treatment</a:t>
            </a:r>
          </a:p>
          <a:p>
            <a:endParaRPr lang="en-US" dirty="0"/>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Hpv</a:t>
            </a:r>
            <a:r>
              <a:rPr lang="en-US" dirty="0"/>
              <a:t> vaccines </a:t>
            </a:r>
          </a:p>
        </p:txBody>
      </p:sp>
      <p:pic>
        <p:nvPicPr>
          <p:cNvPr id="5" name="Picture Placeholder 10"/>
          <p:cNvPicPr>
            <a:picLocks noChangeAspect="1"/>
          </p:cNvPicPr>
          <p:nvPr/>
        </p:nvPicPr>
        <p:blipFill>
          <a:blip r:embed="rId3" cstate="hqprint">
            <a:extLst>
              <a:ext uri="{28A0092B-C50C-407E-A947-70E740481C1C}">
                <a14:useLocalDpi xmlns:a14="http://schemas.microsoft.com/office/drawing/2010/main" val="0"/>
              </a:ext>
            </a:extLst>
          </a:blip>
          <a:srcRect t="13796" b="13796"/>
          <a:stretch>
            <a:fillRect/>
          </a:stretch>
        </p:blipFill>
        <p:spPr>
          <a:xfrm>
            <a:off x="771524" y="1068698"/>
            <a:ext cx="8221664" cy="3968439"/>
          </a:xfrm>
          <a:prstGeom prst="rect">
            <a:avLst/>
          </a:prstGeom>
        </p:spPr>
      </p:pic>
    </p:spTree>
    <p:extLst>
      <p:ext uri="{BB962C8B-B14F-4D97-AF65-F5344CB8AC3E}">
        <p14:creationId xmlns:p14="http://schemas.microsoft.com/office/powerpoint/2010/main" val="21504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Scenario: Shay, 15 y/o girl</a:t>
            </a:r>
            <a:endParaRPr lang="en-US" b="1" dirty="0"/>
          </a:p>
        </p:txBody>
      </p:sp>
      <p:sp>
        <p:nvSpPr>
          <p:cNvPr id="3" name="Text Placeholder 2">
            <a:extLst>
              <a:ext uri="{FF2B5EF4-FFF2-40B4-BE49-F238E27FC236}">
                <a16:creationId xmlns:a16="http://schemas.microsoft.com/office/drawing/2014/main" id="{8F67824A-F5E7-14FC-2E74-15C9B1891F2F}"/>
              </a:ext>
            </a:extLst>
          </p:cNvPr>
          <p:cNvSpPr>
            <a:spLocks noGrp="1"/>
          </p:cNvSpPr>
          <p:nvPr>
            <p:ph type="body" sz="quarter" idx="11"/>
          </p:nvPr>
        </p:nvSpPr>
        <p:spPr>
          <a:xfrm>
            <a:off x="829029" y="1109072"/>
            <a:ext cx="4103447" cy="3650191"/>
          </a:xfrm>
        </p:spPr>
        <p:txBody>
          <a:bodyPr/>
          <a:lstStyle/>
          <a:p>
            <a:pPr marL="109728" lvl="0"/>
            <a:r>
              <a:rPr lang="en-US" sz="1900" b="1" cap="all" dirty="0">
                <a:latin typeface="+mj-lt"/>
                <a:cs typeface="Calibri" pitchFamily="34" charset="0"/>
              </a:rPr>
              <a:t>Purpose of visit </a:t>
            </a:r>
            <a:br>
              <a:rPr lang="en-US" sz="1900" b="1" dirty="0">
                <a:cs typeface="Calibri" pitchFamily="34" charset="0"/>
              </a:rPr>
            </a:br>
            <a:r>
              <a:rPr lang="en-US" sz="1800" b="0" cap="none" dirty="0">
                <a:latin typeface="+mn-lt"/>
                <a:cs typeface="Calibri" pitchFamily="34" charset="0"/>
              </a:rPr>
              <a:t>Sore throat</a:t>
            </a:r>
          </a:p>
          <a:p>
            <a:pPr marL="109728" lvl="0"/>
            <a:r>
              <a:rPr lang="en-US" sz="1900" b="1" cap="all" dirty="0">
                <a:latin typeface="+mj-lt"/>
                <a:cs typeface="Calibri" pitchFamily="34" charset="0"/>
              </a:rPr>
              <a:t>Issue that emerges from clinician interview </a:t>
            </a:r>
            <a:br>
              <a:rPr lang="en-US" sz="1900" b="1" dirty="0">
                <a:cs typeface="Calibri" pitchFamily="34" charset="0"/>
              </a:rPr>
            </a:br>
            <a:r>
              <a:rPr lang="en-US" sz="1800" b="0" cap="none" dirty="0">
                <a:latin typeface="+mn-lt"/>
                <a:cs typeface="Calibri" pitchFamily="34" charset="0"/>
              </a:rPr>
              <a:t>Concerned about having a sexually transmitted infection (STI)</a:t>
            </a:r>
          </a:p>
          <a:p>
            <a:pPr marL="109728" lvl="0"/>
            <a:r>
              <a:rPr lang="en-US" sz="1900" b="1" cap="all" dirty="0">
                <a:latin typeface="+mj-lt"/>
                <a:cs typeface="Calibri" pitchFamily="34" charset="0"/>
              </a:rPr>
              <a:t>Parent information </a:t>
            </a:r>
            <a:br>
              <a:rPr lang="en-US" sz="1900" b="1" dirty="0">
                <a:cs typeface="Calibri" pitchFamily="34" charset="0"/>
              </a:rPr>
            </a:br>
            <a:r>
              <a:rPr lang="en-US" sz="1800" b="0" cap="none" dirty="0">
                <a:latin typeface="+mn-lt"/>
                <a:cs typeface="Calibri" pitchFamily="34" charset="0"/>
              </a:rPr>
              <a:t>Shay says she is worried her mother will kick her out of the house if she knows Shay is sexually active</a:t>
            </a:r>
          </a:p>
          <a:p>
            <a:endParaRPr lang="en-US" dirty="0"/>
          </a:p>
        </p:txBody>
      </p:sp>
      <p:sp>
        <p:nvSpPr>
          <p:cNvPr id="8" name="Rectangle 7"/>
          <p:cNvSpPr/>
          <p:nvPr/>
        </p:nvSpPr>
        <p:spPr>
          <a:xfrm>
            <a:off x="881530" y="4157451"/>
            <a:ext cx="8101892" cy="923330"/>
          </a:xfrm>
          <a:prstGeom prst="rect">
            <a:avLst/>
          </a:prstGeom>
          <a:noFill/>
        </p:spPr>
        <p:txBody>
          <a:bodyPr wrap="square">
            <a:spAutoFit/>
          </a:bodyPr>
          <a:lstStyle/>
          <a:p>
            <a:pPr marL="285750" lvl="0" indent="-285750">
              <a:buFont typeface="Arial" panose="020B0604020202020204" pitchFamily="34" charset="0"/>
              <a:buChar char="•"/>
            </a:pPr>
            <a:r>
              <a:rPr lang="en-US" sz="1800" i="1" dirty="0"/>
              <a:t>Can Shay receive STI testing without a parent’s permission?  </a:t>
            </a:r>
          </a:p>
          <a:p>
            <a:pPr marL="285750" lvl="0" indent="-285750">
              <a:buFont typeface="Arial" panose="020B0604020202020204" pitchFamily="34" charset="0"/>
              <a:buChar char="•"/>
            </a:pPr>
            <a:r>
              <a:rPr lang="en-US" sz="1800" i="1" dirty="0"/>
              <a:t>Can she receive STI treatment?  </a:t>
            </a:r>
          </a:p>
          <a:p>
            <a:pPr marL="285750" lvl="0" indent="-285750">
              <a:buFont typeface="Arial" panose="020B0604020202020204" pitchFamily="34" charset="0"/>
              <a:buChar char="•"/>
            </a:pPr>
            <a:r>
              <a:rPr lang="en-US" sz="1800" i="1" dirty="0"/>
              <a:t>Can she receive preventive care, such as an HPV vaccine?</a:t>
            </a:r>
          </a:p>
        </p:txBody>
      </p:sp>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57312" y="1258896"/>
            <a:ext cx="4099463" cy="2735344"/>
          </a:xfrm>
          <a:prstGeom prst="rect">
            <a:avLst/>
          </a:prstGeom>
        </p:spPr>
      </p:pic>
    </p:spTree>
    <p:custDataLst>
      <p:tags r:id="rId1"/>
    </p:custDataLst>
    <p:extLst>
      <p:ext uri="{BB962C8B-B14F-4D97-AF65-F5344CB8AC3E}">
        <p14:creationId xmlns:p14="http://schemas.microsoft.com/office/powerpoint/2010/main" val="407611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229617" y="923599"/>
            <a:ext cx="4352982" cy="4389256"/>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AF4D1E35-335F-815E-A66B-D7513EA8431A}"/>
              </a:ext>
            </a:extLst>
          </p:cNvPr>
          <p:cNvSpPr>
            <a:spLocks noGrp="1"/>
          </p:cNvSpPr>
          <p:nvPr>
            <p:ph type="body" sz="quarter" idx="11"/>
          </p:nvPr>
        </p:nvSpPr>
        <p:spPr>
          <a:xfrm>
            <a:off x="4878387" y="1051936"/>
            <a:ext cx="4123109" cy="3650191"/>
          </a:xfrm>
        </p:spPr>
        <p:txBody>
          <a:bodyPr/>
          <a:lstStyle/>
          <a:p>
            <a:pPr lvl="0"/>
            <a:r>
              <a:rPr lang="en-US" sz="1800" b="1" cap="all" dirty="0">
                <a:latin typeface="+mj-lt"/>
                <a:ea typeface="Calibri"/>
                <a:cs typeface="Times New Roman"/>
              </a:rPr>
              <a:t>Purpose of visit</a:t>
            </a:r>
            <a:br>
              <a:rPr lang="en-US" sz="1800" b="1" dirty="0">
                <a:ea typeface="Calibri"/>
                <a:cs typeface="Times New Roman"/>
              </a:rPr>
            </a:br>
            <a:r>
              <a:rPr lang="en-US" sz="1800" b="0" cap="none" dirty="0">
                <a:ea typeface="Calibri"/>
                <a:cs typeface="Times New Roman"/>
              </a:rPr>
              <a:t>Well visit</a:t>
            </a:r>
          </a:p>
          <a:p>
            <a:pPr lvl="0"/>
            <a:r>
              <a:rPr lang="en-US" sz="1800" b="1" cap="all" dirty="0">
                <a:latin typeface="+mj-lt"/>
                <a:ea typeface="Calibri"/>
                <a:cs typeface="Times New Roman"/>
              </a:rPr>
              <a:t>Issue that emerges through clinician interview</a:t>
            </a:r>
            <a:br>
              <a:rPr lang="en-US" sz="1800" b="1" dirty="0">
                <a:ea typeface="Calibri"/>
                <a:cs typeface="Times New Roman"/>
              </a:rPr>
            </a:br>
            <a:r>
              <a:rPr lang="en-US" sz="1800" b="0" cap="none" dirty="0">
                <a:ea typeface="Calibri"/>
                <a:cs typeface="Times New Roman"/>
              </a:rPr>
              <a:t>States to clinician that he’s ready to get treatment for alcohol use</a:t>
            </a:r>
          </a:p>
          <a:p>
            <a:pPr lvl="0"/>
            <a:r>
              <a:rPr lang="en-US" sz="1800" b="1" cap="all" dirty="0">
                <a:latin typeface="+mj-lt"/>
                <a:ea typeface="Calibri"/>
                <a:cs typeface="Times New Roman"/>
              </a:rPr>
              <a:t>Parent information</a:t>
            </a:r>
            <a:br>
              <a:rPr lang="en-US" sz="1800" b="1" dirty="0">
                <a:ea typeface="Calibri"/>
                <a:cs typeface="Times New Roman"/>
              </a:rPr>
            </a:br>
            <a:r>
              <a:rPr lang="en-US" sz="1800" b="0" cap="none" dirty="0">
                <a:ea typeface="Calibri"/>
                <a:cs typeface="Times New Roman"/>
              </a:rPr>
              <a:t>Doesn’t want to disappoint parents</a:t>
            </a:r>
          </a:p>
          <a:p>
            <a:endParaRPr lang="en-US" dirty="0"/>
          </a:p>
        </p:txBody>
      </p:sp>
      <p:sp>
        <p:nvSpPr>
          <p:cNvPr id="7" name="TextBox 6"/>
          <p:cNvSpPr txBox="1"/>
          <p:nvPr/>
        </p:nvSpPr>
        <p:spPr>
          <a:xfrm>
            <a:off x="4878387" y="3650460"/>
            <a:ext cx="4640181" cy="923330"/>
          </a:xfrm>
          <a:prstGeom prst="rect">
            <a:avLst/>
          </a:prstGeom>
          <a:noFill/>
        </p:spPr>
        <p:txBody>
          <a:bodyPr wrap="square" rtlCol="0">
            <a:spAutoFit/>
          </a:bodyPr>
          <a:lstStyle/>
          <a:p>
            <a:pPr marL="119063" lvl="0" algn="ctr"/>
            <a:r>
              <a:rPr lang="en-US" sz="1800" i="1" dirty="0"/>
              <a:t>Is Giovanni allowed to get outpatient counseling for substance abuse without a parent’s consent?</a:t>
            </a:r>
          </a:p>
        </p:txBody>
      </p:sp>
    </p:spTree>
    <p:extLst>
      <p:ext uri="{BB962C8B-B14F-4D97-AF65-F5344CB8AC3E}">
        <p14:creationId xmlns:p14="http://schemas.microsoft.com/office/powerpoint/2010/main" val="25100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4" ma:contentTypeDescription="Create a new document." ma:contentTypeScope="" ma:versionID="96692ac87256374353e37d7549c8f163">
  <xsd:schema xmlns:xsd="http://www.w3.org/2001/XMLSchema" xmlns:xs="http://www.w3.org/2001/XMLSchema" xmlns:p="http://schemas.microsoft.com/office/2006/metadata/properties" xmlns:ns2="06384dcc-0cdc-498a-a7bd-67cf6bcf7cd5" xmlns:ns3="e856e640-a296-4575-b156-ddff538c7b0e" targetNamespace="http://schemas.microsoft.com/office/2006/metadata/properties" ma:root="true" ma:fieldsID="154d7f0be5d80b4f11ecfa252c4f6094" ns2:_="" ns3:_="">
    <xsd:import namespace="06384dcc-0cdc-498a-a7bd-67cf6bcf7cd5"/>
    <xsd:import namespace="e856e640-a296-4575-b156-ddff538c7b0e"/>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56e640-a296-4575-b156-ddff538c7b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8CA53-D3BE-4A35-9EB7-A8B2D3C173F7}">
  <ds:schemaRefs>
    <ds:schemaRef ds:uri="http://www.w3.org/XML/1998/namespace"/>
    <ds:schemaRef ds:uri="http://schemas.microsoft.com/office/2006/documentManagement/types"/>
    <ds:schemaRef ds:uri="http://purl.org/dc/terms/"/>
    <ds:schemaRef ds:uri="http://purl.org/dc/dcmitype/"/>
    <ds:schemaRef ds:uri="e856e640-a296-4575-b156-ddff538c7b0e"/>
    <ds:schemaRef ds:uri="http://purl.org/dc/elements/1.1/"/>
    <ds:schemaRef ds:uri="http://schemas.microsoft.com/office/infopath/2007/PartnerControls"/>
    <ds:schemaRef ds:uri="http://schemas.openxmlformats.org/package/2006/metadata/core-properties"/>
    <ds:schemaRef ds:uri="06384dcc-0cdc-498a-a7bd-67cf6bcf7cd5"/>
    <ds:schemaRef ds:uri="http://schemas.microsoft.com/office/2006/metadata/properties"/>
  </ds:schemaRefs>
</ds:datastoreItem>
</file>

<file path=customXml/itemProps2.xml><?xml version="1.0" encoding="utf-8"?>
<ds:datastoreItem xmlns:ds="http://schemas.openxmlformats.org/officeDocument/2006/customXml" ds:itemID="{0CA5E8C5-464C-406F-BEB1-5F9AB5C79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e856e640-a296-4575-b156-ddff538c7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4174</TotalTime>
  <Words>1902</Words>
  <Application>Microsoft Office PowerPoint</Application>
  <PresentationFormat>Custom</PresentationFormat>
  <Paragraphs>134</Paragraphs>
  <Slides>10</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Roboto</vt:lpstr>
      <vt:lpstr>Roboto Condensed</vt:lpstr>
      <vt:lpstr>1_Title</vt:lpstr>
      <vt:lpstr>1_Text Only</vt:lpstr>
      <vt:lpstr>1_Text w/Pictures</vt:lpstr>
      <vt:lpstr>1_Text w/Video</vt:lpstr>
      <vt:lpstr>1_Other</vt:lpstr>
      <vt:lpstr>D.C. Confidentiality and Minor Consent Laws</vt:lpstr>
      <vt:lpstr>Case Scenario: Shay, 15 y/o girl</vt:lpstr>
      <vt:lpstr>Important definitions </vt:lpstr>
      <vt:lpstr>D.C. Law: Parental Consent Exceptions </vt:lpstr>
      <vt:lpstr>D.C. Law: Confidentiality/Minor Consent</vt:lpstr>
      <vt:lpstr>reporting</vt:lpstr>
      <vt:lpstr>Hpv vaccines </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356</cp:revision>
  <dcterms:created xsi:type="dcterms:W3CDTF">2016-12-02T20:56:01Z</dcterms:created>
  <dcterms:modified xsi:type="dcterms:W3CDTF">2023-11-20T17:40:24Z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