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comments/comment2.xml" ContentType="application/vnd.openxmlformats-officedocument.presentationml.comment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media/image13.jpg" ContentType="image/unknown"/>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4"/>
    <p:sldMasterId id="2147483730" r:id="rId5"/>
    <p:sldMasterId id="2147483739" r:id="rId6"/>
    <p:sldMasterId id="2147483763" r:id="rId7"/>
    <p:sldMasterId id="2147483767" r:id="rId8"/>
  </p:sldMasterIdLst>
  <p:notesMasterIdLst>
    <p:notesMasterId r:id="rId25"/>
  </p:notesMasterIdLst>
  <p:sldIdLst>
    <p:sldId id="271" r:id="rId9"/>
    <p:sldId id="293" r:id="rId10"/>
    <p:sldId id="297" r:id="rId11"/>
    <p:sldId id="274" r:id="rId12"/>
    <p:sldId id="298" r:id="rId13"/>
    <p:sldId id="307" r:id="rId14"/>
    <p:sldId id="309" r:id="rId15"/>
    <p:sldId id="310" r:id="rId16"/>
    <p:sldId id="311" r:id="rId17"/>
    <p:sldId id="312" r:id="rId18"/>
    <p:sldId id="301" r:id="rId19"/>
    <p:sldId id="291" r:id="rId20"/>
    <p:sldId id="294" r:id="rId21"/>
    <p:sldId id="308" r:id="rId22"/>
    <p:sldId id="295" r:id="rId23"/>
    <p:sldId id="270" r:id="rId24"/>
  </p:sldIdLst>
  <p:sldSz cx="9756775" cy="5486400"/>
  <p:notesSz cx="6858000" cy="9144000"/>
  <p:custDataLst>
    <p:tags r:id="rId26"/>
  </p:custData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lastIdx="1" clrIdx="6"/>
  <p:cmAuthor id="1" name="Cupito, Anna" initials="CA" lastIdx="5" clrIdx="0"/>
  <p:cmAuthor id="8" name="Microsoft Office User" initials="Office [2]" lastIdx="1" clrIdx="7"/>
  <p:cmAuthor id="2" name="Display" initials="D" lastIdx="1" clrIdx="1"/>
  <p:cmAuthor id="9" name="Harper, Kayla" initials="HK" lastIdx="1" clrIdx="8">
    <p:extLst>
      <p:ext uri="{19B8F6BF-5375-455C-9EA6-DF929625EA0E}">
        <p15:presenceInfo xmlns:p15="http://schemas.microsoft.com/office/powerpoint/2012/main" userId="S::harperak@med.umich.edu::31f77b46-257d-44a5-85e7-1386f0aed803" providerId="AD"/>
      </p:ext>
    </p:extLst>
  </p:cmAuthor>
  <p:cmAuthor id="3" name="Healy, Colleen" initials="HC" lastIdx="3" clrIdx="2"/>
  <p:cmAuthor id="4" name="Cupito, Anna" initials="CA [2]" lastIdx="2" clrIdx="3"/>
  <p:cmAuthor id="5" name="Cornelison, Kaleigh" initials="CK" lastIdx="5" clrIdx="4"/>
  <p:cmAuthor id="6" name="Gavrila, Valerie" initials="GV" lastIdx="3" clrIdx="5"/>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33"/>
    <a:srgbClr val="003366"/>
    <a:srgbClr val="000000"/>
    <a:srgbClr val="8CC443"/>
    <a:srgbClr val="0D2571"/>
    <a:srgbClr val="0099CC"/>
    <a:srgbClr val="00ADEF"/>
    <a:srgbClr val="0D233D"/>
    <a:srgbClr val="FFCF06"/>
    <a:srgbClr val="051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10" autoAdjust="0"/>
    <p:restoredTop sz="90537" autoAdjust="0"/>
  </p:normalViewPr>
  <p:slideViewPr>
    <p:cSldViewPr snapToGrid="0">
      <p:cViewPr varScale="1">
        <p:scale>
          <a:sx n="59" d="100"/>
          <a:sy n="59" d="100"/>
        </p:scale>
        <p:origin x="822" y="48"/>
      </p:cViewPr>
      <p:guideLst/>
    </p:cSldViewPr>
  </p:slideViewPr>
  <p:outlineViewPr>
    <p:cViewPr>
      <p:scale>
        <a:sx n="33" d="100"/>
        <a:sy n="33" d="100"/>
      </p:scale>
      <p:origin x="0" y="-1056"/>
    </p:cViewPr>
  </p:outlineViewPr>
  <p:notesTextViewPr>
    <p:cViewPr>
      <p:scale>
        <a:sx n="125" d="100"/>
        <a:sy n="125" d="100"/>
      </p:scale>
      <p:origin x="0" y="0"/>
    </p:cViewPr>
  </p:notesTextViewPr>
  <p:sorterViewPr>
    <p:cViewPr varScale="1">
      <p:scale>
        <a:sx n="100" d="100"/>
        <a:sy n="100" d="100"/>
      </p:scale>
      <p:origin x="0" y="0"/>
    </p:cViewPr>
  </p:sorterViewPr>
  <p:notesViewPr>
    <p:cSldViewPr snapToGrid="0">
      <p:cViewPr varScale="1">
        <p:scale>
          <a:sx n="87" d="100"/>
          <a:sy n="87" d="100"/>
        </p:scale>
        <p:origin x="3840" y="84"/>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9" dt="2022-03-09T16:46:29.115" idx="1">
    <p:pos x="5910" y="2986"/>
    <p:text>Unsure if the Parent Bill of Rights impacts this answer. This is a good question for our FL partners.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7" dt="2022-02-23T13:11:17.110" idx="1">
    <p:pos x="5737" y="2872"/>
    <p:text>The Parent Bill of Rights allows parents to access and review their child's medical records. This may impact the answer.</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11/20/2023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dirty="0"/>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Today we are going to do a 15-minute mini-training, also called a Spark. As youth-serving professionals, it is important that we understand adolescent confidentiality and minor consent. This training is intended to be an overview of the most relevant laws on confidential services for teens.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Each person here will have times where we need to know and comply with consent and confidentiality laws, though it’s different for our various roles. For each law and scenario we discuss, try to think about how it applies to your role. To get us started, let’s review a case scenario.</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a:t>
            </a:fld>
            <a:endParaRPr lang="en-US" dirty="0"/>
          </a:p>
        </p:txBody>
      </p:sp>
    </p:spTree>
    <p:extLst>
      <p:ext uri="{BB962C8B-B14F-4D97-AF65-F5344CB8AC3E}">
        <p14:creationId xmlns:p14="http://schemas.microsoft.com/office/powerpoint/2010/main" val="17196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Florida</a:t>
            </a:r>
            <a:r>
              <a:rPr lang="en-US" sz="1000" baseline="0" dirty="0"/>
              <a:t> House Bill 241 was signed into law on July 1</a:t>
            </a:r>
            <a:r>
              <a:rPr lang="en-US" sz="1000" baseline="30000" dirty="0"/>
              <a:t>st</a:t>
            </a:r>
            <a:r>
              <a:rPr lang="en-US" sz="1000" baseline="0" dirty="0"/>
              <a:t>, 2021 by the governor which requires health care providers to obtain a </a:t>
            </a:r>
            <a:r>
              <a:rPr lang="en-US" sz="1000" dirty="0"/>
              <a:t>parent/legal guardian’s</a:t>
            </a:r>
            <a:r>
              <a:rPr lang="en-US" sz="1000" baseline="0" dirty="0"/>
              <a:t> written permission </a:t>
            </a:r>
            <a:r>
              <a:rPr lang="en-US" sz="1000" dirty="0"/>
              <a:t>before providing services, prescribing medicine, or performing a medical procedure, </a:t>
            </a:r>
            <a:r>
              <a:rPr lang="en-US" sz="1000" i="1" dirty="0"/>
              <a:t>UNLESS “otherwise provided by law.</a:t>
            </a:r>
            <a:r>
              <a:rPr lang="en-US" sz="1000" b="1" i="1" dirty="0"/>
              <a:t>”</a:t>
            </a:r>
            <a:r>
              <a:rPr lang="en-US" sz="1000" dirty="0"/>
              <a:t> *</a:t>
            </a:r>
          </a:p>
          <a:p>
            <a:endParaRPr lang="en-US" sz="1000" dirty="0"/>
          </a:p>
          <a:p>
            <a:r>
              <a:rPr lang="en-US" sz="1000" dirty="0"/>
              <a:t>Under this new law, in health care, parent/legal guardian rights include:</a:t>
            </a:r>
          </a:p>
          <a:p>
            <a:pPr marL="342900" indent="-342900">
              <a:buFont typeface="Arial" charset="0"/>
              <a:buChar char="•"/>
            </a:pPr>
            <a:r>
              <a:rPr lang="en-US" sz="1000" dirty="0"/>
              <a:t>The right to make health care decisions, unless otherwise prohibited by law</a:t>
            </a:r>
          </a:p>
          <a:p>
            <a:pPr marL="342900" indent="-342900">
              <a:buFont typeface="Arial" charset="0"/>
              <a:buChar char="•"/>
            </a:pPr>
            <a:r>
              <a:rPr lang="en-US" sz="1000" dirty="0"/>
              <a:t>The right to access and review medical records related to the child</a:t>
            </a:r>
          </a:p>
          <a:p>
            <a:endParaRPr lang="en-US" sz="1000" dirty="0">
              <a:ea typeface="Calibri" panose="020F0502020204030204" pitchFamily="34" charset="0"/>
              <a:cs typeface="Times New Roman" panose="02020603050405020304" pitchFamily="18" charset="0"/>
            </a:endParaRPr>
          </a:p>
          <a:p>
            <a:r>
              <a:rPr lang="en-US" sz="1000" dirty="0">
                <a:ea typeface="Calibri" panose="020F0502020204030204" pitchFamily="34" charset="0"/>
                <a:cs typeface="Times New Roman" panose="02020603050405020304" pitchFamily="18" charset="0"/>
              </a:rPr>
              <a:t>*</a:t>
            </a:r>
            <a:r>
              <a:rPr lang="en-US" sz="1000" dirty="0"/>
              <a:t>The FMA General Counsel’s Office maintains that “except as otherwise provided by law” exempts from the parent/legal guardian consent requirement only those statutes that specifically allow a physician to provide or a minor to receive health care services without parent/legal guardian consent.</a:t>
            </a:r>
            <a:endParaRPr lang="en-US" sz="1000" dirty="0">
              <a:ea typeface="Calibri" panose="020F0502020204030204" pitchFamily="34" charset="0"/>
              <a:cs typeface="Times New Roman" panose="02020603050405020304" pitchFamily="18" charset="0"/>
            </a:endParaRPr>
          </a:p>
          <a:p>
            <a:endParaRPr lang="en-US" dirty="0"/>
          </a:p>
          <a:p>
            <a:r>
              <a:rPr lang="en-US" dirty="0"/>
              <a:t>This means that all of the services minors</a:t>
            </a:r>
            <a:r>
              <a:rPr lang="en-US" baseline="0" dirty="0"/>
              <a:t> are able to access without </a:t>
            </a:r>
            <a:r>
              <a:rPr lang="en-US" sz="1000" dirty="0"/>
              <a:t>parent/legal guardian </a:t>
            </a:r>
            <a:r>
              <a:rPr lang="en-US" baseline="0" dirty="0"/>
              <a:t>consent (as we discussed on the previous slides), are not impacted by this bill. </a:t>
            </a:r>
          </a:p>
          <a:p>
            <a:endParaRPr lang="en-US" baseline="0" dirty="0"/>
          </a:p>
          <a:p>
            <a:r>
              <a:rPr lang="en-US" sz="960" kern="1200" dirty="0">
                <a:solidFill>
                  <a:schemeClr val="tx1"/>
                </a:solidFill>
                <a:effectLst/>
                <a:latin typeface="+mn-lt"/>
                <a:ea typeface="+mn-ea"/>
                <a:cs typeface="+mn-cs"/>
              </a:rPr>
              <a:t>There are some nuances here where minors can consent to certain components of treatment and this would be confidential (specifically mental health), but other areas of the record would not be.  For example, confidential mental health statements would remain confidential, whereas records of prescription medication for mental health conditions could be accessed by a parent/legal guardian and they could or could not consent to the medication. </a:t>
            </a:r>
            <a:endParaRPr lang="en-US" baseline="0" dirty="0"/>
          </a:p>
          <a:p>
            <a:endParaRPr lang="en-US" baseline="0" dirty="0"/>
          </a:p>
          <a:p>
            <a:r>
              <a:rPr lang="en-US" baseline="0" dirty="0"/>
              <a:t>For more information on the Parent Bill of Rights:</a:t>
            </a:r>
          </a:p>
          <a:p>
            <a:pPr marL="171450" indent="-171450">
              <a:buFont typeface="Arial" charset="0"/>
              <a:buChar char="•"/>
            </a:pPr>
            <a:r>
              <a:rPr lang="en-US" dirty="0"/>
              <a:t>https://</a:t>
            </a:r>
            <a:r>
              <a:rPr lang="en-US" dirty="0" err="1"/>
              <a:t>miamimed.com</a:t>
            </a:r>
            <a:r>
              <a:rPr lang="en-US" dirty="0"/>
              <a:t>/news/572974/Treating-minors-under-</a:t>
            </a:r>
            <a:r>
              <a:rPr lang="en-US" dirty="0" err="1"/>
              <a:t>Floridas</a:t>
            </a:r>
            <a:r>
              <a:rPr lang="en-US" dirty="0"/>
              <a:t>-new-parental-consent-</a:t>
            </a:r>
            <a:r>
              <a:rPr lang="en-US" dirty="0" err="1"/>
              <a:t>law.htm</a:t>
            </a:r>
            <a:r>
              <a:rPr lang="en-US" dirty="0"/>
              <a:t> </a:t>
            </a:r>
          </a:p>
          <a:p>
            <a:pPr marL="171450" indent="-171450">
              <a:buFont typeface="Arial" charset="0"/>
              <a:buChar char="•"/>
            </a:pPr>
            <a:r>
              <a:rPr lang="en-US" dirty="0"/>
              <a:t>https://</a:t>
            </a:r>
            <a:r>
              <a:rPr lang="en-US" dirty="0" err="1"/>
              <a:t>www.myfloridahouse.gov</a:t>
            </a:r>
            <a:r>
              <a:rPr lang="en-US" dirty="0"/>
              <a:t>/Sections/Bills/</a:t>
            </a:r>
            <a:r>
              <a:rPr lang="en-US" dirty="0" err="1"/>
              <a:t>billsdetail.aspx?BillId</a:t>
            </a:r>
            <a:r>
              <a:rPr lang="en-US" dirty="0"/>
              <a:t>=70313 </a:t>
            </a:r>
          </a:p>
        </p:txBody>
      </p:sp>
      <p:sp>
        <p:nvSpPr>
          <p:cNvPr id="4" name="Slide Number Placeholder 3"/>
          <p:cNvSpPr>
            <a:spLocks noGrp="1"/>
          </p:cNvSpPr>
          <p:nvPr>
            <p:ph type="sldNum" sz="quarter" idx="10"/>
          </p:nvPr>
        </p:nvSpPr>
        <p:spPr/>
        <p:txBody>
          <a:bodyPr/>
          <a:lstStyle/>
          <a:p>
            <a:fld id="{DD02C4DE-1B8A-4E20-9B71-ACF1E91FF3F0}" type="slidenum">
              <a:rPr lang="en-US" smtClean="0"/>
              <a:t>10</a:t>
            </a:fld>
            <a:endParaRPr lang="en-US" dirty="0"/>
          </a:p>
        </p:txBody>
      </p:sp>
    </p:spTree>
    <p:extLst>
      <p:ext uri="{BB962C8B-B14F-4D97-AF65-F5344CB8AC3E}">
        <p14:creationId xmlns:p14="http://schemas.microsoft.com/office/powerpoint/2010/main" val="841246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31520" marR="0">
              <a:lnSpc>
                <a:spcPct val="107000"/>
              </a:lnSpc>
              <a:spcBef>
                <a:spcPts val="200"/>
              </a:spcBef>
              <a:spcAft>
                <a:spcPts val="600"/>
              </a:spcAft>
            </a:pPr>
            <a:r>
              <a:rPr lang="en-US" sz="1000" dirty="0">
                <a:solidFill>
                  <a:srgbClr val="595959"/>
                </a:solidFill>
                <a:effectLst/>
                <a:latin typeface="Roboto" panose="020B0604020202020204" charset="0"/>
                <a:ea typeface="Calibri" panose="020F0502020204030204" pitchFamily="34" charset="0"/>
                <a:cs typeface="Times New Roman" panose="02020603050405020304" pitchFamily="18" charset="0"/>
              </a:rPr>
              <a:t>Can a minor in the state of Florida give consent for the HPV vaccine?  </a:t>
            </a:r>
            <a:endParaRPr lang="en-US" sz="1000" i="1" dirty="0">
              <a:solidFill>
                <a:srgbClr val="FF0000"/>
              </a:solidFill>
              <a:effectLst/>
              <a:latin typeface="Roboto" panose="020B0604020202020204" charset="0"/>
              <a:ea typeface="Calibri" panose="020F0502020204030204" pitchFamily="34" charset="0"/>
              <a:cs typeface="Times New Roman" panose="02020603050405020304" pitchFamily="18" charset="0"/>
            </a:endParaRPr>
          </a:p>
          <a:p>
            <a:pPr marL="731520" marR="0">
              <a:lnSpc>
                <a:spcPct val="107000"/>
              </a:lnSpc>
              <a:spcBef>
                <a:spcPts val="200"/>
              </a:spcBef>
              <a:spcAft>
                <a:spcPts val="600"/>
              </a:spcAft>
            </a:pPr>
            <a:endParaRPr lang="en-US" sz="1000" dirty="0">
              <a:solidFill>
                <a:srgbClr val="595959"/>
              </a:solidFill>
              <a:effectLst/>
              <a:latin typeface="Roboto" panose="020B0604020202020204" charset="0"/>
              <a:ea typeface="Calibri" panose="020F0502020204030204" pitchFamily="34" charset="0"/>
              <a:cs typeface="Times New Roman" panose="02020603050405020304" pitchFamily="18" charset="0"/>
            </a:endParaRPr>
          </a:p>
          <a:p>
            <a:pPr marL="731520" marR="0">
              <a:lnSpc>
                <a:spcPct val="107000"/>
              </a:lnSpc>
              <a:spcBef>
                <a:spcPts val="200"/>
              </a:spcBef>
              <a:spcAft>
                <a:spcPts val="600"/>
              </a:spcAft>
            </a:pPr>
            <a:r>
              <a:rPr lang="en-US" sz="1000" dirty="0">
                <a:solidFill>
                  <a:srgbClr val="595959"/>
                </a:solidFill>
                <a:effectLst/>
                <a:latin typeface="Roboto" panose="020B0604020202020204" charset="0"/>
                <a:ea typeface="Calibri" panose="020F0502020204030204" pitchFamily="34" charset="0"/>
                <a:cs typeface="Times New Roman" panose="02020603050405020304" pitchFamily="18" charset="0"/>
              </a:rPr>
              <a:t>The answer in Florida is no. A minor cannot consent for the HPV vaccine. To get any vaccine, a </a:t>
            </a:r>
            <a:r>
              <a:rPr lang="en-US" sz="1000" dirty="0"/>
              <a:t>parent/legal guardian</a:t>
            </a:r>
            <a:r>
              <a:rPr lang="en-US" sz="1000" dirty="0">
                <a:solidFill>
                  <a:srgbClr val="595959"/>
                </a:solidFill>
                <a:effectLst/>
                <a:latin typeface="Roboto" panose="020B0604020202020204" charset="0"/>
                <a:ea typeface="Calibri" panose="020F0502020204030204" pitchFamily="34" charset="0"/>
                <a:cs typeface="Times New Roman" panose="02020603050405020304" pitchFamily="18" charset="0"/>
              </a:rPr>
              <a:t> must sign that they received a vaccine information statement (VIS).  </a:t>
            </a:r>
          </a:p>
          <a:p>
            <a:pPr marL="731520" marR="0">
              <a:lnSpc>
                <a:spcPct val="107000"/>
              </a:lnSpc>
              <a:spcBef>
                <a:spcPts val="200"/>
              </a:spcBef>
              <a:spcAft>
                <a:spcPts val="600"/>
              </a:spcAft>
            </a:pPr>
            <a:endParaRPr lang="en-US" sz="1000" dirty="0">
              <a:solidFill>
                <a:srgbClr val="595959"/>
              </a:solidFill>
              <a:effectLst/>
              <a:latin typeface="Roboto" panose="020B0604020202020204" charset="0"/>
              <a:ea typeface="Calibri" panose="020F0502020204030204" pitchFamily="34" charset="0"/>
              <a:cs typeface="Times New Roman" panose="02020603050405020304" pitchFamily="18" charset="0"/>
            </a:endParaRPr>
          </a:p>
          <a:p>
            <a:pPr marL="731520" marR="0">
              <a:lnSpc>
                <a:spcPct val="107000"/>
              </a:lnSpc>
              <a:spcBef>
                <a:spcPts val="200"/>
              </a:spcBef>
              <a:spcAft>
                <a:spcPts val="600"/>
              </a:spcAft>
            </a:pPr>
            <a:r>
              <a:rPr lang="en-US" sz="1000" dirty="0">
                <a:solidFill>
                  <a:srgbClr val="595959"/>
                </a:solidFill>
                <a:effectLst/>
                <a:latin typeface="Roboto" panose="020B0604020202020204" charset="0"/>
                <a:ea typeface="Calibri" panose="020F0502020204030204" pitchFamily="34" charset="0"/>
                <a:cs typeface="Times New Roman" panose="02020603050405020304" pitchFamily="18" charset="0"/>
              </a:rPr>
              <a:t>On your handout, you’ll see this toward the bottom.  Note that mental health medications also require a caregiver’s consent.</a:t>
            </a: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11</a:t>
            </a:fld>
            <a:endParaRPr lang="en-US" dirty="0"/>
          </a:p>
        </p:txBody>
      </p:sp>
    </p:spTree>
    <p:extLst>
      <p:ext uri="{BB962C8B-B14F-4D97-AF65-F5344CB8AC3E}">
        <p14:creationId xmlns:p14="http://schemas.microsoft.com/office/powerpoint/2010/main" val="791125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Now we’re going to review when a minor’s confidentiality must be overridden. Health care providers must override the minor’s confidentiality and report… </a:t>
            </a:r>
          </a:p>
          <a:p>
            <a:pPr lvl="0"/>
            <a:endParaRPr lang="en-US" sz="960" kern="1200" dirty="0">
              <a:solidFill>
                <a:schemeClr val="tx1"/>
              </a:solidFill>
              <a:effectLst/>
              <a:latin typeface="+mn-lt"/>
              <a:ea typeface="+mn-ea"/>
              <a:cs typeface="+mn-cs"/>
            </a:endParaRPr>
          </a:p>
          <a:p>
            <a:pPr marL="514350" indent="-288925">
              <a:spcBef>
                <a:spcPts val="1200"/>
              </a:spcBef>
              <a:buFont typeface="Arial" panose="020B0604020202020204" pitchFamily="34" charset="0"/>
              <a:buChar char="•"/>
            </a:pPr>
            <a:r>
              <a:rPr lang="en-US" sz="1000" dirty="0">
                <a:cs typeface="Calibri" pitchFamily="34" charset="0"/>
              </a:rPr>
              <a:t>If the minor </a:t>
            </a:r>
            <a:r>
              <a:rPr lang="en-US" sz="1000" dirty="0">
                <a:solidFill>
                  <a:srgbClr val="99CC33"/>
                </a:solidFill>
                <a:cs typeface="Calibri" pitchFamily="34" charset="0"/>
              </a:rPr>
              <a:t>poses a danger to self or others</a:t>
            </a:r>
          </a:p>
          <a:p>
            <a:pPr marL="514350" indent="-288925">
              <a:spcBef>
                <a:spcPts val="1200"/>
              </a:spcBef>
              <a:buFont typeface="Arial" panose="020B0604020202020204" pitchFamily="34" charset="0"/>
              <a:buChar char="•"/>
            </a:pPr>
            <a:r>
              <a:rPr lang="en-US" sz="1000" dirty="0">
                <a:cs typeface="Calibri" pitchFamily="34" charset="0"/>
              </a:rPr>
              <a:t>There is suspicion of </a:t>
            </a:r>
            <a:r>
              <a:rPr lang="en-US" sz="1000" dirty="0">
                <a:solidFill>
                  <a:srgbClr val="99CC33"/>
                </a:solidFill>
                <a:cs typeface="Calibri" pitchFamily="34" charset="0"/>
              </a:rPr>
              <a:t>abuse or neglect</a:t>
            </a:r>
          </a:p>
          <a:p>
            <a:pPr marL="514350" indent="-288925">
              <a:spcBef>
                <a:spcPts val="1200"/>
              </a:spcBef>
              <a:buFont typeface="Arial" panose="020B0604020202020204" pitchFamily="34" charset="0"/>
              <a:buChar char="•"/>
            </a:pPr>
            <a:r>
              <a:rPr lang="en-US" sz="1000" dirty="0">
                <a:cs typeface="Calibri" pitchFamily="34" charset="0"/>
              </a:rPr>
              <a:t>Sexual activity occurred that was </a:t>
            </a:r>
            <a:r>
              <a:rPr lang="en-US" sz="1000" dirty="0">
                <a:solidFill>
                  <a:srgbClr val="99CC33"/>
                </a:solidFill>
                <a:cs typeface="Calibri" pitchFamily="34" charset="0"/>
              </a:rPr>
              <a:t>without consent</a:t>
            </a:r>
            <a:r>
              <a:rPr lang="en-US" sz="1000" dirty="0">
                <a:cs typeface="Calibri" pitchFamily="34" charset="0"/>
              </a:rPr>
              <a:t>, without equality, or as a result of coercion</a:t>
            </a:r>
          </a:p>
          <a:p>
            <a:pPr marL="514350" indent="-288925">
              <a:spcBef>
                <a:spcPts val="1200"/>
              </a:spcBef>
              <a:buFont typeface="Arial" panose="020B0604020202020204" pitchFamily="34" charset="0"/>
              <a:buChar char="•"/>
            </a:pPr>
            <a:r>
              <a:rPr lang="en-US" sz="1000" dirty="0">
                <a:cs typeface="Calibri" pitchFamily="34" charset="0"/>
              </a:rPr>
              <a:t>The minor is under age 16 and has been sexually active with an </a:t>
            </a:r>
            <a:r>
              <a:rPr lang="en-US" sz="1000" dirty="0">
                <a:solidFill>
                  <a:srgbClr val="99CC33"/>
                </a:solidFill>
                <a:cs typeface="Calibri" pitchFamily="34" charset="0"/>
              </a:rPr>
              <a:t>adult over age 24</a:t>
            </a:r>
          </a:p>
          <a:p>
            <a:pPr marL="225425" indent="0">
              <a:spcBef>
                <a:spcPts val="1200"/>
              </a:spcBef>
              <a:buFont typeface="Arial" panose="020B0604020202020204" pitchFamily="34" charset="0"/>
              <a:buNone/>
            </a:pPr>
            <a:endParaRPr lang="en-US" sz="1000" kern="1200" dirty="0">
              <a:solidFill>
                <a:srgbClr val="99CC33"/>
              </a:solidFill>
              <a:effectLst/>
              <a:latin typeface="+mn-lt"/>
              <a:ea typeface="+mn-ea"/>
              <a:cs typeface="Calibri" pitchFamily="34" charset="0"/>
            </a:endParaRPr>
          </a:p>
          <a:p>
            <a:pPr marL="225425" indent="0">
              <a:spcBef>
                <a:spcPts val="1200"/>
              </a:spcBef>
              <a:buFont typeface="Arial" panose="020B0604020202020204" pitchFamily="34" charset="0"/>
              <a:buNone/>
            </a:pPr>
            <a:r>
              <a:rPr lang="en-US" sz="960" kern="1200" dirty="0">
                <a:solidFill>
                  <a:schemeClr val="tx1"/>
                </a:solidFill>
                <a:effectLst/>
                <a:latin typeface="+mn-lt"/>
                <a:ea typeface="+mn-ea"/>
                <a:cs typeface="+mn-cs"/>
              </a:rPr>
              <a:t>Again, this part of the law allows a provider to tell a </a:t>
            </a:r>
            <a:r>
              <a:rPr lang="en-US" sz="1000" dirty="0"/>
              <a:t>parent/legal guardian</a:t>
            </a:r>
            <a:r>
              <a:rPr lang="en-US" sz="960" kern="1200" dirty="0">
                <a:solidFill>
                  <a:schemeClr val="tx1"/>
                </a:solidFill>
                <a:effectLst/>
                <a:latin typeface="+mn-lt"/>
                <a:ea typeface="+mn-ea"/>
                <a:cs typeface="+mn-cs"/>
              </a:rPr>
              <a:t> about these specific confidential services if it’s in the best interest of the young person</a:t>
            </a:r>
            <a:endParaRPr lang="en-US" sz="1000" dirty="0">
              <a:solidFill>
                <a:srgbClr val="99CC33"/>
              </a:solidFill>
              <a:cs typeface="Calibri" pitchFamily="34" charset="0"/>
            </a:endParaRPr>
          </a:p>
          <a:p>
            <a:pPr marL="514350" indent="-288925">
              <a:spcBef>
                <a:spcPts val="1200"/>
              </a:spcBef>
              <a:buFont typeface="Arial" panose="020B0604020202020204" pitchFamily="34" charset="0"/>
              <a:buChar char="•"/>
            </a:pPr>
            <a:endParaRPr lang="en-US" sz="1000" dirty="0">
              <a:solidFill>
                <a:srgbClr val="99CC33"/>
              </a:solidFill>
              <a:cs typeface="Calibri" pitchFamily="34" charset="0"/>
            </a:endParaRPr>
          </a:p>
          <a:p>
            <a:pPr marL="514350" indent="-288925">
              <a:spcBef>
                <a:spcPts val="1200"/>
              </a:spcBef>
              <a:buFont typeface="Arial" panose="020B0604020202020204" pitchFamily="34" charset="0"/>
              <a:buChar char="•"/>
            </a:pPr>
            <a:endParaRPr lang="en-US" sz="1000" dirty="0">
              <a:solidFill>
                <a:srgbClr val="99CC33"/>
              </a:solidFill>
              <a:cs typeface="Calibri" pitchFamily="34" charset="0"/>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12</a:t>
            </a:fld>
            <a:endParaRPr lang="en-US" dirty="0"/>
          </a:p>
        </p:txBody>
      </p:sp>
    </p:spTree>
    <p:extLst>
      <p:ext uri="{BB962C8B-B14F-4D97-AF65-F5344CB8AC3E}">
        <p14:creationId xmlns:p14="http://schemas.microsoft.com/office/powerpoint/2010/main" val="480794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Let’s go back to our 15-year-old patient, Shay , and answer these questions together as I read through them. </a:t>
            </a:r>
          </a:p>
          <a:p>
            <a:pPr lvl="0"/>
            <a:endParaRPr lang="en-US" sz="960" kern="1200" dirty="0">
              <a:solidFill>
                <a:schemeClr val="tx1"/>
              </a:solidFill>
              <a:effectLst/>
              <a:latin typeface="+mn-lt"/>
              <a:ea typeface="+mn-ea"/>
              <a:cs typeface="+mn-cs"/>
            </a:endParaRPr>
          </a:p>
          <a:p>
            <a:pPr lvl="0"/>
            <a:r>
              <a:rPr lang="en-US" sz="960" kern="1200" dirty="0">
                <a:solidFill>
                  <a:schemeClr val="tx1"/>
                </a:solidFill>
                <a:effectLst/>
                <a:latin typeface="+mn-lt"/>
                <a:ea typeface="+mn-ea"/>
                <a:cs typeface="+mn-cs"/>
              </a:rPr>
              <a:t>Can Shay receive STI testing </a:t>
            </a:r>
            <a:r>
              <a:rPr lang="en-US" sz="960" i="1" kern="1200" dirty="0">
                <a:solidFill>
                  <a:schemeClr val="tx1"/>
                </a:solidFill>
                <a:effectLst/>
                <a:latin typeface="+mn-lt"/>
                <a:ea typeface="+mn-ea"/>
                <a:cs typeface="+mn-cs"/>
              </a:rPr>
              <a:t>without their </a:t>
            </a:r>
            <a:r>
              <a:rPr lang="en-US" sz="1000" i="1" dirty="0">
                <a:solidFill>
                  <a:srgbClr val="99CC33"/>
                </a:solidFill>
              </a:rPr>
              <a:t>parent/legal guardian’s</a:t>
            </a:r>
            <a:r>
              <a:rPr lang="en-US" sz="960" i="1" kern="1200" dirty="0">
                <a:solidFill>
                  <a:schemeClr val="tx1"/>
                </a:solidFill>
                <a:effectLst/>
                <a:latin typeface="+mn-lt"/>
                <a:ea typeface="+mn-ea"/>
                <a:cs typeface="+mn-cs"/>
              </a:rPr>
              <a:t> permission</a:t>
            </a:r>
            <a:r>
              <a:rPr lang="en-US" sz="960" kern="1200" dirty="0">
                <a:solidFill>
                  <a:schemeClr val="tx1"/>
                </a:solidFill>
                <a:effectLst/>
                <a:latin typeface="+mn-lt"/>
                <a:ea typeface="+mn-ea"/>
                <a:cs typeface="+mn-cs"/>
              </a:rPr>
              <a:t>? [</a:t>
            </a:r>
            <a:r>
              <a:rPr lang="en-US" sz="960" i="1" kern="1200" dirty="0">
                <a:solidFill>
                  <a:schemeClr val="tx1"/>
                </a:solidFill>
                <a:effectLst/>
                <a:latin typeface="+mn-lt"/>
                <a:ea typeface="+mn-ea"/>
                <a:cs typeface="+mn-cs"/>
              </a:rPr>
              <a:t>Answer: Yes, they</a:t>
            </a:r>
            <a:r>
              <a:rPr lang="en-US" sz="960" i="1" kern="1200" baseline="0" dirty="0">
                <a:solidFill>
                  <a:schemeClr val="tx1"/>
                </a:solidFill>
                <a:effectLst/>
                <a:latin typeface="+mn-lt"/>
                <a:ea typeface="+mn-ea"/>
                <a:cs typeface="+mn-cs"/>
              </a:rPr>
              <a:t> </a:t>
            </a:r>
            <a:r>
              <a:rPr lang="en-US" sz="960" i="1" kern="1200" dirty="0">
                <a:solidFill>
                  <a:schemeClr val="tx1"/>
                </a:solidFill>
                <a:effectLst/>
                <a:latin typeface="+mn-lt"/>
                <a:ea typeface="+mn-ea"/>
                <a:cs typeface="+mn-cs"/>
              </a:rPr>
              <a:t>can]</a:t>
            </a:r>
          </a:p>
          <a:p>
            <a:pPr lvl="0"/>
            <a:endParaRPr lang="en-US" sz="960"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1000" dirty="0">
                <a:solidFill>
                  <a:srgbClr val="99CC33"/>
                </a:solidFill>
              </a:rPr>
              <a:t>Can Shay receive STI treatment </a:t>
            </a:r>
            <a:r>
              <a:rPr lang="en-US" sz="1000" i="1" dirty="0">
                <a:solidFill>
                  <a:srgbClr val="99CC33"/>
                </a:solidFill>
              </a:rPr>
              <a:t>without parent/legal guardian’s permission</a:t>
            </a:r>
            <a:r>
              <a:rPr lang="en-US" sz="1000" dirty="0">
                <a:solidFill>
                  <a:srgbClr val="99CC33"/>
                </a:solidFill>
              </a:rPr>
              <a:t>? </a:t>
            </a:r>
            <a:r>
              <a:rPr lang="en-US" sz="1000" kern="1200" dirty="0">
                <a:solidFill>
                  <a:schemeClr val="tx1"/>
                </a:solidFill>
                <a:effectLst/>
                <a:latin typeface="+mn-lt"/>
                <a:ea typeface="+mn-ea"/>
                <a:cs typeface="+mn-cs"/>
              </a:rPr>
              <a:t>[</a:t>
            </a:r>
            <a:r>
              <a:rPr lang="en-US" sz="1000" i="1" kern="1200" dirty="0">
                <a:solidFill>
                  <a:schemeClr val="tx1"/>
                </a:solidFill>
                <a:effectLst/>
                <a:latin typeface="+mn-lt"/>
                <a:ea typeface="+mn-ea"/>
                <a:cs typeface="+mn-cs"/>
              </a:rPr>
              <a:t>Answer: Yes, Florida</a:t>
            </a:r>
            <a:r>
              <a:rPr lang="en-US" sz="1000" i="1" kern="1200" baseline="0" dirty="0">
                <a:solidFill>
                  <a:schemeClr val="tx1"/>
                </a:solidFill>
                <a:effectLst/>
                <a:latin typeface="+mn-lt"/>
                <a:ea typeface="+mn-ea"/>
                <a:cs typeface="+mn-cs"/>
              </a:rPr>
              <a:t> law allows minors to receive STI testing and treatment</a:t>
            </a:r>
            <a:r>
              <a:rPr lang="en-US" sz="1000" i="1" kern="1200" dirty="0">
                <a:solidFill>
                  <a:schemeClr val="tx1"/>
                </a:solidFill>
                <a:effectLst/>
                <a:latin typeface="+mn-lt"/>
                <a:ea typeface="+mn-ea"/>
                <a:cs typeface="+mn-cs"/>
              </a:rPr>
              <a:t>.</a:t>
            </a:r>
            <a:r>
              <a:rPr lang="en-US" sz="1000" kern="1200" dirty="0">
                <a:solidFill>
                  <a:schemeClr val="tx1"/>
                </a:solidFill>
                <a:effectLst/>
                <a:latin typeface="+mn-lt"/>
                <a:ea typeface="+mn-ea"/>
                <a:cs typeface="+mn-cs"/>
              </a:rPr>
              <a:t>]</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Can Shay</a:t>
            </a:r>
            <a:r>
              <a:rPr lang="en-US" sz="960" kern="1200" baseline="0" dirty="0">
                <a:solidFill>
                  <a:schemeClr val="tx1"/>
                </a:solidFill>
                <a:effectLst/>
                <a:latin typeface="+mn-lt"/>
                <a:ea typeface="+mn-ea"/>
                <a:cs typeface="+mn-cs"/>
              </a:rPr>
              <a:t> receive contraception without their </a:t>
            </a:r>
            <a:r>
              <a:rPr lang="en-US" sz="1000" i="1" dirty="0">
                <a:solidFill>
                  <a:srgbClr val="99CC33"/>
                </a:solidFill>
              </a:rPr>
              <a:t>parent/legal guardian’s</a:t>
            </a:r>
            <a:r>
              <a:rPr lang="en-US" sz="960" kern="1200" baseline="0" dirty="0">
                <a:solidFill>
                  <a:schemeClr val="tx1"/>
                </a:solidFill>
                <a:effectLst/>
                <a:latin typeface="+mn-lt"/>
                <a:ea typeface="+mn-ea"/>
                <a:cs typeface="+mn-cs"/>
              </a:rPr>
              <a:t> permission: </a:t>
            </a:r>
            <a:r>
              <a:rPr lang="en-US" sz="960" kern="1200" dirty="0">
                <a:solidFill>
                  <a:schemeClr val="tx1"/>
                </a:solidFill>
                <a:effectLst/>
                <a:latin typeface="+mn-lt"/>
                <a:ea typeface="+mn-ea"/>
                <a:cs typeface="+mn-cs"/>
              </a:rPr>
              <a:t>[</a:t>
            </a:r>
            <a:r>
              <a:rPr lang="en-US" sz="960" i="1" kern="1200" dirty="0">
                <a:solidFill>
                  <a:schemeClr val="tx1"/>
                </a:solidFill>
                <a:effectLst/>
                <a:latin typeface="+mn-lt"/>
                <a:ea typeface="+mn-ea"/>
                <a:cs typeface="+mn-cs"/>
              </a:rPr>
              <a:t>Answer: Maybe,</a:t>
            </a:r>
            <a:r>
              <a:rPr lang="en-US" sz="960" i="1" kern="1200" baseline="0" dirty="0">
                <a:solidFill>
                  <a:schemeClr val="tx1"/>
                </a:solidFill>
                <a:effectLst/>
                <a:latin typeface="+mn-lt"/>
                <a:ea typeface="+mn-ea"/>
                <a:cs typeface="+mn-cs"/>
              </a:rPr>
              <a:t> according to the law, minors who are only married, pregnant, or a parent can consent to contraception UNLESS the provider believes that not prescribing contraception will impose an “immediate health hazard” to the patient.  Therefore, it is up to individual provider’s discretion to make that decision.]</a:t>
            </a:r>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13</a:t>
            </a:fld>
            <a:endParaRPr lang="en-US" dirty="0"/>
          </a:p>
        </p:txBody>
      </p:sp>
    </p:spTree>
    <p:extLst>
      <p:ext uri="{BB962C8B-B14F-4D97-AF65-F5344CB8AC3E}">
        <p14:creationId xmlns:p14="http://schemas.microsoft.com/office/powerpoint/2010/main" val="4093239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If</a:t>
            </a:r>
            <a:r>
              <a:rPr lang="en-US" sz="960" kern="1200" baseline="0" dirty="0">
                <a:solidFill>
                  <a:schemeClr val="tx1"/>
                </a:solidFill>
                <a:effectLst/>
                <a:latin typeface="+mn-lt"/>
                <a:ea typeface="+mn-ea"/>
                <a:cs typeface="+mn-cs"/>
              </a:rPr>
              <a:t> </a:t>
            </a:r>
            <a:r>
              <a:rPr lang="en-US" sz="960" kern="1200" dirty="0">
                <a:solidFill>
                  <a:schemeClr val="tx1"/>
                </a:solidFill>
                <a:effectLst/>
                <a:latin typeface="+mn-lt"/>
                <a:ea typeface="+mn-ea"/>
                <a:cs typeface="+mn-cs"/>
              </a:rPr>
              <a:t>Shay’s mother calls the clinic to ask if Shay received an STI test, can this information be released? [</a:t>
            </a:r>
            <a:r>
              <a:rPr lang="en-US" sz="960" i="1" kern="1200" dirty="0">
                <a:solidFill>
                  <a:schemeClr val="tx1"/>
                </a:solidFill>
                <a:effectLst/>
                <a:latin typeface="+mn-lt"/>
                <a:ea typeface="+mn-ea"/>
                <a:cs typeface="+mn-cs"/>
              </a:rPr>
              <a:t>Answer: No. There is special protection for this</a:t>
            </a:r>
            <a:r>
              <a:rPr lang="en-US" sz="960" i="1" kern="1200" baseline="0" dirty="0">
                <a:solidFill>
                  <a:schemeClr val="tx1"/>
                </a:solidFill>
                <a:effectLst/>
                <a:latin typeface="+mn-lt"/>
                <a:ea typeface="+mn-ea"/>
                <a:cs typeface="+mn-cs"/>
              </a:rPr>
              <a:t> under Florida law that prohibits direct or indirect disclosure of STI consultation, examination, and treatment</a:t>
            </a:r>
            <a:r>
              <a:rPr lang="en-US" sz="960" i="1" kern="1200" dirty="0">
                <a:solidFill>
                  <a:schemeClr val="tx1"/>
                </a:solidFill>
                <a:effectLst/>
                <a:latin typeface="+mn-lt"/>
                <a:ea typeface="+mn-ea"/>
                <a:cs typeface="+mn-cs"/>
              </a:rPr>
              <a:t>]</a:t>
            </a:r>
            <a:endParaRPr lang="en-US" sz="960"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endParaRPr kumimoji="0" lang="en-US" sz="96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960" b="0" i="0" u="none" strike="noStrike" kern="1200" cap="none" spc="0" normalizeH="0" baseline="0" noProof="0" dirty="0">
                <a:ln>
                  <a:noFill/>
                </a:ln>
                <a:solidFill>
                  <a:prstClr val="black"/>
                </a:solidFill>
                <a:effectLst/>
                <a:uLnTx/>
                <a:uFillTx/>
                <a:latin typeface="+mn-lt"/>
                <a:ea typeface="+mn-ea"/>
                <a:cs typeface="+mn-cs"/>
              </a:rPr>
              <a:t>Are there other ways that Shay’s mother could find out that Shay received this service?  </a:t>
            </a: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960" b="0" i="0" u="none" strike="noStrike" kern="1200" cap="none" spc="0" normalizeH="0" baseline="0" noProof="0" dirty="0">
                <a:ln>
                  <a:noFill/>
                </a:ln>
                <a:solidFill>
                  <a:prstClr val="black"/>
                </a:solidFill>
                <a:effectLst/>
                <a:uLnTx/>
                <a:uFillTx/>
                <a:latin typeface="+mn-lt"/>
                <a:ea typeface="+mn-ea"/>
                <a:cs typeface="+mn-cs"/>
              </a:rPr>
              <a:t>[</a:t>
            </a:r>
            <a:r>
              <a:rPr kumimoji="0" lang="en-US" sz="960" b="0" i="1" u="none" strike="noStrike" kern="1200" cap="none" spc="0" normalizeH="0" baseline="0" noProof="0" dirty="0">
                <a:ln>
                  <a:noFill/>
                </a:ln>
                <a:solidFill>
                  <a:prstClr val="black"/>
                </a:solidFill>
                <a:effectLst/>
                <a:uLnTx/>
                <a:uFillTx/>
                <a:latin typeface="+mn-lt"/>
                <a:ea typeface="+mn-ea"/>
                <a:cs typeface="+mn-cs"/>
              </a:rPr>
              <a:t>Answer: No, she shouldn’t—the law states that STD testing/treatment should not be divulged in any direct or indirect manner, including billing statements.  If they use their caregiver’s health insurance, an explanation of benefits (EOB) form is typically sent for each visit including medical services rendered.  Florida law does prohibit STD testing/treatment from being included on EOBs unless permission is explicitly given by the patient.   However, with office copays and/or paying out of pocket, breaches in confidentiality are possible. </a:t>
            </a:r>
          </a:p>
          <a:p>
            <a:pPr marL="0" marR="0" lvl="0" indent="0" algn="l" defTabSz="731611" rtl="0" eaLnBrk="1" fontAlgn="auto" latinLnBrk="0" hangingPunct="1">
              <a:lnSpc>
                <a:spcPct val="100000"/>
              </a:lnSpc>
              <a:spcBef>
                <a:spcPts val="0"/>
              </a:spcBef>
              <a:spcAft>
                <a:spcPts val="0"/>
              </a:spcAft>
              <a:buClrTx/>
              <a:buSzTx/>
              <a:buFontTx/>
              <a:buNone/>
              <a:tabLst/>
              <a:defRPr/>
            </a:pPr>
            <a:endParaRPr lang="en-US" sz="960"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960" kern="1200" dirty="0">
                <a:solidFill>
                  <a:schemeClr val="tx1"/>
                </a:solidFill>
                <a:effectLst/>
                <a:latin typeface="+mn-lt"/>
                <a:ea typeface="+mn-ea"/>
                <a:cs typeface="+mn-cs"/>
              </a:rPr>
              <a:t>For maximum confidentiality, a minor may go to a provider that is able to provide services without billing insurance, like a Title Ten clinic.  The Spark on Confidentiality Best Practices covers more strategies to ensure confidential services for minors.</a:t>
            </a:r>
          </a:p>
          <a:p>
            <a:pPr marL="171450" indent="-171450">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14</a:t>
            </a:fld>
            <a:endParaRPr lang="en-US" dirty="0"/>
          </a:p>
        </p:txBody>
      </p:sp>
    </p:spTree>
    <p:extLst>
      <p:ext uri="{BB962C8B-B14F-4D97-AF65-F5344CB8AC3E}">
        <p14:creationId xmlns:p14="http://schemas.microsoft.com/office/powerpoint/2010/main" val="3544163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take a look at one last scenario. Giovanni is a 17-year-old who is struggling with a substance use disorder but doesn’t want to tell his family.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 Giovanni allowed to get outpatient counseling for substance use without a </a:t>
            </a:r>
            <a:r>
              <a:rPr lang="en-US" sz="1200" i="1" dirty="0">
                <a:solidFill>
                  <a:srgbClr val="99CC33"/>
                </a:solidFill>
              </a:rPr>
              <a:t>parent/legal guardian’s</a:t>
            </a:r>
            <a:r>
              <a:rPr lang="en-US" sz="1200" kern="1200" dirty="0">
                <a:solidFill>
                  <a:schemeClr val="tx1"/>
                </a:solidFill>
                <a:effectLst/>
                <a:latin typeface="+mn-lt"/>
                <a:ea typeface="+mn-ea"/>
                <a:cs typeface="+mn-cs"/>
              </a:rPr>
              <a:t> consent?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[Allow a moment for people to respond either silently</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to themselves or aloud.]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960" kern="1200" dirty="0">
                <a:solidFill>
                  <a:schemeClr val="tx1"/>
                </a:solidFill>
                <a:effectLst/>
                <a:latin typeface="+mn-lt"/>
                <a:ea typeface="+mn-ea"/>
                <a:cs typeface="+mn-cs"/>
              </a:rPr>
              <a:t>The answer is yes. Florida allows for minors to seek treatment for substance use counseling without caregiver consent</a:t>
            </a:r>
            <a:r>
              <a:rPr lang="en-US" sz="1200" kern="1200" baseline="0" dirty="0">
                <a:solidFill>
                  <a:schemeClr val="tx1"/>
                </a:solidFill>
                <a:effectLst/>
                <a:latin typeface="+mn-lt"/>
                <a:ea typeface="+mn-ea"/>
                <a:cs typeface="+mn-cs"/>
              </a:rPr>
              <a:t>.</a:t>
            </a:r>
          </a:p>
          <a:p>
            <a:pPr marL="0" marR="0" lvl="0" indent="0" algn="l" defTabSz="731611"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a:t>
            </a:r>
            <a:r>
              <a:rPr lang="en-US" sz="960" kern="1200" dirty="0">
                <a:solidFill>
                  <a:schemeClr val="tx1"/>
                </a:solidFill>
                <a:effectLst/>
                <a:latin typeface="+mn-lt"/>
                <a:ea typeface="+mn-ea"/>
                <a:cs typeface="+mn-cs"/>
              </a:rPr>
              <a:t>Additionally, the law states that to disclose any information to parent/legal guardians, written permission must be obtained by the minor.</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15</a:t>
            </a:fld>
            <a:endParaRPr lang="en-US" dirty="0"/>
          </a:p>
        </p:txBody>
      </p:sp>
    </p:spTree>
    <p:extLst>
      <p:ext uri="{BB962C8B-B14F-4D97-AF65-F5344CB8AC3E}">
        <p14:creationId xmlns:p14="http://schemas.microsoft.com/office/powerpoint/2010/main" val="3391610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 keep this conversation going over the next month, I will share Sparklers, or quiz questions, about confidentiality. I’ll post the Sparklers around the office in places that you all can easily see them. When you see a Sparkler, take a moment to read them and reflect on the responses. Thank you for your participation! </a:t>
            </a:r>
          </a:p>
          <a:p>
            <a:endParaRPr lang="en-US" sz="960" i="1" kern="1200" dirty="0">
              <a:solidFill>
                <a:schemeClr val="tx1"/>
              </a:solidFill>
              <a:effectLst/>
              <a:latin typeface="+mn-lt"/>
              <a:ea typeface="+mn-ea"/>
              <a:cs typeface="+mn-cs"/>
            </a:endParaRPr>
          </a:p>
          <a:p>
            <a:r>
              <a:rPr lang="en-US" sz="960" b="0" i="1" u="none" strike="noStrike" kern="1200" baseline="0" dirty="0">
                <a:solidFill>
                  <a:schemeClr val="tx1"/>
                </a:solidFill>
                <a:latin typeface="+mn-lt"/>
                <a:ea typeface="+mn-ea"/>
                <a:cs typeface="+mn-cs"/>
              </a:rPr>
              <a:t>[Print and post Sparklers in areas your staff can see (e.g., lunchroom).]</a:t>
            </a:r>
            <a:endParaRPr lang="en-US" sz="1200" i="1" dirty="0"/>
          </a:p>
        </p:txBody>
      </p:sp>
      <p:sp>
        <p:nvSpPr>
          <p:cNvPr id="4" name="Slide Number Placeholder 3"/>
          <p:cNvSpPr>
            <a:spLocks noGrp="1"/>
          </p:cNvSpPr>
          <p:nvPr>
            <p:ph type="sldNum" sz="quarter" idx="10"/>
          </p:nvPr>
        </p:nvSpPr>
        <p:spPr/>
        <p:txBody>
          <a:bodyPr/>
          <a:lstStyle/>
          <a:p>
            <a:fld id="{DD02C4DE-1B8A-4E20-9B71-ACF1E91FF3F0}" type="slidenum">
              <a:rPr lang="en-US" smtClean="0"/>
              <a:t>16</a:t>
            </a:fld>
            <a:endParaRPr lang="en-US" dirty="0"/>
          </a:p>
        </p:txBody>
      </p:sp>
    </p:spTree>
    <p:extLst>
      <p:ext uri="{BB962C8B-B14F-4D97-AF65-F5344CB8AC3E}">
        <p14:creationId xmlns:p14="http://schemas.microsoft.com/office/powerpoint/2010/main" val="131346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This is Shay, who is 15. They are here today because of a sore throat. During their visit the clinician found out that they are concerned about having an STI. Shay says they are worried their mother will kick them</a:t>
            </a:r>
            <a:r>
              <a:rPr lang="en-US" sz="960" kern="1200" baseline="0" dirty="0">
                <a:solidFill>
                  <a:schemeClr val="tx1"/>
                </a:solidFill>
                <a:effectLst/>
                <a:latin typeface="+mn-lt"/>
                <a:ea typeface="+mn-ea"/>
                <a:cs typeface="+mn-cs"/>
              </a:rPr>
              <a:t> </a:t>
            </a:r>
            <a:r>
              <a:rPr lang="en-US" sz="960" kern="1200" dirty="0">
                <a:solidFill>
                  <a:schemeClr val="tx1"/>
                </a:solidFill>
                <a:effectLst/>
                <a:latin typeface="+mn-lt"/>
                <a:ea typeface="+mn-ea"/>
                <a:cs typeface="+mn-cs"/>
              </a:rPr>
              <a:t>out of the house if she knows Shay is sexually active. How does the right to confidentiality help or hurt Shay?</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[Give participants a moment to respond to the question on the slide. You may choose to have discussion here or just have people think about it.]</a:t>
            </a:r>
          </a:p>
          <a:p>
            <a:endParaRPr lang="en-US" sz="1200" i="1"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Usually, not all of this patient information is available to everyone who comes into contact with them. When we know more details about a patient, does it affect how we feel about the patient’s right to confidentiality? Even though we know the law says we need to provide certain confidential services to teens without a parent/legal guardian’s permission, it can be challenging when we think caregivers should be involved. What can go wrong if we accidentally break confidentiality?</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[Have a couple of people respond briefly. Main point: If we don’t follow the laws, it can have a negative impact on teens.]</a:t>
            </a:r>
          </a:p>
          <a:p>
            <a:endParaRPr lang="en-US" sz="1200" kern="1200" dirty="0">
              <a:solidFill>
                <a:schemeClr val="tx1"/>
              </a:solidFill>
              <a:effectLst/>
              <a:latin typeface="+mn-lt"/>
              <a:ea typeface="+mn-ea"/>
              <a:cs typeface="+mn-cs"/>
            </a:endParaRPr>
          </a:p>
          <a:p>
            <a:r>
              <a:rPr lang="en-US" sz="1200" spc="-10" dirty="0">
                <a:solidFill>
                  <a:srgbClr val="595959"/>
                </a:solidFill>
                <a:effectLst/>
                <a:latin typeface="Roboto" panose="020B0604020202020204" charset="0"/>
                <a:ea typeface="Calibri" panose="020F0502020204030204" pitchFamily="34" charset="0"/>
                <a:cs typeface="Times New Roman" panose="02020603050405020304" pitchFamily="18" charset="0"/>
              </a:rPr>
              <a:t>Many teens choose to include their caregiver in decisions about their health. For some teens, however, having the option of certain confidential services makes it more likely that they will seek care when they need it. For instance, Shay would probably be more likely to get tested for STIs and possibly get a method of contraception if they are assured their mother’s permission is not required.</a:t>
            </a:r>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2</a:t>
            </a:fld>
            <a:endParaRPr lang="en-US" dirty="0"/>
          </a:p>
        </p:txBody>
      </p:sp>
    </p:spTree>
    <p:extLst>
      <p:ext uri="{BB962C8B-B14F-4D97-AF65-F5344CB8AC3E}">
        <p14:creationId xmlns:p14="http://schemas.microsoft.com/office/powerpoint/2010/main" val="274673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b="0" i="0" u="none" strike="noStrike" kern="1200" baseline="0" dirty="0">
                <a:solidFill>
                  <a:schemeClr val="tx1"/>
                </a:solidFill>
                <a:latin typeface="+mn-lt"/>
                <a:ea typeface="+mn-ea"/>
                <a:cs typeface="+mn-cs"/>
              </a:rPr>
              <a:t>Before we review the laws, it’s important to recognize the difference between consent and confidentiality. </a:t>
            </a:r>
          </a:p>
          <a:p>
            <a:pPr marL="171450"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 </a:t>
            </a:r>
            <a:r>
              <a:rPr lang="en-US" sz="960" b="1" i="0" u="none" strike="noStrike" kern="1200" baseline="0" dirty="0">
                <a:solidFill>
                  <a:schemeClr val="tx1"/>
                </a:solidFill>
                <a:latin typeface="+mn-lt"/>
                <a:ea typeface="+mn-ea"/>
                <a:cs typeface="+mn-cs"/>
              </a:rPr>
              <a:t>Consent </a:t>
            </a:r>
            <a:r>
              <a:rPr lang="en-US" sz="960" b="0" i="0" u="none" strike="noStrike" kern="1200" baseline="0" dirty="0">
                <a:solidFill>
                  <a:schemeClr val="tx1"/>
                </a:solidFill>
                <a:latin typeface="+mn-lt"/>
                <a:ea typeface="+mn-ea"/>
                <a:cs typeface="+mn-cs"/>
              </a:rPr>
              <a:t>is permission to act. In general, a parent/legal guardian must give their permission – or “consent” – before their minor child can receive a medical service. However, there are important exceptions where a minor can consent to their own care, without a parent/legal guardian’s permission. We will discuss these exceptions today. </a:t>
            </a:r>
          </a:p>
          <a:p>
            <a:pPr marL="171450" indent="-171450">
              <a:buFont typeface="Arial" panose="020B0604020202020204" pitchFamily="34" charset="0"/>
              <a:buChar char="•"/>
            </a:pPr>
            <a:r>
              <a:rPr lang="en-US" sz="960" b="1" i="0" u="none" strike="noStrike" kern="1200" baseline="0" dirty="0">
                <a:solidFill>
                  <a:schemeClr val="tx1"/>
                </a:solidFill>
                <a:latin typeface="+mn-lt"/>
                <a:ea typeface="+mn-ea"/>
                <a:cs typeface="+mn-cs"/>
              </a:rPr>
              <a:t>Confidentiality </a:t>
            </a:r>
            <a:r>
              <a:rPr lang="en-US" sz="960" b="0" i="0" u="none" strike="noStrike" kern="1200" baseline="0" dirty="0">
                <a:solidFill>
                  <a:schemeClr val="tx1"/>
                </a:solidFill>
                <a:latin typeface="+mn-lt"/>
                <a:ea typeface="+mn-ea"/>
                <a:cs typeface="+mn-cs"/>
              </a:rPr>
              <a:t>refers to how health care providers and staff keep certain information private. </a:t>
            </a:r>
          </a:p>
          <a:p>
            <a:pPr marL="171450" indent="-171450">
              <a:buFont typeface="Arial" panose="020B0604020202020204" pitchFamily="34" charset="0"/>
              <a:buChar char="•"/>
            </a:pPr>
            <a:r>
              <a:rPr lang="en-US" sz="960" b="1" i="0" u="none" strike="noStrike" kern="1200" baseline="0" dirty="0">
                <a:solidFill>
                  <a:schemeClr val="tx1"/>
                </a:solidFill>
                <a:latin typeface="+mn-lt"/>
                <a:ea typeface="+mn-ea"/>
                <a:cs typeface="+mn-cs"/>
              </a:rPr>
              <a:t>Consent does not equal confidentiality</a:t>
            </a:r>
            <a:r>
              <a:rPr lang="en-US" sz="960" b="0" i="0" u="none" strike="noStrike" kern="1200" baseline="0" dirty="0">
                <a:solidFill>
                  <a:schemeClr val="tx1"/>
                </a:solidFill>
                <a:latin typeface="+mn-lt"/>
                <a:ea typeface="+mn-ea"/>
                <a:cs typeface="+mn-cs"/>
              </a:rPr>
              <a:t>. </a:t>
            </a:r>
          </a:p>
          <a:p>
            <a:r>
              <a:rPr lang="en-US" sz="960" b="0" i="0" u="none" strike="noStrike" kern="1200" baseline="0" dirty="0">
                <a:solidFill>
                  <a:schemeClr val="tx1"/>
                </a:solidFill>
                <a:latin typeface="+mn-lt"/>
                <a:ea typeface="+mn-ea"/>
                <a:cs typeface="+mn-cs"/>
              </a:rPr>
              <a:t>	o Even if a minor is allowed to consent to a service without a parent/legal guardian’s permission, it does not necessarily mean that the provider is required to keep it confidential. </a:t>
            </a:r>
          </a:p>
          <a:p>
            <a:r>
              <a:rPr lang="en-US" sz="960" b="0" i="0" u="none" strike="noStrike" kern="1200" baseline="0" dirty="0">
                <a:solidFill>
                  <a:schemeClr val="tx1"/>
                </a:solidFill>
                <a:latin typeface="+mn-lt"/>
                <a:ea typeface="+mn-ea"/>
                <a:cs typeface="+mn-cs"/>
              </a:rPr>
              <a:t>	o So, laws can protect a minor’s right to access a specific service, like contraception, but often, it’s up to health care providers and staff to protect a minor’s confidentiality. </a:t>
            </a:r>
          </a:p>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3</a:t>
            </a:fld>
            <a:endParaRPr lang="en-US" dirty="0"/>
          </a:p>
        </p:txBody>
      </p:sp>
    </p:spTree>
    <p:extLst>
      <p:ext uri="{BB962C8B-B14F-4D97-AF65-F5344CB8AC3E}">
        <p14:creationId xmlns:p14="http://schemas.microsoft.com/office/powerpoint/2010/main" val="325369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As this slide says, a parent or legal guardian must provide consent on behalf of a minor (under age 18) before health care services are provided, with several important exceptions.</a:t>
            </a:r>
          </a:p>
          <a:p>
            <a:r>
              <a:rPr lang="en-US" sz="960" kern="1200" dirty="0">
                <a:solidFill>
                  <a:schemeClr val="tx1"/>
                </a:solidFill>
                <a:effectLst/>
                <a:latin typeface="+mn-lt"/>
                <a:ea typeface="+mn-ea"/>
                <a:cs typeface="+mn-cs"/>
              </a:rPr>
              <a:t> </a:t>
            </a:r>
          </a:p>
          <a:p>
            <a:r>
              <a:rPr lang="en-US" sz="960" kern="1200" dirty="0">
                <a:solidFill>
                  <a:schemeClr val="tx1"/>
                </a:solidFill>
                <a:effectLst/>
                <a:latin typeface="+mn-lt"/>
                <a:ea typeface="+mn-ea"/>
                <a:cs typeface="+mn-cs"/>
              </a:rPr>
              <a:t>The exceptions are based on either: </a:t>
            </a:r>
          </a:p>
          <a:p>
            <a:endParaRPr lang="en-US" sz="96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Status (for example, legal independence from parents/guardians), or</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The type of service requested (such as certain sexual health services). </a:t>
            </a:r>
          </a:p>
          <a:p>
            <a:endParaRPr lang="en-US" sz="960" i="1"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[Pass out the “Florida Minor Consent &amp; Confidentiality Laws” handout.]</a:t>
            </a:r>
          </a:p>
          <a:p>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4</a:t>
            </a:fld>
            <a:endParaRPr lang="en-US" dirty="0"/>
          </a:p>
        </p:txBody>
      </p:sp>
    </p:spTree>
    <p:extLst>
      <p:ext uri="{BB962C8B-B14F-4D97-AF65-F5344CB8AC3E}">
        <p14:creationId xmlns:p14="http://schemas.microsoft.com/office/powerpoint/2010/main" val="72752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b="0" i="0" u="none" strike="noStrike" kern="1200" baseline="0" dirty="0">
                <a:solidFill>
                  <a:schemeClr val="tx1"/>
                </a:solidFill>
                <a:latin typeface="+mn-lt"/>
                <a:ea typeface="+mn-ea"/>
                <a:cs typeface="+mn-cs"/>
              </a:rPr>
              <a:t>Here’s a handout that explains Florida’s minor consent and confidentiality laws. As we see in the top section, Florida law allows certain minors to consent to services based on their </a:t>
            </a:r>
            <a:r>
              <a:rPr lang="en-US" sz="960" b="1" i="0" u="none" strike="noStrike" kern="1200" baseline="0" dirty="0">
                <a:solidFill>
                  <a:schemeClr val="tx1"/>
                </a:solidFill>
                <a:latin typeface="+mn-lt"/>
                <a:ea typeface="+mn-ea"/>
                <a:cs typeface="+mn-cs"/>
              </a:rPr>
              <a:t>status</a:t>
            </a:r>
            <a:r>
              <a:rPr lang="en-US" sz="960" b="0" i="0" u="none" strike="noStrike" kern="1200" baseline="0" dirty="0">
                <a:solidFill>
                  <a:schemeClr val="tx1"/>
                </a:solidFill>
                <a:latin typeface="+mn-lt"/>
                <a:ea typeface="+mn-ea"/>
                <a:cs typeface="+mn-cs"/>
              </a:rPr>
              <a:t>. This includes: </a:t>
            </a:r>
          </a:p>
          <a:p>
            <a:pPr marL="171450"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A minor may consent to health care services without a parent/legal guardian’s permission if they are: </a:t>
            </a:r>
          </a:p>
          <a:p>
            <a:r>
              <a:rPr lang="en-US" sz="960" b="0" i="0" u="none" strike="noStrike" kern="1200" baseline="0" dirty="0">
                <a:solidFill>
                  <a:schemeClr val="tx1"/>
                </a:solidFill>
                <a:latin typeface="+mn-lt"/>
                <a:ea typeface="+mn-ea"/>
                <a:cs typeface="+mn-cs"/>
              </a:rPr>
              <a:t>	o 16 years of age or older and </a:t>
            </a:r>
          </a:p>
          <a:p>
            <a:r>
              <a:rPr lang="en-US" sz="960" b="0" i="0" u="none" strike="noStrike" kern="1200" baseline="0" dirty="0">
                <a:solidFill>
                  <a:schemeClr val="tx1"/>
                </a:solidFill>
                <a:latin typeface="+mn-lt"/>
                <a:ea typeface="+mn-ea"/>
                <a:cs typeface="+mn-cs"/>
              </a:rPr>
              <a:t>	o living apart from their caregivers and </a:t>
            </a:r>
          </a:p>
          <a:p>
            <a:r>
              <a:rPr lang="en-US" sz="960" b="0" i="0" u="none" strike="noStrike" kern="1200" baseline="0" dirty="0">
                <a:solidFill>
                  <a:schemeClr val="tx1"/>
                </a:solidFill>
                <a:latin typeface="+mn-lt"/>
                <a:ea typeface="+mn-ea"/>
                <a:cs typeface="+mn-cs"/>
              </a:rPr>
              <a:t>	o managing their own financial affairs. </a:t>
            </a:r>
          </a:p>
          <a:p>
            <a:r>
              <a:rPr lang="en-US" sz="960" kern="1200" dirty="0">
                <a:solidFill>
                  <a:schemeClr val="tx1"/>
                </a:solidFill>
                <a:effectLst/>
                <a:latin typeface="+mn-lt"/>
                <a:ea typeface="+mn-ea"/>
                <a:cs typeface="+mn-cs"/>
              </a:rPr>
              <a:t>	o However, the minor would need to demonstrate legal emancipation by court 	document using each of these factors as support.</a:t>
            </a:r>
            <a:r>
              <a:rPr lang="en-US" dirty="0">
                <a:effectLst/>
              </a:rPr>
              <a:t> </a:t>
            </a:r>
            <a:endParaRPr lang="en-US" sz="96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They can also consent to any services if they’re </a:t>
            </a:r>
            <a:r>
              <a:rPr lang="en-US" sz="960" b="1" i="0" u="none" strike="noStrike" kern="1200" baseline="0" dirty="0">
                <a:solidFill>
                  <a:schemeClr val="tx1"/>
                </a:solidFill>
                <a:latin typeface="+mn-lt"/>
                <a:ea typeface="+mn-ea"/>
                <a:cs typeface="+mn-cs"/>
              </a:rPr>
              <a:t>legally married</a:t>
            </a:r>
            <a:r>
              <a:rPr lang="en-US" sz="960" b="0" i="0" u="none" strike="noStrike" kern="1200" baseline="0" dirty="0">
                <a:solidFill>
                  <a:schemeClr val="tx1"/>
                </a:solidFill>
                <a:latin typeface="+mn-lt"/>
                <a:ea typeface="+mn-ea"/>
                <a:cs typeface="+mn-cs"/>
              </a:rPr>
              <a:t>. </a:t>
            </a:r>
          </a:p>
          <a:p>
            <a:pPr marL="171450"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A minor who is prosecuted as an adult in the justice system and is confined to a correctional institution may consent to their own care, except for abortion and/or sterilization procedures. </a:t>
            </a:r>
          </a:p>
          <a:p>
            <a:pPr lvl="0"/>
            <a:r>
              <a:rPr lang="en-US" sz="960" b="0" i="0" u="none" strike="noStrike" kern="1200" baseline="0" dirty="0">
                <a:solidFill>
                  <a:schemeClr val="tx1"/>
                </a:solidFill>
                <a:latin typeface="+mn-lt"/>
                <a:ea typeface="+mn-ea"/>
                <a:cs typeface="+mn-cs"/>
              </a:rPr>
              <a:t>You’ll notice that a </a:t>
            </a:r>
            <a:r>
              <a:rPr lang="en-US" sz="960" b="1" i="0" u="none" strike="noStrike" kern="1200" baseline="0" dirty="0">
                <a:solidFill>
                  <a:schemeClr val="tx1"/>
                </a:solidFill>
                <a:latin typeface="+mn-lt"/>
                <a:ea typeface="+mn-ea"/>
                <a:cs typeface="+mn-cs"/>
              </a:rPr>
              <a:t>pregnant </a:t>
            </a:r>
            <a:r>
              <a:rPr lang="en-US" sz="960" b="0" i="0" u="none" strike="noStrike" kern="1200" baseline="0" dirty="0">
                <a:solidFill>
                  <a:schemeClr val="tx1"/>
                </a:solidFill>
                <a:latin typeface="+mn-lt"/>
                <a:ea typeface="+mn-ea"/>
                <a:cs typeface="+mn-cs"/>
              </a:rPr>
              <a:t>minor may consent to medical and surgical care related to the pregnancy (excluding abortion).  </a:t>
            </a:r>
            <a:r>
              <a:rPr lang="en-US" sz="960" kern="1200" dirty="0">
                <a:solidFill>
                  <a:schemeClr val="tx1"/>
                </a:solidFill>
                <a:effectLst/>
                <a:latin typeface="+mn-lt"/>
                <a:ea typeface="+mn-ea"/>
                <a:cs typeface="+mn-cs"/>
              </a:rPr>
              <a:t>Note that the law does not define care which is “related to the pregnancy”. </a:t>
            </a:r>
          </a:p>
          <a:p>
            <a:pPr marL="171450"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Are there any questions about the </a:t>
            </a:r>
            <a:r>
              <a:rPr lang="en-US" sz="960" b="1" i="0" u="none" strike="noStrike" kern="1200" baseline="0" dirty="0">
                <a:solidFill>
                  <a:schemeClr val="tx1"/>
                </a:solidFill>
                <a:latin typeface="+mn-lt"/>
                <a:ea typeface="+mn-ea"/>
                <a:cs typeface="+mn-cs"/>
              </a:rPr>
              <a:t>status </a:t>
            </a:r>
            <a:r>
              <a:rPr lang="en-US" sz="960" b="0" i="0" u="none" strike="noStrike" kern="1200" baseline="0" dirty="0">
                <a:solidFill>
                  <a:schemeClr val="tx1"/>
                </a:solidFill>
                <a:latin typeface="+mn-lt"/>
                <a:ea typeface="+mn-ea"/>
                <a:cs typeface="+mn-cs"/>
              </a:rPr>
              <a:t>of minors who can consent to services without a parent or legal guardian’s permission? </a:t>
            </a:r>
          </a:p>
          <a:p>
            <a:pPr marL="857250" marR="0" indent="-171450">
              <a:lnSpc>
                <a:spcPct val="107000"/>
              </a:lnSpc>
              <a:spcBef>
                <a:spcPts val="200"/>
              </a:spcBef>
              <a:spcAft>
                <a:spcPts val="600"/>
              </a:spcAft>
              <a:buFont typeface="Arial" panose="020B0604020202020204" pitchFamily="34" charset="0"/>
              <a:buChar char="•"/>
            </a:pPr>
            <a:endParaRPr lang="en-US" sz="1000" dirty="0">
              <a:solidFill>
                <a:srgbClr val="595959"/>
              </a:solidFill>
              <a:effectLst/>
              <a:latin typeface="Roboto" panose="020B060402020202020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5</a:t>
            </a:fld>
            <a:endParaRPr lang="en-US" dirty="0"/>
          </a:p>
        </p:txBody>
      </p:sp>
    </p:spTree>
    <p:extLst>
      <p:ext uri="{BB962C8B-B14F-4D97-AF65-F5344CB8AC3E}">
        <p14:creationId xmlns:p14="http://schemas.microsoft.com/office/powerpoint/2010/main" val="580439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[Note: statements are animated to appear one after each click, with the answer showing after the last click. Read each statement aloud before advancing to the next one.]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let’s look at the services any minors can receive without parent or legal guardian consent.</a:t>
            </a:r>
          </a:p>
          <a:p>
            <a:r>
              <a:rPr lang="en-US" sz="1200" i="1" kern="1200" dirty="0">
                <a:solidFill>
                  <a:schemeClr val="tx1"/>
                </a:solidFill>
                <a:effectLst/>
                <a:latin typeface="+mn-lt"/>
                <a:ea typeface="+mn-ea"/>
                <a:cs typeface="+mn-cs"/>
              </a:rPr>
              <a:t>[Advance slide] </a:t>
            </a:r>
          </a:p>
          <a:p>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Pregnancy testing, birth control information and contraceptives if</a:t>
            </a:r>
            <a:r>
              <a:rPr lang="en-US" sz="1200" kern="1200" baseline="0" dirty="0">
                <a:solidFill>
                  <a:schemeClr val="tx1"/>
                </a:solidFill>
                <a:effectLst/>
                <a:latin typeface="+mn-lt"/>
                <a:ea typeface="+mn-ea"/>
                <a:cs typeface="+mn-cs"/>
              </a:rPr>
              <a:t> one of the following conditions are met:</a:t>
            </a:r>
            <a:r>
              <a:rPr lang="en-US" sz="1200" kern="1200" dirty="0">
                <a:solidFill>
                  <a:schemeClr val="tx1"/>
                </a:solidFill>
                <a:effectLst/>
                <a:latin typeface="+mn-lt"/>
                <a:ea typeface="+mn-ea"/>
                <a:cs typeface="+mn-cs"/>
              </a:rPr>
              <a:t>  </a:t>
            </a:r>
          </a:p>
          <a:p>
            <a:r>
              <a:rPr lang="en-US" sz="1200" kern="1200" baseline="0" dirty="0">
                <a:solidFill>
                  <a:schemeClr val="tx1"/>
                </a:solidFill>
                <a:effectLst/>
                <a:latin typeface="+mn-lt"/>
                <a:ea typeface="+mn-ea"/>
                <a:cs typeface="+mn-cs"/>
              </a:rPr>
              <a:t>   a) if they are married, pregnant, or a parent OR </a:t>
            </a:r>
          </a:p>
          <a:p>
            <a:r>
              <a:rPr lang="en-US" sz="1200" kern="1200" baseline="0" dirty="0">
                <a:solidFill>
                  <a:schemeClr val="tx1"/>
                </a:solidFill>
                <a:effectLst/>
                <a:latin typeface="+mn-lt"/>
                <a:ea typeface="+mn-ea"/>
                <a:cs typeface="+mn-cs"/>
              </a:rPr>
              <a:t>   b) if a physician determines probable health hazards if services are not provided.  There is no further description of “health hazard” defined by the state law, so it is up to the provider’s discretion. </a:t>
            </a:r>
          </a:p>
          <a:p>
            <a:r>
              <a:rPr lang="en-US" sz="1200" kern="1200" baseline="0" dirty="0">
                <a:solidFill>
                  <a:schemeClr val="tx1"/>
                </a:solidFill>
                <a:effectLst/>
                <a:latin typeface="+mn-lt"/>
                <a:ea typeface="+mn-ea"/>
                <a:cs typeface="+mn-cs"/>
              </a:rPr>
              <a:t>Of course, if the clinic is a Title 10 clinic, then Title 10 rules apply where family planning services can be obtained by a minor (anyone 12 or older) without parental/legal </a:t>
            </a:r>
            <a:r>
              <a:rPr lang="en-US" sz="1200" kern="1200" baseline="0" dirty="0" err="1">
                <a:solidFill>
                  <a:schemeClr val="tx1"/>
                </a:solidFill>
                <a:effectLst/>
                <a:latin typeface="+mn-lt"/>
                <a:ea typeface="+mn-ea"/>
                <a:cs typeface="+mn-cs"/>
              </a:rPr>
              <a:t>guarian</a:t>
            </a:r>
            <a:r>
              <a:rPr lang="en-US" sz="1200" kern="1200" baseline="0" dirty="0">
                <a:solidFill>
                  <a:schemeClr val="tx1"/>
                </a:solidFill>
                <a:effectLst/>
                <a:latin typeface="+mn-lt"/>
                <a:ea typeface="+mn-ea"/>
                <a:cs typeface="+mn-cs"/>
              </a:rPr>
              <a:t> consent. </a:t>
            </a:r>
          </a:p>
          <a:p>
            <a:pPr marL="0" marR="0" lvl="0" indent="0" algn="l" defTabSz="73161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Having access to</a:t>
            </a:r>
            <a:r>
              <a:rPr lang="en-US" sz="1200" kern="1200" baseline="0" dirty="0">
                <a:solidFill>
                  <a:schemeClr val="tx1"/>
                </a:solidFill>
                <a:effectLst/>
                <a:latin typeface="+mn-lt"/>
                <a:ea typeface="+mn-ea"/>
                <a:cs typeface="+mn-cs"/>
              </a:rPr>
              <a:t> contraception is important because t</a:t>
            </a:r>
            <a:r>
              <a:rPr lang="en-US" sz="1200" kern="1200" dirty="0">
                <a:solidFill>
                  <a:schemeClr val="tx1"/>
                </a:solidFill>
                <a:effectLst/>
                <a:latin typeface="+mn-lt"/>
                <a:ea typeface="+mn-ea"/>
                <a:cs typeface="+mn-cs"/>
              </a:rPr>
              <a:t>here is a growing body of research that shows that sexually active young people are more likely to use birth control if they are assured that they don’t need to involve a parent/legal guardian. </a:t>
            </a:r>
          </a:p>
          <a:p>
            <a:endParaRPr lang="en-US" sz="1200" kern="1200" baseline="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[Advance slide] </a:t>
            </a:r>
          </a:p>
          <a:p>
            <a:pPr marL="0" marR="0" lvl="0" indent="0" algn="l" defTabSz="731611"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 . Medical and surgical care related to pregnancy for pregnant minors</a:t>
            </a: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[Advance slide] </a:t>
            </a:r>
          </a:p>
          <a:p>
            <a:pPr marL="0" marR="0" lvl="0" indent="0" algn="l" defTabSz="731611"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3. </a:t>
            </a:r>
            <a:r>
              <a:rPr kumimoji="0" lang="en-US" sz="1200" b="0" i="0" u="none" strike="noStrike" kern="1200" cap="none" spc="0" normalizeH="0" baseline="0" noProof="0" dirty="0">
                <a:ln>
                  <a:noFill/>
                </a:ln>
                <a:solidFill>
                  <a:prstClr val="black"/>
                </a:solidFill>
                <a:effectLst/>
                <a:uLnTx/>
                <a:uFillTx/>
                <a:latin typeface="+mn-lt"/>
                <a:ea typeface="+mn-ea"/>
                <a:cs typeface="+mn-cs"/>
              </a:rPr>
              <a:t>Emergency Contraception-minors of any age can buy EC over the counter </a:t>
            </a:r>
          </a:p>
          <a:p>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 Testing</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treatment of sexually transmitted infections (STIs), including HIV. </a:t>
            </a:r>
          </a:p>
          <a:p>
            <a:r>
              <a:rPr lang="en-US" sz="1200" kern="1200" dirty="0">
                <a:solidFill>
                  <a:schemeClr val="tx1"/>
                </a:solidFill>
                <a:effectLst/>
                <a:latin typeface="+mn-lt"/>
                <a:ea typeface="+mn-ea"/>
                <a:cs typeface="+mn-cs"/>
              </a:rPr>
              <a:t>  a) </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Florida law even goes a step further by stating providers should have a system in place so that insurance providers are not billed for STD treatment to avoid the Explanation of Benefits (EOB) from being sent to the insurance holder, which is usually the parent(s)/legal guardian(s).</a:t>
            </a:r>
          </a:p>
          <a:p>
            <a:endPar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endParaRPr>
          </a:p>
          <a:p>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b) Florida law does not expressly allow minors to consent to HIV pre-exposure prophylaxis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without parental/guardian involvement. It is considered best practice as part of routine STI prevention to counsel clients on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use when indicated or requested. However, we recommend that you confer with your legal and/or risk management team, and state public health officials, to develop institutional policies around providing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without parental/guardian consent. You can contact the HIV/AIDS Section of the Florida Department of Health at DiseaseControl@flhealth.gov.</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[Advance slide] </a:t>
            </a:r>
          </a:p>
        </p:txBody>
      </p:sp>
      <p:sp>
        <p:nvSpPr>
          <p:cNvPr id="4" name="Slide Number Placeholder 3"/>
          <p:cNvSpPr>
            <a:spLocks noGrp="1"/>
          </p:cNvSpPr>
          <p:nvPr>
            <p:ph type="sldNum" sz="quarter" idx="10"/>
          </p:nvPr>
        </p:nvSpPr>
        <p:spPr/>
        <p:txBody>
          <a:bodyPr/>
          <a:lstStyle/>
          <a:p>
            <a:fld id="{DD02C4DE-1B8A-4E20-9B71-ACF1E91FF3F0}" type="slidenum">
              <a:rPr lang="en-US" smtClean="0"/>
              <a:t>6</a:t>
            </a:fld>
            <a:endParaRPr lang="en-US" dirty="0"/>
          </a:p>
        </p:txBody>
      </p:sp>
    </p:spTree>
    <p:extLst>
      <p:ext uri="{BB962C8B-B14F-4D97-AF65-F5344CB8AC3E}">
        <p14:creationId xmlns:p14="http://schemas.microsoft.com/office/powerpoint/2010/main" val="3673729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5. Substance use disorder treatment, including for alcohol or drug abuse.  </a:t>
            </a: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96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The law also prohibits the release of information about such treatment without the minor’s consent.</a:t>
            </a:r>
          </a:p>
          <a:p>
            <a:pPr marL="0" marR="0" lvl="0" indent="0" algn="l" defTabSz="731611" rtl="0" eaLnBrk="1" fontAlgn="auto" latinLnBrk="0" hangingPunct="1">
              <a:lnSpc>
                <a:spcPct val="100000"/>
              </a:lnSpc>
              <a:spcBef>
                <a:spcPts val="0"/>
              </a:spcBef>
              <a:spcAft>
                <a:spcPts val="0"/>
              </a:spcAft>
              <a:buClrTx/>
              <a:buSzTx/>
              <a:buFont typeface="+mj-lt"/>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[Advance slide] </a:t>
            </a:r>
          </a:p>
          <a:p>
            <a:pPr marL="0" marR="0" lvl="0" indent="0" algn="l" defTabSz="731611"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6. </a:t>
            </a:r>
            <a:r>
              <a:rPr kumimoji="0" lang="en-US" sz="1200" b="0" i="0" u="none" strike="noStrike" kern="1200" cap="none" spc="0" normalizeH="0" baseline="0" noProof="0" dirty="0">
                <a:ln>
                  <a:noFill/>
                </a:ln>
                <a:solidFill>
                  <a:prstClr val="black"/>
                </a:solidFill>
                <a:effectLst/>
                <a:uLnTx/>
                <a:uFillTx/>
                <a:latin typeface="+mn-lt"/>
                <a:ea typeface="+mn-ea"/>
                <a:cs typeface="+mn-cs"/>
              </a:rPr>
              <a:t>Patients age 13 and up can access outpatient mental health services without parent/legal guardian consent </a:t>
            </a: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Mental health services are defined as mental health diagnostic and evaluative services or individual psychotherapy, group therapy, counseling or other forms of verbal counseling from a licensed mental health professional.</a:t>
            </a: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 are some restrictions such as: </a:t>
            </a: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 Mental health treatment shall not exceed 2 visits during a 1 week period without parental consent. </a:t>
            </a: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b) Mental health medications, somatic methods, aversive stimuli, or substantial deprivation are not included and minors must have parental/legal guardian consent</a:t>
            </a:r>
          </a:p>
          <a:p>
            <a:pPr marL="0" marR="0" lvl="0" indent="0" algn="l" defTabSz="731611"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 is also a clause where mental health professionals can include caregiver participation when deemed appropriate/necessary.  </a:t>
            </a:r>
          </a:p>
          <a:p>
            <a:pPr marL="0" marR="0" lvl="0" indent="0" algn="l" defTabSz="731611"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960" b="0" i="0" u="none" strike="noStrike" kern="1200" cap="none" spc="0" normalizeH="0" baseline="0" noProof="0" dirty="0">
                <a:ln>
                  <a:noFill/>
                </a:ln>
                <a:solidFill>
                  <a:prstClr val="black"/>
                </a:solidFill>
                <a:effectLst/>
                <a:uLnTx/>
                <a:uFillTx/>
                <a:latin typeface="+mn-lt"/>
                <a:ea typeface="+mn-ea"/>
                <a:cs typeface="+mn-cs"/>
              </a:rPr>
              <a:t>It’s important to keep in mind that if a minor needs a medication for a mental health condition or inpatient mental health services, they would still need their parent/legal guardian’s consent.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Are there any questions about what services minors can access without parent/legal guardian’s permission? </a:t>
            </a: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 also have three legislative updates for you: </a:t>
            </a:r>
            <a:r>
              <a:rPr kumimoji="0" lang="en-US" sz="1200" b="0" i="1" u="none" strike="noStrike" kern="1200" cap="none" spc="0" normalizeH="0" baseline="0" noProof="0" dirty="0">
                <a:ln>
                  <a:noFill/>
                </a:ln>
                <a:solidFill>
                  <a:prstClr val="black"/>
                </a:solidFill>
                <a:effectLst/>
                <a:uLnTx/>
                <a:uFillTx/>
                <a:latin typeface="+mn-lt"/>
                <a:ea typeface="+mn-ea"/>
                <a:cs typeface="+mn-cs"/>
              </a:rPr>
              <a:t>[Advance slide] </a:t>
            </a:r>
          </a:p>
          <a:p>
            <a:pPr marL="0" marR="0" lvl="0" indent="0" algn="l" defTabSz="731611"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7</a:t>
            </a:fld>
            <a:endParaRPr lang="en-US" dirty="0"/>
          </a:p>
        </p:txBody>
      </p:sp>
    </p:spTree>
    <p:extLst>
      <p:ext uri="{BB962C8B-B14F-4D97-AF65-F5344CB8AC3E}">
        <p14:creationId xmlns:p14="http://schemas.microsoft.com/office/powerpoint/2010/main" val="2061771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Senate Bill 404 was</a:t>
            </a:r>
            <a:r>
              <a:rPr lang="en-US" baseline="0" dirty="0"/>
              <a:t> signed into legislation by the governor on July 1, 2020. For minors </a:t>
            </a:r>
            <a:r>
              <a:rPr lang="en-US" sz="1000" dirty="0">
                <a:ea typeface="Calibri" panose="020F0502020204030204" pitchFamily="34" charset="0"/>
                <a:cs typeface="Times New Roman" panose="02020603050405020304" pitchFamily="18" charset="0"/>
              </a:rPr>
              <a:t>requesting an abortion, provider must obtain </a:t>
            </a:r>
            <a:r>
              <a:rPr lang="en-US" sz="1000" i="1" u="sng" dirty="0">
                <a:ea typeface="Calibri" panose="020F0502020204030204" pitchFamily="34" charset="0"/>
                <a:cs typeface="Times New Roman" panose="02020603050405020304" pitchFamily="18" charset="0"/>
              </a:rPr>
              <a:t>written parental/legal guardian</a:t>
            </a:r>
            <a:r>
              <a:rPr lang="en-US" sz="1000" i="1" u="sng" baseline="0" dirty="0">
                <a:ea typeface="Calibri" panose="020F0502020204030204" pitchFamily="34" charset="0"/>
                <a:cs typeface="Times New Roman" panose="02020603050405020304" pitchFamily="18" charset="0"/>
              </a:rPr>
              <a:t> </a:t>
            </a:r>
            <a:r>
              <a:rPr lang="en-US" sz="1000" i="1" u="sng" dirty="0">
                <a:ea typeface="Calibri" panose="020F0502020204030204" pitchFamily="34" charset="0"/>
                <a:cs typeface="Times New Roman" panose="02020603050405020304" pitchFamily="18" charset="0"/>
              </a:rPr>
              <a:t>consent.</a:t>
            </a:r>
          </a:p>
          <a:p>
            <a:endParaRPr lang="en-US" sz="1000" i="1" u="sng" dirty="0">
              <a:ea typeface="Calibri" panose="020F0502020204030204" pitchFamily="34" charset="0"/>
              <a:cs typeface="Times New Roman" panose="02020603050405020304" pitchFamily="18" charset="0"/>
            </a:endParaRPr>
          </a:p>
          <a:p>
            <a:r>
              <a:rPr lang="en-US" sz="1000" dirty="0">
                <a:ea typeface="Calibri" panose="020F0502020204030204" pitchFamily="34" charset="0"/>
                <a:cs typeface="Times New Roman" panose="02020603050405020304" pitchFamily="18" charset="0"/>
              </a:rPr>
              <a:t>Prior to this law, providers were mandated to provide a 48-hour </a:t>
            </a:r>
            <a:r>
              <a:rPr lang="en-US" sz="1000" i="1" dirty="0">
                <a:ea typeface="Calibri" panose="020F0502020204030204" pitchFamily="34" charset="0"/>
                <a:cs typeface="Times New Roman" panose="02020603050405020304" pitchFamily="18" charset="0"/>
              </a:rPr>
              <a:t>notice to parents/legal guardians</a:t>
            </a:r>
            <a:r>
              <a:rPr lang="en-US" sz="1000" dirty="0">
                <a:ea typeface="Calibri" panose="020F0502020204030204" pitchFamily="34" charset="0"/>
                <a:cs typeface="Times New Roman" panose="02020603050405020304" pitchFamily="18" charset="0"/>
              </a:rPr>
              <a:t>, prior to performing the abortion.</a:t>
            </a:r>
          </a:p>
          <a:p>
            <a:endParaRPr lang="en-US" sz="1000" dirty="0">
              <a:ea typeface="Calibri" panose="020F0502020204030204" pitchFamily="34" charset="0"/>
              <a:cs typeface="Times New Roman" panose="02020603050405020304" pitchFamily="18" charset="0"/>
            </a:endParaRPr>
          </a:p>
          <a:p>
            <a:r>
              <a:rPr lang="en-US" sz="960" b="0" i="0" kern="1200" dirty="0">
                <a:solidFill>
                  <a:schemeClr val="tx1"/>
                </a:solidFill>
                <a:effectLst/>
                <a:latin typeface="+mn-lt"/>
                <a:ea typeface="+mn-ea"/>
                <a:cs typeface="+mn-cs"/>
              </a:rPr>
              <a:t>This</a:t>
            </a:r>
            <a:r>
              <a:rPr lang="en-US" sz="960" b="0" i="0" kern="1200" baseline="0" dirty="0">
                <a:solidFill>
                  <a:schemeClr val="tx1"/>
                </a:solidFill>
                <a:effectLst/>
                <a:latin typeface="+mn-lt"/>
                <a:ea typeface="+mn-ea"/>
                <a:cs typeface="+mn-cs"/>
              </a:rPr>
              <a:t> new </a:t>
            </a:r>
            <a:r>
              <a:rPr lang="en-US" sz="960" b="0" i="0" kern="1200" dirty="0">
                <a:solidFill>
                  <a:schemeClr val="tx1"/>
                </a:solidFill>
                <a:effectLst/>
                <a:latin typeface="+mn-lt"/>
                <a:ea typeface="+mn-ea"/>
                <a:cs typeface="+mn-cs"/>
              </a:rPr>
              <a:t>requirement does not apply in cases of medical emergency, and the minor may petition the circuit court for permission.</a:t>
            </a:r>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8</a:t>
            </a:fld>
            <a:endParaRPr lang="en-US" dirty="0"/>
          </a:p>
        </p:txBody>
      </p:sp>
    </p:spTree>
    <p:extLst>
      <p:ext uri="{BB962C8B-B14F-4D97-AF65-F5344CB8AC3E}">
        <p14:creationId xmlns:p14="http://schemas.microsoft.com/office/powerpoint/2010/main" val="1051924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Florida Senate</a:t>
            </a:r>
            <a:r>
              <a:rPr lang="en-US" baseline="0" dirty="0"/>
              <a:t> Bill 698 was signed into law on July 1</a:t>
            </a:r>
            <a:r>
              <a:rPr lang="en-US" baseline="30000" dirty="0"/>
              <a:t>st</a:t>
            </a:r>
            <a:r>
              <a:rPr lang="en-US" baseline="0" dirty="0"/>
              <a:t>, 2020 by the governor which requires written consent from the patient or their parent/legal guardian to perform any pelvic examination, unless:</a:t>
            </a:r>
          </a:p>
          <a:p>
            <a:r>
              <a:rPr lang="en-US" dirty="0"/>
              <a:t>By court orders the performance of an examination OR</a:t>
            </a:r>
          </a:p>
          <a:p>
            <a:r>
              <a:rPr lang="en-US" dirty="0"/>
              <a:t>Is immediately necessary to avoid serious risk</a:t>
            </a:r>
          </a:p>
          <a:p>
            <a:endParaRPr lang="en-US" dirty="0"/>
          </a:p>
          <a:p>
            <a:r>
              <a:rPr lang="en-US" dirty="0"/>
              <a:t>While</a:t>
            </a:r>
            <a:r>
              <a:rPr lang="en-US" baseline="0" dirty="0"/>
              <a:t> this is currently the way the law is written, there has been criticism of using broad language which has left many health care providers scrambling to interpret the law and put it into action in practice. At this point, the law remains unchanged.</a:t>
            </a:r>
          </a:p>
          <a:p>
            <a:endParaRPr lang="en-US" baseline="0" dirty="0"/>
          </a:p>
          <a:p>
            <a:pPr marL="0" marR="0" lvl="0" indent="0" algn="l" defTabSz="731611" rtl="0" eaLnBrk="1" fontAlgn="auto" latinLnBrk="0" hangingPunct="1">
              <a:lnSpc>
                <a:spcPct val="100000"/>
              </a:lnSpc>
              <a:spcBef>
                <a:spcPts val="0"/>
              </a:spcBef>
              <a:spcAft>
                <a:spcPts val="0"/>
              </a:spcAft>
              <a:buClrTx/>
              <a:buSzTx/>
              <a:buFontTx/>
              <a:buNone/>
              <a:tabLst/>
              <a:defRPr/>
            </a:pPr>
            <a:r>
              <a:rPr lang="en-US" sz="960" kern="1200" dirty="0">
                <a:solidFill>
                  <a:schemeClr val="tx1"/>
                </a:solidFill>
                <a:effectLst/>
                <a:latin typeface="+mn-lt"/>
                <a:ea typeface="+mn-ea"/>
                <a:cs typeface="+mn-cs"/>
              </a:rPr>
              <a:t>Note that services that minors can consent to (e.g. STD testing/treatment), they can also consent for a pelvic examination themselves.</a:t>
            </a: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9</a:t>
            </a:fld>
            <a:endParaRPr lang="en-US" dirty="0"/>
          </a:p>
        </p:txBody>
      </p:sp>
    </p:spTree>
    <p:extLst>
      <p:ext uri="{BB962C8B-B14F-4D97-AF65-F5344CB8AC3E}">
        <p14:creationId xmlns:p14="http://schemas.microsoft.com/office/powerpoint/2010/main" val="959378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4" name="Picture Placeholder 13"/>
          <p:cNvSpPr>
            <a:spLocks noGrp="1"/>
          </p:cNvSpPr>
          <p:nvPr>
            <p:ph type="pic" sz="quarter" idx="16"/>
          </p:nvPr>
        </p:nvSpPr>
        <p:spPr>
          <a:xfrm>
            <a:off x="300703" y="1713398"/>
            <a:ext cx="3011648" cy="2966762"/>
          </a:xfrm>
          <a:prstGeom prst="rect">
            <a:avLst/>
          </a:prstGeom>
        </p:spPr>
        <p:txBody>
          <a:bodyPr/>
          <a:lstStyle>
            <a:lvl1pPr>
              <a:defRPr>
                <a:solidFill>
                  <a:schemeClr val="bg1"/>
                </a:solidFill>
              </a:defRPr>
            </a:lvl1pPr>
          </a:lstStyle>
          <a:p>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0703" y="4879706"/>
            <a:ext cx="1692386" cy="395595"/>
          </a:xfrm>
          <a:prstGeom prst="rect">
            <a:avLst/>
          </a:prstGeom>
        </p:spPr>
      </p:pic>
      <p:sp>
        <p:nvSpPr>
          <p:cNvPr id="2" name="Title 1"/>
          <p:cNvSpPr>
            <a:spLocks noGrp="1"/>
          </p:cNvSpPr>
          <p:nvPr>
            <p:ph type="title"/>
          </p:nvPr>
        </p:nvSpPr>
        <p:spPr>
          <a:ln>
            <a:noFill/>
          </a:ln>
        </p:spPr>
        <p:txBody>
          <a:bodyPr/>
          <a:lstStyle/>
          <a:p>
            <a:r>
              <a:rPr lang="en-US" dirty="0"/>
              <a:t>Click to edit Master title style</a:t>
            </a:r>
          </a:p>
        </p:txBody>
      </p:sp>
    </p:spTree>
    <p:extLst>
      <p:ext uri="{BB962C8B-B14F-4D97-AF65-F5344CB8AC3E}">
        <p14:creationId xmlns:p14="http://schemas.microsoft.com/office/powerpoint/2010/main" val="359253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8229601" cy="99056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marL="1371600" indent="0">
              <a:buNone/>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6" y="293793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8" y="422992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81459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3796393"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7" y="2957598"/>
            <a:ext cx="3800332"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9" y="4249589"/>
            <a:ext cx="3800332"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hasCustomPrompt="1"/>
          </p:nvPr>
        </p:nvSpPr>
        <p:spPr>
          <a:xfrm>
            <a:off x="5166700" y="1381281"/>
            <a:ext cx="3834426"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hasCustomPrompt="1"/>
          </p:nvPr>
        </p:nvSpPr>
        <p:spPr>
          <a:xfrm>
            <a:off x="5166435" y="2959870"/>
            <a:ext cx="3838405"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hasCustomPrompt="1"/>
          </p:nvPr>
        </p:nvSpPr>
        <p:spPr>
          <a:xfrm>
            <a:off x="5168707" y="4251861"/>
            <a:ext cx="3838405"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421273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52253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515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619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25094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47595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75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763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276201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227603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281335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2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893112"/>
            <a:ext cx="523733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         </a:t>
            </a:r>
          </a:p>
        </p:txBody>
      </p:sp>
      <p:sp>
        <p:nvSpPr>
          <p:cNvPr id="10" name="Text Placeholder 11"/>
          <p:cNvSpPr>
            <a:spLocks noGrp="1"/>
          </p:cNvSpPr>
          <p:nvPr>
            <p:ph type="body" sz="quarter" idx="11" hasCustomPrompt="1"/>
          </p:nvPr>
        </p:nvSpPr>
        <p:spPr>
          <a:xfrm>
            <a:off x="3755923" y="1379009"/>
            <a:ext cx="5237266"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28962"/>
            <a:ext cx="2572109" cy="2572109"/>
          </a:xfrm>
          <a:prstGeom prst="rect">
            <a:avLst/>
          </a:prstGeom>
        </p:spPr>
      </p:pic>
    </p:spTree>
    <p:extLst>
      <p:ext uri="{BB962C8B-B14F-4D97-AF65-F5344CB8AC3E}">
        <p14:creationId xmlns:p14="http://schemas.microsoft.com/office/powerpoint/2010/main" val="105635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40009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7853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40399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003366"/>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7536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67321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96252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67343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84480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54051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83713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90504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98864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48127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07236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3" name="Media Placeholder 2"/>
          <p:cNvSpPr>
            <a:spLocks noGrp="1"/>
          </p:cNvSpPr>
          <p:nvPr>
            <p:ph type="media" sz="quarter" idx="13"/>
          </p:nvPr>
        </p:nvSpPr>
        <p:spPr>
          <a:xfrm>
            <a:off x="763587" y="1036833"/>
            <a:ext cx="8229601" cy="3789701"/>
          </a:xfrm>
          <a:prstGeom prst="rect">
            <a:avLst/>
          </a:prstGeom>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0306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56232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4096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51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357016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30521"/>
            <a:ext cx="3931321" cy="3931321"/>
          </a:xfrm>
          <a:prstGeom prst="rect">
            <a:avLst/>
          </a:prstGeom>
        </p:spPr>
      </p:pic>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71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43545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5389" y="3454744"/>
            <a:ext cx="3867690" cy="386769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220943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568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307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362" y="1379009"/>
            <a:ext cx="8229763"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524" y="3534043"/>
            <a:ext cx="8221664"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7310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marL="1828800" indent="0">
              <a:buNone/>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hasCustomPrompt="1"/>
          </p:nvPr>
        </p:nvSpPr>
        <p:spPr>
          <a:xfrm>
            <a:off x="771503" y="3523403"/>
            <a:ext cx="3850552"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25675"/>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8129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910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2400" b="1"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hasCustomPrompt="1"/>
          </p:nvPr>
        </p:nvSpPr>
        <p:spPr>
          <a:xfrm>
            <a:off x="771503" y="3592227"/>
            <a:ext cx="3850552"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94499"/>
            <a:ext cx="3868541"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3972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5.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178710" y="5038"/>
            <a:ext cx="5270090" cy="2966762"/>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15" name="Straight Connector 14"/>
          <p:cNvCxnSpPr/>
          <p:nvPr userDrawn="1"/>
        </p:nvCxnSpPr>
        <p:spPr>
          <a:xfrm>
            <a:off x="3938992" y="3167147"/>
            <a:ext cx="5817783" cy="0"/>
          </a:xfrm>
          <a:prstGeom prst="line">
            <a:avLst/>
          </a:prstGeom>
          <a:ln w="12700">
            <a:solidFill>
              <a:srgbClr val="99CC33">
                <a:alpha val="60000"/>
              </a:srgb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rot="16200000">
            <a:off x="1011276" y="2600359"/>
            <a:ext cx="5491597" cy="274258"/>
          </a:xfrm>
          <a:prstGeom prst="rect">
            <a:avLst/>
          </a:prstGeom>
        </p:spPr>
      </p:pic>
      <p:grpSp>
        <p:nvGrpSpPr>
          <p:cNvPr id="8" name="Group 7"/>
          <p:cNvGrpSpPr/>
          <p:nvPr userDrawn="1"/>
        </p:nvGrpSpPr>
        <p:grpSpPr>
          <a:xfrm>
            <a:off x="186732" y="340960"/>
            <a:ext cx="2891385" cy="1174705"/>
            <a:chOff x="1" y="340960"/>
            <a:chExt cx="2891385" cy="1174705"/>
          </a:xfrm>
        </p:grpSpPr>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820769" y="340960"/>
              <a:ext cx="1070617" cy="1174705"/>
            </a:xfrm>
            <a:prstGeom prst="rect">
              <a:avLst/>
            </a:prstGeom>
            <a:noFill/>
            <a:effectLst/>
          </p:spPr>
        </p:pic>
        <p:sp>
          <p:nvSpPr>
            <p:cNvPr id="10" name="TextBox 9"/>
            <p:cNvSpPr txBox="1"/>
            <p:nvPr userDrawn="1"/>
          </p:nvSpPr>
          <p:spPr>
            <a:xfrm>
              <a:off x="1" y="543592"/>
              <a:ext cx="1895666" cy="584775"/>
            </a:xfrm>
            <a:prstGeom prst="rect">
              <a:avLst/>
            </a:prstGeom>
            <a:noFill/>
          </p:spPr>
          <p:txBody>
            <a:bodyPr wrap="square" rtlCol="0">
              <a:spAutoFit/>
            </a:bodyPr>
            <a:lstStyle/>
            <a:p>
              <a:pPr algn="l"/>
              <a:r>
                <a:rPr lang="en-US" sz="3200" b="1" dirty="0">
                  <a:solidFill>
                    <a:srgbClr val="003366"/>
                  </a:solidFill>
                  <a:latin typeface="+mj-lt"/>
                </a:rPr>
                <a:t>Sparks</a:t>
              </a:r>
            </a:p>
          </p:txBody>
        </p:sp>
      </p:grpSp>
      <p:sp>
        <p:nvSpPr>
          <p:cNvPr id="3" name="TextBox 2"/>
          <p:cNvSpPr txBox="1"/>
          <p:nvPr userDrawn="1"/>
        </p:nvSpPr>
        <p:spPr>
          <a:xfrm>
            <a:off x="6474313" y="5205046"/>
            <a:ext cx="3282462" cy="276999"/>
          </a:xfrm>
          <a:prstGeom prst="rect">
            <a:avLst/>
          </a:prstGeom>
          <a:noFill/>
        </p:spPr>
        <p:txBody>
          <a:bodyPr wrap="square" rtlCol="0">
            <a:spAutoFit/>
          </a:bodyPr>
          <a:lstStyle/>
          <a:p>
            <a:r>
              <a:rPr lang="en-US" sz="1200" dirty="0">
                <a:solidFill>
                  <a:srgbClr val="003366"/>
                </a:solidFill>
              </a:rPr>
              <a:t>© 2023 Regents of the University of Michigan</a:t>
            </a:r>
          </a:p>
        </p:txBody>
      </p:sp>
    </p:spTree>
    <p:extLst>
      <p:ext uri="{BB962C8B-B14F-4D97-AF65-F5344CB8AC3E}">
        <p14:creationId xmlns:p14="http://schemas.microsoft.com/office/powerpoint/2010/main" val="439764011"/>
      </p:ext>
    </p:extLst>
  </p:cSld>
  <p:clrMap bg1="lt1" tx1="dk1" bg2="lt2" tx2="dk2" accent1="accent1" accent2="accent2" accent3="accent3" accent4="accent4" accent5="accent5" accent6="accent6" hlink="hlink" folHlink="folHlink"/>
  <p:sldLayoutIdLst>
    <p:sldLayoutId id="2147483729" r:id="rId1"/>
    <p:sldLayoutId id="2147483772" r:id="rId2"/>
    <p:sldLayoutId id="2147483773"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8656906" y="317318"/>
            <a:ext cx="329924" cy="362001"/>
          </a:xfrm>
          <a:prstGeom prst="rect">
            <a:avLst/>
          </a:prstGeom>
        </p:spPr>
      </p:pic>
      <p:sp>
        <p:nvSpPr>
          <p:cNvPr id="6" name="Title Placeholder 5"/>
          <p:cNvSpPr>
            <a:spLocks noGrp="1"/>
          </p:cNvSpPr>
          <p:nvPr>
            <p:ph type="title"/>
          </p:nvPr>
        </p:nvSpPr>
        <p:spPr>
          <a:xfrm>
            <a:off x="771524" y="263213"/>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909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1DADF86-E50F-BAA6-B4CC-0343F0583222}"/>
              </a:ext>
            </a:extLst>
          </p:cNvPr>
          <p:cNvSpPr txBox="1"/>
          <p:nvPr userDrawn="1"/>
        </p:nvSpPr>
        <p:spPr>
          <a:xfrm>
            <a:off x="7796831" y="313652"/>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236768054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p15:clr>
            <a:srgbClr val="F26B43"/>
          </p15:clr>
        </p15:guide>
        <p15:guide id="2" pos="481">
          <p15:clr>
            <a:srgbClr val="F26B43"/>
          </p15:clr>
        </p15:guide>
        <p15:guide id="3" pos="5665">
          <p15:clr>
            <a:srgbClr val="F26B43"/>
          </p15:clr>
        </p15:guide>
        <p15:guide id="4" orient="horz" pos="2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2"/>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39"/>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8656906" y="317644"/>
            <a:ext cx="329924" cy="362001"/>
          </a:xfrm>
          <a:prstGeom prst="rect">
            <a:avLst/>
          </a:prstGeom>
        </p:spPr>
      </p:pic>
      <p:sp>
        <p:nvSpPr>
          <p:cNvPr id="2" name="TextBox 1">
            <a:extLst>
              <a:ext uri="{FF2B5EF4-FFF2-40B4-BE49-F238E27FC236}">
                <a16:creationId xmlns:a16="http://schemas.microsoft.com/office/drawing/2014/main" id="{D3071B61-6979-18CF-DC24-559B57B2C4A3}"/>
              </a:ext>
            </a:extLst>
          </p:cNvPr>
          <p:cNvSpPr txBox="1"/>
          <p:nvPr userDrawn="1"/>
        </p:nvSpPr>
        <p:spPr>
          <a:xfrm>
            <a:off x="7796831" y="313652"/>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202533603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1"/>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45"/>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56906" y="317643"/>
            <a:ext cx="329924" cy="362001"/>
          </a:xfrm>
          <a:prstGeom prst="rect">
            <a:avLst/>
          </a:prstGeom>
        </p:spPr>
      </p:pic>
      <p:sp>
        <p:nvSpPr>
          <p:cNvPr id="2" name="TextBox 1">
            <a:extLst>
              <a:ext uri="{FF2B5EF4-FFF2-40B4-BE49-F238E27FC236}">
                <a16:creationId xmlns:a16="http://schemas.microsoft.com/office/drawing/2014/main" id="{A6FD7713-6071-F13D-5BFD-7B775D1D9AEB}"/>
              </a:ext>
            </a:extLst>
          </p:cNvPr>
          <p:cNvSpPr txBox="1"/>
          <p:nvPr userDrawn="1"/>
        </p:nvSpPr>
        <p:spPr>
          <a:xfrm>
            <a:off x="7796831" y="313652"/>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2041639484"/>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orient="horz" pos="216">
          <p15:clr>
            <a:srgbClr val="F26B43"/>
          </p15:clr>
        </p15:guide>
        <p15:guide id="3" pos="5665">
          <p15:clr>
            <a:srgbClr val="F26B43"/>
          </p15:clr>
        </p15:guide>
        <p15:guide id="4" orient="horz" pos="31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3"/>
            <a:ext cx="6955949" cy="466344"/>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78719021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p15:clr>
            <a:srgbClr val="F26B43"/>
          </p15:clr>
        </p15:guide>
        <p15:guide id="3" pos="5665">
          <p15:clr>
            <a:srgbClr val="F26B43"/>
          </p15:clr>
        </p15:guide>
        <p15:guide id="4" orient="horz" pos="3168">
          <p15:clr>
            <a:srgbClr val="F26B43"/>
          </p15:clr>
        </p15:guide>
        <p15:guide id="5" orient="horz" pos="2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comments" Target="../comments/commen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9.pn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a:spLocks noGrp="1"/>
          </p:cNvSpPr>
          <p:nvPr>
            <p:ph type="title"/>
          </p:nvPr>
        </p:nvSpPr>
        <p:spPr>
          <a:xfrm>
            <a:off x="3928905" y="604635"/>
            <a:ext cx="5827870" cy="2688609"/>
          </a:xfrm>
        </p:spPr>
        <p:txBody>
          <a:bodyPr/>
          <a:lstStyle/>
          <a:p>
            <a:r>
              <a:rPr lang="en-US" dirty="0"/>
              <a:t>Florida</a:t>
            </a:r>
            <a:br>
              <a:rPr lang="en-US" dirty="0"/>
            </a:br>
            <a:r>
              <a:rPr lang="en-US" dirty="0"/>
              <a:t>Minor Consent and Confidentiality Laws</a:t>
            </a:r>
            <a:br>
              <a:rPr lang="en-US" dirty="0"/>
            </a:br>
            <a:endParaRPr lang="en-US" dirty="0"/>
          </a:p>
        </p:txBody>
      </p:sp>
      <p:sp>
        <p:nvSpPr>
          <p:cNvPr id="3" name="TextBox 2"/>
          <p:cNvSpPr txBox="1"/>
          <p:nvPr/>
        </p:nvSpPr>
        <p:spPr>
          <a:xfrm>
            <a:off x="4939537" y="3659970"/>
            <a:ext cx="3727654" cy="461665"/>
          </a:xfrm>
          <a:prstGeom prst="rect">
            <a:avLst/>
          </a:prstGeom>
          <a:noFill/>
        </p:spPr>
        <p:txBody>
          <a:bodyPr wrap="square" rtlCol="0">
            <a:spAutoFit/>
          </a:bodyPr>
          <a:lstStyle/>
          <a:p>
            <a:pPr algn="ctr"/>
            <a:r>
              <a:rPr lang="en-US" sz="1200" i="1" dirty="0"/>
              <a:t>For educational purposes only</a:t>
            </a:r>
            <a:br>
              <a:rPr lang="en-US" sz="1200" i="1" dirty="0"/>
            </a:br>
            <a:r>
              <a:rPr lang="en-US" sz="1200" i="1" dirty="0"/>
              <a:t>Content </a:t>
            </a:r>
            <a:r>
              <a:rPr lang="en-US" sz="1200" i="1" dirty="0">
                <a:solidFill>
                  <a:srgbClr val="000000"/>
                </a:solidFill>
              </a:rPr>
              <a:t>updated</a:t>
            </a:r>
            <a:r>
              <a:rPr lang="en-US" sz="1200" i="1" dirty="0"/>
              <a:t> June 2023</a:t>
            </a:r>
          </a:p>
        </p:txBody>
      </p:sp>
      <p:pic>
        <p:nvPicPr>
          <p:cNvPr id="8" name="Picture Placeholder 6"/>
          <p:cNvPicPr>
            <a:picLocks noChangeAspect="1"/>
          </p:cNvPicPr>
          <p:nvPr/>
        </p:nvPicPr>
        <p:blipFill>
          <a:blip r:embed="rId4">
            <a:extLst>
              <a:ext uri="{28A0092B-C50C-407E-A947-70E740481C1C}">
                <a14:useLocalDpi xmlns:a14="http://schemas.microsoft.com/office/drawing/2010/main" val="0"/>
              </a:ext>
            </a:extLst>
          </a:blip>
          <a:srcRect l="16660" r="16660"/>
          <a:stretch>
            <a:fillRect/>
          </a:stretch>
        </p:blipFill>
        <p:spPr>
          <a:xfrm>
            <a:off x="176126" y="1603499"/>
            <a:ext cx="3054754" cy="3054753"/>
          </a:xfrm>
          <a:prstGeom prst="rect">
            <a:avLst/>
          </a:prstGeom>
        </p:spPr>
      </p:pic>
      <p:pic>
        <p:nvPicPr>
          <p:cNvPr id="2" name="Picture 1" descr="A yellow letter m and blue text&#10;&#10;Description automatically generated">
            <a:extLst>
              <a:ext uri="{FF2B5EF4-FFF2-40B4-BE49-F238E27FC236}">
                <a16:creationId xmlns:a16="http://schemas.microsoft.com/office/drawing/2014/main" id="{CFFDF13D-A1AD-75A4-8467-6E9EB4074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7892" y="4783791"/>
            <a:ext cx="723581" cy="598160"/>
          </a:xfrm>
          <a:prstGeom prst="rect">
            <a:avLst/>
          </a:prstGeom>
        </p:spPr>
      </p:pic>
    </p:spTree>
    <p:custDataLst>
      <p:tags r:id="rId1"/>
    </p:custDataLst>
    <p:extLst>
      <p:ext uri="{BB962C8B-B14F-4D97-AF65-F5344CB8AC3E}">
        <p14:creationId xmlns:p14="http://schemas.microsoft.com/office/powerpoint/2010/main" val="112696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8"/>
          <p:cNvSpPr>
            <a:spLocks noGrp="1"/>
          </p:cNvSpPr>
          <p:nvPr>
            <p:ph type="body" sz="quarter" idx="10"/>
          </p:nvPr>
        </p:nvSpPr>
        <p:spPr>
          <a:prstGeom prst="rect">
            <a:avLst/>
          </a:prstGeom>
        </p:spPr>
        <p:txBody>
          <a:bodyPr/>
          <a:lstStyle/>
          <a:p>
            <a:pPr marL="0" indent="0">
              <a:buNone/>
            </a:pPr>
            <a:r>
              <a:rPr lang="en-US" sz="2400" b="1" dirty="0">
                <a:solidFill>
                  <a:srgbClr val="99CC33"/>
                </a:solidFill>
                <a:latin typeface="+mj-lt"/>
                <a:ea typeface="Calibri" panose="020F0502020204030204" pitchFamily="34" charset="0"/>
                <a:cs typeface="Times New Roman" panose="02020603050405020304" pitchFamily="18" charset="0"/>
              </a:rPr>
              <a:t>AS OF JULY 2021:</a:t>
            </a:r>
            <a:endParaRPr lang="en-US" dirty="0">
              <a:ea typeface="Calibri" panose="020F0502020204030204" pitchFamily="34" charset="0"/>
              <a:cs typeface="Times New Roman" panose="02020603050405020304" pitchFamily="18" charset="0"/>
            </a:endParaRPr>
          </a:p>
        </p:txBody>
      </p:sp>
      <p:sp>
        <p:nvSpPr>
          <p:cNvPr id="2" name="Text Placeholder 1">
            <a:extLst>
              <a:ext uri="{FF2B5EF4-FFF2-40B4-BE49-F238E27FC236}">
                <a16:creationId xmlns:a16="http://schemas.microsoft.com/office/drawing/2014/main" id="{8414B3BB-99C8-D53C-8C43-105E5BDAFF50}"/>
              </a:ext>
            </a:extLst>
          </p:cNvPr>
          <p:cNvSpPr>
            <a:spLocks noGrp="1"/>
          </p:cNvSpPr>
          <p:nvPr>
            <p:ph type="body" sz="quarter" idx="11"/>
          </p:nvPr>
        </p:nvSpPr>
        <p:spPr/>
        <p:txBody>
          <a:bodyPr/>
          <a:lstStyle/>
          <a:p>
            <a:pPr marL="0" indent="0">
              <a:buNone/>
            </a:pPr>
            <a:r>
              <a:rPr lang="en-US" sz="1800" dirty="0"/>
              <a:t>A health care provider must now </a:t>
            </a:r>
            <a:r>
              <a:rPr lang="en-US" sz="1800" b="1" dirty="0"/>
              <a:t>obtain a parent/legal guardian’s written consent </a:t>
            </a:r>
            <a:r>
              <a:rPr lang="en-US" sz="1800" dirty="0"/>
              <a:t>before providing services, prescribing medicine, or performing a medical procedure, </a:t>
            </a:r>
            <a:r>
              <a:rPr lang="en-US" sz="1800" i="1" dirty="0"/>
              <a:t>UNLESS “otherwise provided by law.</a:t>
            </a:r>
            <a:r>
              <a:rPr lang="en-US" sz="1800" b="1" i="1" dirty="0"/>
              <a:t>”</a:t>
            </a:r>
            <a:r>
              <a:rPr lang="en-US" sz="1800" dirty="0"/>
              <a:t> *</a:t>
            </a:r>
          </a:p>
          <a:p>
            <a:pPr marL="0" indent="0">
              <a:buNone/>
            </a:pPr>
            <a:r>
              <a:rPr lang="en-US" sz="1800" dirty="0"/>
              <a:t>Under this new law, in health care, parent/legal guardian rights include:</a:t>
            </a:r>
          </a:p>
          <a:p>
            <a:pPr marL="342900" indent="-342900">
              <a:buFont typeface="Arial" charset="0"/>
              <a:buChar char="•"/>
            </a:pPr>
            <a:r>
              <a:rPr lang="en-US" sz="1800" dirty="0"/>
              <a:t>The right to make health care decisions, unless otherwise prohibited by law*</a:t>
            </a:r>
          </a:p>
          <a:p>
            <a:pPr marL="342900" indent="-342900">
              <a:buFont typeface="Arial" charset="0"/>
              <a:buChar char="•"/>
            </a:pPr>
            <a:r>
              <a:rPr lang="en-US" sz="1800" dirty="0"/>
              <a:t>The right to access and review medical records related to the child</a:t>
            </a:r>
          </a:p>
          <a:p>
            <a:endParaRPr lang="en-US" sz="1800" dirty="0"/>
          </a:p>
          <a:p>
            <a:r>
              <a:rPr lang="en-US" sz="1600" i="1" dirty="0">
                <a:ea typeface="Calibri" panose="020F0502020204030204" pitchFamily="34" charset="0"/>
                <a:cs typeface="Times New Roman" panose="02020603050405020304" pitchFamily="18" charset="0"/>
              </a:rPr>
              <a:t>*</a:t>
            </a:r>
            <a:r>
              <a:rPr lang="en-US" sz="1600" i="1" dirty="0"/>
              <a:t>The FMA General Counsel’s Office maintains that “except as otherwise provided by law” exempts from the parent/legal guardian consent requirement for only those statutes that specifically allow a physician to provide or a minor to receive health care services without parent/legal guardian consent.</a:t>
            </a:r>
            <a:endParaRPr lang="en-US" sz="1600" i="1" dirty="0">
              <a:ea typeface="Calibri" panose="020F0502020204030204" pitchFamily="34" charset="0"/>
              <a:cs typeface="Times New Roman" panose="02020603050405020304" pitchFamily="18" charset="0"/>
            </a:endParaRPr>
          </a:p>
          <a:p>
            <a:pPr marL="342900" indent="-342900">
              <a:buFont typeface="Arial" charset="0"/>
              <a:buChar char="•"/>
            </a:pPr>
            <a:endParaRPr lang="en-US" sz="2000" i="1" dirty="0">
              <a:ea typeface="Calibri" panose="020F0502020204030204" pitchFamily="34" charset="0"/>
              <a:cs typeface="Times New Roman" panose="02020603050405020304" pitchFamily="18" charset="0"/>
            </a:endParaRPr>
          </a:p>
          <a:p>
            <a:endParaRPr lang="en-US" sz="2000" dirty="0">
              <a:ea typeface="Calibri" panose="020F0502020204030204" pitchFamily="34" charset="0"/>
              <a:cs typeface="Times New Roman" panose="02020603050405020304" pitchFamily="18" charset="0"/>
            </a:endParaRPr>
          </a:p>
          <a:p>
            <a:endParaRPr lang="en-US" sz="2000" dirty="0">
              <a:ea typeface="Calibri" panose="020F0502020204030204" pitchFamily="34" charset="0"/>
              <a:cs typeface="Times New Roman" panose="02020603050405020304" pitchFamily="18" charset="0"/>
            </a:endParaRPr>
          </a:p>
          <a:p>
            <a:endParaRPr lang="en-US" dirty="0"/>
          </a:p>
        </p:txBody>
      </p:sp>
      <p:sp>
        <p:nvSpPr>
          <p:cNvPr id="14" name="Title 13"/>
          <p:cNvSpPr>
            <a:spLocks noGrp="1"/>
          </p:cNvSpPr>
          <p:nvPr>
            <p:ph type="title"/>
          </p:nvPr>
        </p:nvSpPr>
        <p:spPr>
          <a:xfrm>
            <a:off x="771283" y="200484"/>
            <a:ext cx="7190790" cy="466344"/>
          </a:xfrm>
        </p:spPr>
        <p:txBody>
          <a:bodyPr/>
          <a:lstStyle/>
          <a:p>
            <a:r>
              <a:rPr lang="en-US" dirty="0"/>
              <a:t>legislation Update: Parent bill of rights</a:t>
            </a:r>
          </a:p>
        </p:txBody>
      </p:sp>
    </p:spTree>
    <p:extLst>
      <p:ext uri="{BB962C8B-B14F-4D97-AF65-F5344CB8AC3E}">
        <p14:creationId xmlns:p14="http://schemas.microsoft.com/office/powerpoint/2010/main" val="208594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Hpv vaccines &amp; mental health meds</a:t>
            </a:r>
          </a:p>
        </p:txBody>
      </p:sp>
      <p:pic>
        <p:nvPicPr>
          <p:cNvPr id="11" name="Picture Placeholder 10"/>
          <p:cNvPicPr>
            <a:picLocks noGrp="1" noChangeAspect="1"/>
          </p:cNvPicPr>
          <p:nvPr>
            <p:ph type="pic" sz="quarter" idx="12"/>
          </p:nvPr>
        </p:nvPicPr>
        <p:blipFill rotWithShape="1">
          <a:blip r:embed="rId3" cstate="hqprint">
            <a:extLst>
              <a:ext uri="{28A0092B-C50C-407E-A947-70E740481C1C}">
                <a14:useLocalDpi xmlns:a14="http://schemas.microsoft.com/office/drawing/2010/main" val="0"/>
              </a:ext>
            </a:extLst>
          </a:blip>
          <a:srcRect t="13802" b="13802"/>
          <a:stretch/>
        </p:blipFill>
        <p:spPr/>
      </p:pic>
    </p:spTree>
    <p:extLst>
      <p:ext uri="{BB962C8B-B14F-4D97-AF65-F5344CB8AC3E}">
        <p14:creationId xmlns:p14="http://schemas.microsoft.com/office/powerpoint/2010/main" val="167198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686286"/>
          </a:xfrm>
          <a:prstGeom prst="rect">
            <a:avLst/>
          </a:prstGeom>
        </p:spPr>
        <p:txBody>
          <a:bodyPr/>
          <a:lstStyle/>
          <a:p>
            <a:pPr marL="225425">
              <a:spcBef>
                <a:spcPts val="1200"/>
              </a:spcBef>
            </a:pPr>
            <a:r>
              <a:rPr lang="en-US" sz="2400" dirty="0">
                <a:cs typeface="Calibri" pitchFamily="34" charset="0"/>
              </a:rPr>
              <a:t>Providers must override a minor’s confidentiality and report if: </a:t>
            </a:r>
          </a:p>
          <a:p>
            <a:pPr marL="225425">
              <a:spcBef>
                <a:spcPts val="1200"/>
              </a:spcBef>
            </a:pPr>
            <a:endParaRPr lang="en-US" sz="2300" dirty="0">
              <a:cs typeface="Calibri" pitchFamily="34" charset="0"/>
            </a:endParaRPr>
          </a:p>
        </p:txBody>
      </p:sp>
      <p:sp>
        <p:nvSpPr>
          <p:cNvPr id="2" name="Text Placeholder 1">
            <a:extLst>
              <a:ext uri="{FF2B5EF4-FFF2-40B4-BE49-F238E27FC236}">
                <a16:creationId xmlns:a16="http://schemas.microsoft.com/office/drawing/2014/main" id="{CD3405ED-44E4-F6B1-05D2-3788684BBD10}"/>
              </a:ext>
            </a:extLst>
          </p:cNvPr>
          <p:cNvSpPr>
            <a:spLocks noGrp="1"/>
          </p:cNvSpPr>
          <p:nvPr>
            <p:ph type="body" sz="quarter" idx="11"/>
          </p:nvPr>
        </p:nvSpPr>
        <p:spPr>
          <a:xfrm>
            <a:off x="771524" y="1607736"/>
            <a:ext cx="8221664" cy="3421464"/>
          </a:xfrm>
        </p:spPr>
        <p:txBody>
          <a:bodyPr/>
          <a:lstStyle/>
          <a:p>
            <a:pPr marL="514350" indent="-288925">
              <a:spcBef>
                <a:spcPts val="1200"/>
              </a:spcBef>
              <a:buFont typeface="Arial" panose="020B0604020202020204" pitchFamily="34" charset="0"/>
              <a:buChar char="•"/>
            </a:pPr>
            <a:r>
              <a:rPr lang="en-US" sz="1800" dirty="0">
                <a:cs typeface="Calibri" pitchFamily="34" charset="0"/>
              </a:rPr>
              <a:t>If the minor </a:t>
            </a:r>
            <a:r>
              <a:rPr lang="en-US" sz="1800" b="1" dirty="0">
                <a:cs typeface="Calibri" pitchFamily="34" charset="0"/>
              </a:rPr>
              <a:t>poses a danger to self or others</a:t>
            </a:r>
          </a:p>
          <a:p>
            <a:pPr marL="514350" indent="-288925">
              <a:spcBef>
                <a:spcPts val="1200"/>
              </a:spcBef>
              <a:buFont typeface="Arial" panose="020B0604020202020204" pitchFamily="34" charset="0"/>
              <a:buChar char="•"/>
            </a:pPr>
            <a:r>
              <a:rPr lang="en-US" sz="1800" dirty="0">
                <a:cs typeface="Calibri" pitchFamily="34" charset="0"/>
              </a:rPr>
              <a:t>There is suspicion of </a:t>
            </a:r>
            <a:r>
              <a:rPr lang="en-US" sz="1800" b="1" dirty="0">
                <a:cs typeface="Calibri" pitchFamily="34" charset="0"/>
              </a:rPr>
              <a:t>abuse or neglect</a:t>
            </a:r>
          </a:p>
          <a:p>
            <a:pPr marL="514350" indent="-288925">
              <a:spcBef>
                <a:spcPts val="1200"/>
              </a:spcBef>
              <a:buFont typeface="Arial" panose="020B0604020202020204" pitchFamily="34" charset="0"/>
              <a:buChar char="•"/>
            </a:pPr>
            <a:r>
              <a:rPr lang="en-US" sz="1800" dirty="0">
                <a:cs typeface="Calibri" pitchFamily="34" charset="0"/>
              </a:rPr>
              <a:t>Sexual activity occurred that was </a:t>
            </a:r>
            <a:r>
              <a:rPr lang="en-US" sz="1800" b="1" dirty="0">
                <a:cs typeface="Calibri" pitchFamily="34" charset="0"/>
              </a:rPr>
              <a:t>without consent</a:t>
            </a:r>
            <a:r>
              <a:rPr lang="en-US" sz="1800" dirty="0">
                <a:cs typeface="Calibri" pitchFamily="34" charset="0"/>
              </a:rPr>
              <a:t>, without equality, or as a result of coercion</a:t>
            </a:r>
          </a:p>
          <a:p>
            <a:pPr marL="514350" indent="-288925">
              <a:spcBef>
                <a:spcPts val="1200"/>
              </a:spcBef>
              <a:buFont typeface="Arial" panose="020B0604020202020204" pitchFamily="34" charset="0"/>
              <a:buChar char="•"/>
            </a:pPr>
            <a:r>
              <a:rPr lang="en-US" sz="1800" dirty="0">
                <a:cs typeface="Calibri" pitchFamily="34" charset="0"/>
              </a:rPr>
              <a:t>The minor is under age 16 and has been sexually active with an </a:t>
            </a:r>
            <a:r>
              <a:rPr lang="en-US" sz="1800" b="1" dirty="0">
                <a:cs typeface="Calibri" pitchFamily="34" charset="0"/>
              </a:rPr>
              <a:t>adult over age 24</a:t>
            </a:r>
          </a:p>
          <a:p>
            <a:endParaRPr lang="en-US" dirty="0"/>
          </a:p>
        </p:txBody>
      </p:sp>
      <p:sp>
        <p:nvSpPr>
          <p:cNvPr id="3" name="Title 2"/>
          <p:cNvSpPr>
            <a:spLocks noGrp="1"/>
          </p:cNvSpPr>
          <p:nvPr>
            <p:ph type="title"/>
          </p:nvPr>
        </p:nvSpPr>
        <p:spPr>
          <a:xfrm>
            <a:off x="1052878" y="224028"/>
            <a:ext cx="6955949" cy="466344"/>
          </a:xfrm>
          <a:ln>
            <a:noFill/>
          </a:ln>
        </p:spPr>
        <p:txBody>
          <a:bodyPr/>
          <a:lstStyle/>
          <a:p>
            <a:r>
              <a:rPr lang="en-US" dirty="0"/>
              <a:t>Reporting </a:t>
            </a:r>
          </a:p>
        </p:txBody>
      </p:sp>
    </p:spTree>
    <p:custDataLst>
      <p:tags r:id="rId1"/>
    </p:custDataLst>
    <p:extLst>
      <p:ext uri="{BB962C8B-B14F-4D97-AF65-F5344CB8AC3E}">
        <p14:creationId xmlns:p14="http://schemas.microsoft.com/office/powerpoint/2010/main" val="84374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D4613-BED5-1CD0-E63F-CD62B2CEDC9B}"/>
              </a:ext>
            </a:extLst>
          </p:cNvPr>
          <p:cNvSpPr>
            <a:spLocks noGrp="1"/>
          </p:cNvSpPr>
          <p:nvPr>
            <p:ph type="title"/>
          </p:nvPr>
        </p:nvSpPr>
        <p:spPr/>
        <p:txBody>
          <a:bodyPr/>
          <a:lstStyle/>
          <a:p>
            <a:r>
              <a:rPr lang="en-US" dirty="0">
                <a:solidFill>
                  <a:srgbClr val="003366"/>
                </a:solidFill>
              </a:rPr>
              <a:t>CASE SCENARIO: SHAY, 15 Y/O (they/them)</a:t>
            </a:r>
            <a:endParaRPr lang="en-US" dirty="0"/>
          </a:p>
        </p:txBody>
      </p:sp>
      <p:sp>
        <p:nvSpPr>
          <p:cNvPr id="4" name="Text Placeholder 3">
            <a:extLst>
              <a:ext uri="{FF2B5EF4-FFF2-40B4-BE49-F238E27FC236}">
                <a16:creationId xmlns:a16="http://schemas.microsoft.com/office/drawing/2014/main" id="{1BECF92A-7936-95F5-62DB-C5EC2D566611}"/>
              </a:ext>
            </a:extLst>
          </p:cNvPr>
          <p:cNvSpPr>
            <a:spLocks noGrp="1"/>
          </p:cNvSpPr>
          <p:nvPr>
            <p:ph type="body" sz="quarter" idx="11"/>
          </p:nvPr>
        </p:nvSpPr>
        <p:spPr>
          <a:xfrm>
            <a:off x="771524" y="1042030"/>
            <a:ext cx="4073883" cy="3650191"/>
          </a:xfrm>
        </p:spPr>
        <p:txBody>
          <a:bodyPr/>
          <a:lstStyle/>
          <a:p>
            <a:pPr marL="0" lvl="0" indent="0">
              <a:lnSpc>
                <a:spcPct val="100000"/>
              </a:lnSpc>
              <a:buNone/>
            </a:pPr>
            <a:r>
              <a:rPr lang="en-US" sz="18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0" lvl="0" indent="0">
              <a:buNone/>
            </a:pPr>
            <a:r>
              <a:rPr lang="en-US" sz="18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an STI</a:t>
            </a:r>
          </a:p>
          <a:p>
            <a:pPr marL="0" lvl="0" indent="0">
              <a:buNone/>
            </a:pPr>
            <a:r>
              <a:rPr lang="en-US" sz="18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they are worried their mother will kick them out of the house if she knows Shay is sexually active</a:t>
            </a:r>
          </a:p>
          <a:p>
            <a:endParaRPr lang="en-US" dirty="0"/>
          </a:p>
        </p:txBody>
      </p:sp>
      <p:sp>
        <p:nvSpPr>
          <p:cNvPr id="9" name="Rectangle 8"/>
          <p:cNvSpPr/>
          <p:nvPr/>
        </p:nvSpPr>
        <p:spPr>
          <a:xfrm>
            <a:off x="288944" y="3982705"/>
            <a:ext cx="9467831" cy="923330"/>
          </a:xfrm>
          <a:prstGeom prst="rect">
            <a:avLst/>
          </a:prstGeom>
          <a:noFill/>
        </p:spPr>
        <p:txBody>
          <a:bodyPr wrap="square">
            <a:spAutoFit/>
          </a:bodyPr>
          <a:lstStyle/>
          <a:p>
            <a:pPr marL="457200" lvl="0" indent="-457200">
              <a:buFont typeface="Arial" panose="020B0604020202020204" pitchFamily="34" charset="0"/>
              <a:buChar char="•"/>
            </a:pPr>
            <a:r>
              <a:rPr lang="en-US" sz="1800" i="1" dirty="0"/>
              <a:t>Can Shay receive STI testing without their parent/legal guardian’s permission?</a:t>
            </a:r>
          </a:p>
          <a:p>
            <a:pPr marL="457200" indent="-457200">
              <a:buFont typeface="Arial" panose="020B0604020202020204" pitchFamily="34" charset="0"/>
              <a:buChar char="•"/>
            </a:pPr>
            <a:r>
              <a:rPr lang="en-US" sz="1800" i="1" dirty="0"/>
              <a:t>Can Shay receive STI treatment without their parent/legal guardian’s permission?</a:t>
            </a:r>
          </a:p>
          <a:p>
            <a:pPr marL="457200" lvl="0" indent="-457200">
              <a:buFont typeface="Arial" panose="020B0604020202020204" pitchFamily="34" charset="0"/>
              <a:buChar char="•"/>
            </a:pPr>
            <a:r>
              <a:rPr lang="en-US" sz="1800" i="1" dirty="0"/>
              <a:t>Can Shay receive contraception without their parent/legal guardian’s permission?</a:t>
            </a:r>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07267" y="1042030"/>
            <a:ext cx="4099463" cy="2735344"/>
          </a:xfrm>
          <a:prstGeom prst="rect">
            <a:avLst/>
          </a:prstGeom>
        </p:spPr>
      </p:pic>
      <p:sp>
        <p:nvSpPr>
          <p:cNvPr id="7" name="Title 3"/>
          <p:cNvSpPr txBox="1">
            <a:spLocks/>
          </p:cNvSpPr>
          <p:nvPr/>
        </p:nvSpPr>
        <p:spPr>
          <a:xfrm>
            <a:off x="144471" y="231985"/>
            <a:ext cx="8022142" cy="466344"/>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lang="en-US" sz="2800" b="1" kern="1200" cap="all" baseline="0" smtClean="0">
                <a:solidFill>
                  <a:srgbClr val="99CC33"/>
                </a:solidFill>
                <a:latin typeface="+mj-lt"/>
                <a:ea typeface="+mj-ea"/>
                <a:cs typeface="+mj-cs"/>
              </a:defRPr>
            </a:lvl1pPr>
          </a:lstStyle>
          <a:p>
            <a:endParaRPr lang="en-US" dirty="0">
              <a:solidFill>
                <a:srgbClr val="003366"/>
              </a:solidFill>
            </a:endParaRPr>
          </a:p>
        </p:txBody>
      </p:sp>
    </p:spTree>
    <p:extLst>
      <p:ext uri="{BB962C8B-B14F-4D97-AF65-F5344CB8AC3E}">
        <p14:creationId xmlns:p14="http://schemas.microsoft.com/office/powerpoint/2010/main" val="411990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ln>
            <a:noFill/>
          </a:ln>
        </p:spPr>
        <p:txBody>
          <a:bodyPr/>
          <a:lstStyle/>
          <a:p>
            <a:r>
              <a:rPr lang="en-US" dirty="0"/>
              <a:t>CASE SCENARIO: SHAY, 15 Y/O (they/them)</a:t>
            </a:r>
          </a:p>
        </p:txBody>
      </p:sp>
      <p:sp>
        <p:nvSpPr>
          <p:cNvPr id="2" name="Text Placeholder 1">
            <a:extLst>
              <a:ext uri="{FF2B5EF4-FFF2-40B4-BE49-F238E27FC236}">
                <a16:creationId xmlns:a16="http://schemas.microsoft.com/office/drawing/2014/main" id="{388E2143-D98B-98C2-0C3B-2D927B678ED8}"/>
              </a:ext>
            </a:extLst>
          </p:cNvPr>
          <p:cNvSpPr>
            <a:spLocks noGrp="1"/>
          </p:cNvSpPr>
          <p:nvPr>
            <p:ph type="body" sz="quarter" idx="11"/>
          </p:nvPr>
        </p:nvSpPr>
        <p:spPr>
          <a:xfrm>
            <a:off x="763347" y="1030245"/>
            <a:ext cx="4073883" cy="3650191"/>
          </a:xfrm>
        </p:spPr>
        <p:txBody>
          <a:bodyPr/>
          <a:lstStyle/>
          <a:p>
            <a:r>
              <a:rPr lang="en-US" sz="1800" dirty="0"/>
              <a:t>Information regarding consultation, examination, or treatment for a STI provided to a minor may NOT be disclosed to a parent without the teen’s consent. </a:t>
            </a:r>
          </a:p>
          <a:p>
            <a:endParaRPr lang="en-US" dirty="0"/>
          </a:p>
        </p:txBody>
      </p:sp>
      <p:sp>
        <p:nvSpPr>
          <p:cNvPr id="9" name="Rectangle 8"/>
          <p:cNvSpPr/>
          <p:nvPr/>
        </p:nvSpPr>
        <p:spPr>
          <a:xfrm>
            <a:off x="763347" y="2600125"/>
            <a:ext cx="4277311" cy="2031325"/>
          </a:xfrm>
          <a:prstGeom prst="rect">
            <a:avLst/>
          </a:prstGeom>
          <a:noFill/>
        </p:spPr>
        <p:txBody>
          <a:bodyPr wrap="square">
            <a:spAutoFit/>
          </a:bodyPr>
          <a:lstStyle/>
          <a:p>
            <a:pPr marL="285750" lvl="0" indent="-285750">
              <a:buFont typeface="Arial" panose="020B0604020202020204" pitchFamily="34" charset="0"/>
              <a:buChar char="•"/>
            </a:pPr>
            <a:r>
              <a:rPr lang="en-US" sz="1800" i="1" dirty="0"/>
              <a:t>If Shay’s mother calls the clinic to ask if Shay received an STI test, can this information be released?</a:t>
            </a:r>
          </a:p>
          <a:p>
            <a:pPr marL="285750" lvl="0" indent="-285750">
              <a:buFont typeface="Arial" panose="020B0604020202020204" pitchFamily="34" charset="0"/>
              <a:buChar char="•"/>
            </a:pPr>
            <a:endParaRPr lang="en-US" sz="1800" i="1" dirty="0"/>
          </a:p>
          <a:p>
            <a:pPr marL="285750" lvl="0" indent="-285750">
              <a:buFont typeface="Arial" panose="020B0604020202020204" pitchFamily="34" charset="0"/>
              <a:buChar char="•"/>
            </a:pPr>
            <a:r>
              <a:rPr lang="en-US" sz="1800" i="1" dirty="0"/>
              <a:t>Are there other ways that Shay’s mother could find out that Shay received this service?</a:t>
            </a:r>
            <a:endParaRPr lang="en-US" sz="2000" dirty="0"/>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78783" y="1030245"/>
            <a:ext cx="4099463" cy="2735344"/>
          </a:xfrm>
          <a:prstGeom prst="rect">
            <a:avLst/>
          </a:prstGeom>
        </p:spPr>
      </p:pic>
    </p:spTree>
    <p:extLst>
      <p:ext uri="{BB962C8B-B14F-4D97-AF65-F5344CB8AC3E}">
        <p14:creationId xmlns:p14="http://schemas.microsoft.com/office/powerpoint/2010/main" val="319092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SCENARIO: GIOVANNI, 17 Y/O (He/him)</a:t>
            </a:r>
          </a:p>
        </p:txBody>
      </p:sp>
      <p:pic>
        <p:nvPicPr>
          <p:cNvPr id="4" name="Picture Placeholder 3"/>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16090" r="16090"/>
          <a:stretch/>
        </p:blipFill>
        <p:spPr/>
      </p:pic>
      <p:sp>
        <p:nvSpPr>
          <p:cNvPr id="3" name="Text Placeholder 2">
            <a:extLst>
              <a:ext uri="{FF2B5EF4-FFF2-40B4-BE49-F238E27FC236}">
                <a16:creationId xmlns:a16="http://schemas.microsoft.com/office/drawing/2014/main" id="{3C3F2E3F-8461-2E66-1F32-C75202BDD0B6}"/>
              </a:ext>
            </a:extLst>
          </p:cNvPr>
          <p:cNvSpPr>
            <a:spLocks noGrp="1"/>
          </p:cNvSpPr>
          <p:nvPr>
            <p:ph type="body" sz="quarter" idx="11"/>
          </p:nvPr>
        </p:nvSpPr>
        <p:spPr>
          <a:xfrm>
            <a:off x="4876800" y="1012553"/>
            <a:ext cx="4116389" cy="3650191"/>
          </a:xfrm>
        </p:spPr>
        <p:txBody>
          <a:bodyPr/>
          <a:lstStyle/>
          <a:p>
            <a:pPr lvl="0" algn="l">
              <a:lnSpc>
                <a:spcPct val="100000"/>
              </a:lnSpc>
            </a:pPr>
            <a:r>
              <a:rPr lang="en-US" sz="2000" b="1" cap="all" dirty="0">
                <a:latin typeface="+mj-lt"/>
                <a:ea typeface="Calibri"/>
                <a:cs typeface="Times New Roman"/>
              </a:rPr>
              <a:t>Purpose of visit</a:t>
            </a:r>
            <a:br>
              <a:rPr lang="en-US" sz="1600" b="1" dirty="0">
                <a:ea typeface="Calibri"/>
                <a:cs typeface="Times New Roman"/>
              </a:rPr>
            </a:br>
            <a:r>
              <a:rPr lang="en-US" dirty="0">
                <a:ea typeface="Calibri"/>
                <a:cs typeface="Times New Roman"/>
              </a:rPr>
              <a:t>Well visit</a:t>
            </a:r>
          </a:p>
          <a:p>
            <a:pPr lvl="0" algn="l">
              <a:lnSpc>
                <a:spcPct val="100000"/>
              </a:lnSpc>
            </a:pPr>
            <a:r>
              <a:rPr lang="en-US" sz="2000" b="1" cap="all" dirty="0">
                <a:latin typeface="+mj-lt"/>
                <a:ea typeface="Calibri"/>
                <a:cs typeface="Times New Roman"/>
              </a:rPr>
              <a:t>Issue that emerges through clinician interview</a:t>
            </a:r>
            <a:br>
              <a:rPr lang="en-US" sz="1600" b="1" dirty="0">
                <a:ea typeface="Calibri"/>
                <a:cs typeface="Times New Roman"/>
              </a:rPr>
            </a:br>
            <a:r>
              <a:rPr lang="en-US" dirty="0">
                <a:ea typeface="Calibri"/>
                <a:cs typeface="Times New Roman"/>
              </a:rPr>
              <a:t>States to clinician that he’s ready to get treatment for a substance use disorder</a:t>
            </a:r>
          </a:p>
          <a:p>
            <a:pPr lvl="0" algn="l">
              <a:lnSpc>
                <a:spcPct val="100000"/>
              </a:lnSpc>
            </a:pPr>
            <a:r>
              <a:rPr lang="en-US" sz="2000" b="1" cap="all" dirty="0">
                <a:latin typeface="+mj-lt"/>
                <a:ea typeface="Calibri"/>
                <a:cs typeface="Times New Roman"/>
              </a:rPr>
              <a:t>Parent information</a:t>
            </a:r>
            <a:br>
              <a:rPr lang="en-US" sz="1600" b="1" dirty="0">
                <a:ea typeface="Calibri"/>
                <a:cs typeface="Times New Roman"/>
              </a:rPr>
            </a:br>
            <a:r>
              <a:rPr lang="en-US" dirty="0">
                <a:ea typeface="Calibri"/>
                <a:cs typeface="Times New Roman"/>
              </a:rPr>
              <a:t>Doesn’t want to disappoint family</a:t>
            </a:r>
          </a:p>
          <a:p>
            <a:endParaRPr lang="en-US" dirty="0"/>
          </a:p>
        </p:txBody>
      </p:sp>
      <p:sp>
        <p:nvSpPr>
          <p:cNvPr id="9" name="TextBox 8"/>
          <p:cNvSpPr txBox="1"/>
          <p:nvPr/>
        </p:nvSpPr>
        <p:spPr>
          <a:xfrm>
            <a:off x="4876800" y="4201079"/>
            <a:ext cx="4640181" cy="923330"/>
          </a:xfrm>
          <a:prstGeom prst="rect">
            <a:avLst/>
          </a:prstGeom>
          <a:noFill/>
        </p:spPr>
        <p:txBody>
          <a:bodyPr wrap="square" rtlCol="0">
            <a:spAutoFit/>
          </a:bodyPr>
          <a:lstStyle/>
          <a:p>
            <a:pPr marL="119063" lvl="0" algn="ctr"/>
            <a:r>
              <a:rPr lang="en-US" sz="1800" i="1" dirty="0"/>
              <a:t>Is Giovanni allowed to get outpatient counseling for substance use without a parent/legal guardian’s consent?</a:t>
            </a:r>
          </a:p>
        </p:txBody>
      </p:sp>
    </p:spTree>
    <p:extLst>
      <p:ext uri="{BB962C8B-B14F-4D97-AF65-F5344CB8AC3E}">
        <p14:creationId xmlns:p14="http://schemas.microsoft.com/office/powerpoint/2010/main" val="285970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504" b="504"/>
          <a:stretch>
            <a:fillRect/>
          </a:stretch>
        </p:blipFill>
        <p:spPr/>
      </p:pic>
      <p:sp>
        <p:nvSpPr>
          <p:cNvPr id="4" name="Title 3"/>
          <p:cNvSpPr>
            <a:spLocks noGrp="1"/>
          </p:cNvSpPr>
          <p:nvPr>
            <p:ph type="title"/>
          </p:nvPr>
        </p:nvSpPr>
        <p:spPr>
          <a:ln>
            <a:noFill/>
          </a:ln>
        </p:spPr>
        <p:txBody>
          <a:bodyPr/>
          <a:lstStyle/>
          <a:p>
            <a:r>
              <a:rPr lang="en-US" dirty="0"/>
              <a:t>Thank you!</a:t>
            </a:r>
          </a:p>
        </p:txBody>
      </p:sp>
      <p:sp>
        <p:nvSpPr>
          <p:cNvPr id="2" name="TextBox 1"/>
          <p:cNvSpPr txBox="1"/>
          <p:nvPr/>
        </p:nvSpPr>
        <p:spPr>
          <a:xfrm>
            <a:off x="3906982" y="5209401"/>
            <a:ext cx="1933543" cy="246221"/>
          </a:xfrm>
          <a:prstGeom prst="rect">
            <a:avLst/>
          </a:prstGeom>
          <a:noFill/>
        </p:spPr>
        <p:txBody>
          <a:bodyPr wrap="none" rtlCol="0">
            <a:spAutoFit/>
          </a:bodyPr>
          <a:lstStyle/>
          <a:p>
            <a:r>
              <a:rPr lang="en-US" sz="1000" dirty="0">
                <a:solidFill>
                  <a:schemeClr val="bg1"/>
                </a:solidFill>
              </a:rPr>
              <a:t>For educational purposes only.</a:t>
            </a:r>
          </a:p>
        </p:txBody>
      </p:sp>
      <p:pic>
        <p:nvPicPr>
          <p:cNvPr id="5" name="Picture 4" descr="A yellow letter m and blue text&#10;&#10;Description automatically generated">
            <a:extLst>
              <a:ext uri="{FF2B5EF4-FFF2-40B4-BE49-F238E27FC236}">
                <a16:creationId xmlns:a16="http://schemas.microsoft.com/office/drawing/2014/main" id="{CFFDF13D-A1AD-75A4-8467-6E9EB4074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2298" y="4792146"/>
            <a:ext cx="723581" cy="598160"/>
          </a:xfrm>
          <a:prstGeom prst="rect">
            <a:avLst/>
          </a:prstGeom>
        </p:spPr>
      </p:pic>
    </p:spTree>
    <p:custDataLst>
      <p:tags r:id="rId1"/>
    </p:custDataLst>
    <p:extLst>
      <p:ext uri="{BB962C8B-B14F-4D97-AF65-F5344CB8AC3E}">
        <p14:creationId xmlns:p14="http://schemas.microsoft.com/office/powerpoint/2010/main" val="368014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noFill/>
          </a:ln>
        </p:spPr>
        <p:txBody>
          <a:bodyPr/>
          <a:lstStyle/>
          <a:p>
            <a:r>
              <a:rPr lang="en-US" dirty="0"/>
              <a:t>CASE SCENARIO: SHAY, 15 Y/O (they/them)</a:t>
            </a:r>
          </a:p>
        </p:txBody>
      </p:sp>
      <p:sp>
        <p:nvSpPr>
          <p:cNvPr id="3" name="Text Placeholder 2">
            <a:extLst>
              <a:ext uri="{FF2B5EF4-FFF2-40B4-BE49-F238E27FC236}">
                <a16:creationId xmlns:a16="http://schemas.microsoft.com/office/drawing/2014/main" id="{378C347F-480D-C77C-FE5D-3AAFC8735927}"/>
              </a:ext>
            </a:extLst>
          </p:cNvPr>
          <p:cNvSpPr>
            <a:spLocks noGrp="1"/>
          </p:cNvSpPr>
          <p:nvPr>
            <p:ph type="body" sz="quarter" idx="11"/>
          </p:nvPr>
        </p:nvSpPr>
        <p:spPr>
          <a:xfrm>
            <a:off x="771524" y="1052225"/>
            <a:ext cx="4073883" cy="3650191"/>
          </a:xfrm>
        </p:spPr>
        <p:txBody>
          <a:bodyPr/>
          <a:lstStyle/>
          <a:p>
            <a:pPr marL="0" lvl="0" indent="0">
              <a:buNone/>
            </a:pPr>
            <a:r>
              <a:rPr lang="en-US" sz="18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0" lvl="0" indent="0">
              <a:buNone/>
            </a:pPr>
            <a:r>
              <a:rPr lang="en-US" sz="18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an STI</a:t>
            </a:r>
          </a:p>
          <a:p>
            <a:pPr marL="0" lvl="0" indent="0">
              <a:buNone/>
            </a:pPr>
            <a:r>
              <a:rPr lang="en-US" sz="18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they are worried their mother will kick them out of the house if she knows Shay is sexually active</a:t>
            </a:r>
          </a:p>
          <a:p>
            <a:endParaRPr lang="en-US" dirty="0"/>
          </a:p>
        </p:txBody>
      </p:sp>
      <p:sp>
        <p:nvSpPr>
          <p:cNvPr id="6" name="Rectangle 5"/>
          <p:cNvSpPr/>
          <p:nvPr/>
        </p:nvSpPr>
        <p:spPr>
          <a:xfrm>
            <a:off x="532783" y="3900180"/>
            <a:ext cx="4551363" cy="646331"/>
          </a:xfrm>
          <a:prstGeom prst="rect">
            <a:avLst/>
          </a:prstGeom>
          <a:noFill/>
        </p:spPr>
        <p:txBody>
          <a:bodyPr wrap="square">
            <a:spAutoFit/>
          </a:bodyPr>
          <a:lstStyle/>
          <a:p>
            <a:pPr lvl="0" algn="ctr"/>
            <a:r>
              <a:rPr lang="en-US" sz="1800" i="1" dirty="0"/>
              <a:t>How does the right to confidentiality </a:t>
            </a:r>
          </a:p>
          <a:p>
            <a:pPr lvl="0" algn="ctr"/>
            <a:r>
              <a:rPr lang="en-US" sz="1800" i="1" dirty="0"/>
              <a:t>help or hurt Shay? </a:t>
            </a:r>
          </a:p>
        </p:txBody>
      </p:sp>
      <p:pic>
        <p:nvPicPr>
          <p:cNvPr id="2" name="Pictur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370132" y="1153830"/>
            <a:ext cx="4115958" cy="2746350"/>
          </a:xfrm>
          <a:prstGeom prst="rect">
            <a:avLst/>
          </a:prstGeom>
        </p:spPr>
      </p:pic>
    </p:spTree>
    <p:custDataLst>
      <p:tags r:id="rId1"/>
    </p:custDataLst>
    <p:extLst>
      <p:ext uri="{BB962C8B-B14F-4D97-AF65-F5344CB8AC3E}">
        <p14:creationId xmlns:p14="http://schemas.microsoft.com/office/powerpoint/2010/main" val="126234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prstGeom prst="rect">
            <a:avLst/>
          </a:prstGeom>
        </p:spPr>
        <p:txBody>
          <a:bodyPr/>
          <a:lstStyle/>
          <a:p>
            <a:pPr marL="0" indent="0">
              <a:lnSpc>
                <a:spcPct val="100000"/>
              </a:lnSpc>
              <a:buNone/>
            </a:pPr>
            <a:r>
              <a:rPr lang="en-US" sz="2400" b="1" cap="all" dirty="0">
                <a:latin typeface="Roboto Condensed"/>
                <a:cs typeface="Calibri" pitchFamily="34" charset="0"/>
              </a:rPr>
              <a:t>Consent</a:t>
            </a:r>
            <a:endParaRPr lang="en-US" sz="2400" i="1" dirty="0">
              <a:cs typeface="Calibri" pitchFamily="34" charset="0"/>
            </a:endParaRPr>
          </a:p>
        </p:txBody>
      </p:sp>
      <p:sp>
        <p:nvSpPr>
          <p:cNvPr id="2" name="Text Placeholder 1">
            <a:extLst>
              <a:ext uri="{FF2B5EF4-FFF2-40B4-BE49-F238E27FC236}">
                <a16:creationId xmlns:a16="http://schemas.microsoft.com/office/drawing/2014/main" id="{AC4105D5-5D12-AC18-1A65-90E757BAAF43}"/>
              </a:ext>
            </a:extLst>
          </p:cNvPr>
          <p:cNvSpPr>
            <a:spLocks noGrp="1"/>
          </p:cNvSpPr>
          <p:nvPr>
            <p:ph type="body" sz="quarter" idx="11"/>
          </p:nvPr>
        </p:nvSpPr>
        <p:spPr/>
        <p:txBody>
          <a:bodyPr/>
          <a:lstStyle/>
          <a:p>
            <a:pPr marL="400050" indent="-285750">
              <a:lnSpc>
                <a:spcPct val="100000"/>
              </a:lnSpc>
              <a:buFont typeface="Arial" panose="020B0604020202020204" pitchFamily="34" charset="0"/>
              <a:buChar char="•"/>
            </a:pPr>
            <a:r>
              <a:rPr lang="en-US" sz="1800" dirty="0"/>
              <a:t>Permission to act </a:t>
            </a:r>
          </a:p>
          <a:p>
            <a:pPr marL="400050" indent="-285750">
              <a:lnSpc>
                <a:spcPct val="100000"/>
              </a:lnSpc>
              <a:buFont typeface="Arial" panose="020B0604020202020204" pitchFamily="34" charset="0"/>
              <a:buChar char="•"/>
            </a:pPr>
            <a:r>
              <a:rPr lang="en-US" sz="1800" dirty="0"/>
              <a:t>Parent/legal guardian must give consent before their minor child can receive services (except specific confidential services)</a:t>
            </a:r>
            <a:endParaRPr lang="en-US" dirty="0"/>
          </a:p>
        </p:txBody>
      </p:sp>
      <p:sp>
        <p:nvSpPr>
          <p:cNvPr id="4" name="Title 3"/>
          <p:cNvSpPr>
            <a:spLocks noGrp="1"/>
          </p:cNvSpPr>
          <p:nvPr>
            <p:ph type="title"/>
          </p:nvPr>
        </p:nvSpPr>
        <p:spPr>
          <a:ln>
            <a:noFill/>
          </a:ln>
        </p:spPr>
        <p:txBody>
          <a:bodyPr/>
          <a:lstStyle/>
          <a:p>
            <a:r>
              <a:rPr lang="en-US" dirty="0"/>
              <a:t>Important Definitions</a:t>
            </a:r>
          </a:p>
        </p:txBody>
      </p:sp>
      <p:sp>
        <p:nvSpPr>
          <p:cNvPr id="3" name="Text Placeholder 2">
            <a:extLst>
              <a:ext uri="{FF2B5EF4-FFF2-40B4-BE49-F238E27FC236}">
                <a16:creationId xmlns:a16="http://schemas.microsoft.com/office/drawing/2014/main" id="{B276E8D3-C583-673D-2D0E-F90668CE7588}"/>
              </a:ext>
            </a:extLst>
          </p:cNvPr>
          <p:cNvSpPr>
            <a:spLocks noGrp="1"/>
          </p:cNvSpPr>
          <p:nvPr>
            <p:ph type="body" sz="quarter" idx="12"/>
          </p:nvPr>
        </p:nvSpPr>
        <p:spPr/>
        <p:txBody>
          <a:bodyPr/>
          <a:lstStyle/>
          <a:p>
            <a:r>
              <a:rPr lang="en-US" dirty="0"/>
              <a:t>Confidentiality</a:t>
            </a:r>
          </a:p>
        </p:txBody>
      </p:sp>
      <p:sp>
        <p:nvSpPr>
          <p:cNvPr id="6" name="Text Placeholder 5">
            <a:extLst>
              <a:ext uri="{FF2B5EF4-FFF2-40B4-BE49-F238E27FC236}">
                <a16:creationId xmlns:a16="http://schemas.microsoft.com/office/drawing/2014/main" id="{8C150825-6D35-1D16-6F61-BFD22B372FF7}"/>
              </a:ext>
            </a:extLst>
          </p:cNvPr>
          <p:cNvSpPr>
            <a:spLocks noGrp="1"/>
          </p:cNvSpPr>
          <p:nvPr>
            <p:ph type="body" sz="quarter" idx="13"/>
          </p:nvPr>
        </p:nvSpPr>
        <p:spPr/>
        <p:txBody>
          <a:bodyPr/>
          <a:lstStyle/>
          <a:p>
            <a:pPr marL="285750" indent="-285750">
              <a:lnSpc>
                <a:spcPct val="100000"/>
              </a:lnSpc>
              <a:buFont typeface="Arial" panose="020B0604020202020204" pitchFamily="34" charset="0"/>
              <a:buChar char="•"/>
            </a:pPr>
            <a:r>
              <a:rPr lang="en-US" sz="1800" dirty="0"/>
              <a:t>How providers and staff keep certain information confidential</a:t>
            </a:r>
          </a:p>
          <a:p>
            <a:pPr marL="114300">
              <a:lnSpc>
                <a:spcPct val="100000"/>
              </a:lnSpc>
            </a:pPr>
            <a:endParaRPr lang="en-US" sz="2400" dirty="0"/>
          </a:p>
          <a:p>
            <a:pPr marL="0" indent="0">
              <a:lnSpc>
                <a:spcPct val="100000"/>
              </a:lnSpc>
              <a:buNone/>
            </a:pPr>
            <a:r>
              <a:rPr lang="en-US" sz="1800" dirty="0"/>
              <a:t>			         Consent ≠ Confidentiality</a:t>
            </a:r>
          </a:p>
          <a:p>
            <a:endParaRPr lang="en-US" dirty="0"/>
          </a:p>
        </p:txBody>
      </p:sp>
    </p:spTree>
    <p:custDataLst>
      <p:tags r:id="rId1"/>
    </p:custDataLst>
    <p:extLst>
      <p:ext uri="{BB962C8B-B14F-4D97-AF65-F5344CB8AC3E}">
        <p14:creationId xmlns:p14="http://schemas.microsoft.com/office/powerpoint/2010/main" val="155220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898BB89D-6CD3-47AC-B3A2-503115A8DAC6}"/>
              </a:ext>
            </a:extLst>
          </p:cNvPr>
          <p:cNvSpPr>
            <a:spLocks noGrp="1"/>
          </p:cNvSpPr>
          <p:nvPr>
            <p:ph type="body" sz="quarter" idx="10"/>
          </p:nvPr>
        </p:nvSpPr>
        <p:spPr>
          <a:xfrm>
            <a:off x="771283" y="921450"/>
            <a:ext cx="8221905" cy="1349477"/>
          </a:xfrm>
          <a:prstGeom prst="rect">
            <a:avLst/>
          </a:prstGeom>
        </p:spPr>
        <p:txBody>
          <a:bodyPr/>
          <a:lstStyle/>
          <a:p>
            <a:r>
              <a:rPr lang="en-US" dirty="0">
                <a:cs typeface="Calibri" pitchFamily="34" charset="0"/>
              </a:rPr>
              <a:t>A parent or legal guardian must provide consent on behalf of a minor (under age 18) before health care services are provided, with several important exceptions.</a:t>
            </a:r>
          </a:p>
          <a:p>
            <a:pPr marL="0" indent="0">
              <a:buNone/>
            </a:pPr>
            <a:endParaRPr lang="en-US" sz="1800" dirty="0">
              <a:cs typeface="Calibri" pitchFamily="34" charset="0"/>
            </a:endParaRPr>
          </a:p>
        </p:txBody>
      </p:sp>
      <p:sp>
        <p:nvSpPr>
          <p:cNvPr id="2" name="Text Placeholder 1">
            <a:extLst>
              <a:ext uri="{FF2B5EF4-FFF2-40B4-BE49-F238E27FC236}">
                <a16:creationId xmlns:a16="http://schemas.microsoft.com/office/drawing/2014/main" id="{1F47A724-23D9-4538-5703-BF8DF4CAFB78}"/>
              </a:ext>
            </a:extLst>
          </p:cNvPr>
          <p:cNvSpPr>
            <a:spLocks noGrp="1"/>
          </p:cNvSpPr>
          <p:nvPr>
            <p:ph type="body" sz="quarter" idx="11"/>
          </p:nvPr>
        </p:nvSpPr>
        <p:spPr>
          <a:xfrm>
            <a:off x="771524" y="2270927"/>
            <a:ext cx="8221664" cy="2758272"/>
          </a:xfrm>
        </p:spPr>
        <p:txBody>
          <a:bodyPr/>
          <a:lstStyle/>
          <a:p>
            <a:pPr marL="0" indent="0">
              <a:buNone/>
            </a:pPr>
            <a:r>
              <a:rPr lang="en-US" sz="1800" dirty="0">
                <a:cs typeface="Calibri" pitchFamily="34" charset="0"/>
              </a:rPr>
              <a:t>The exceptions are based on either:</a:t>
            </a:r>
          </a:p>
          <a:p>
            <a:pPr marL="342900" indent="-342900">
              <a:buFont typeface="Arial" panose="020B0604020202020204" pitchFamily="34" charset="0"/>
              <a:buChar char="•"/>
            </a:pPr>
            <a:r>
              <a:rPr lang="en-US" sz="1800" dirty="0">
                <a:cs typeface="Calibri" pitchFamily="34" charset="0"/>
              </a:rPr>
              <a:t>The minor’s </a:t>
            </a:r>
            <a:r>
              <a:rPr lang="en-US" sz="1800" b="1" dirty="0">
                <a:cs typeface="Calibri" pitchFamily="34" charset="0"/>
              </a:rPr>
              <a:t>status</a:t>
            </a:r>
            <a:r>
              <a:rPr lang="en-US" sz="1800" dirty="0">
                <a:cs typeface="Calibri" pitchFamily="34" charset="0"/>
              </a:rPr>
              <a:t> (independence from parents/legal guardians), or </a:t>
            </a:r>
          </a:p>
          <a:p>
            <a:pPr marL="342900" indent="-342900">
              <a:buFont typeface="Arial" panose="020B0604020202020204" pitchFamily="34" charset="0"/>
              <a:buChar char="•"/>
            </a:pPr>
            <a:r>
              <a:rPr lang="en-US" sz="1800" dirty="0">
                <a:cs typeface="Calibri" pitchFamily="34" charset="0"/>
              </a:rPr>
              <a:t>The </a:t>
            </a:r>
            <a:r>
              <a:rPr lang="en-US" sz="1800" b="1" dirty="0">
                <a:cs typeface="Calibri" pitchFamily="34" charset="0"/>
              </a:rPr>
              <a:t>type of service requested </a:t>
            </a:r>
            <a:r>
              <a:rPr lang="en-US" sz="1800" dirty="0">
                <a:cs typeface="Calibri" pitchFamily="34" charset="0"/>
              </a:rPr>
              <a:t>(such as certain sexual health services). </a:t>
            </a:r>
          </a:p>
          <a:p>
            <a:endParaRPr lang="en-US" dirty="0"/>
          </a:p>
        </p:txBody>
      </p:sp>
      <p:sp>
        <p:nvSpPr>
          <p:cNvPr id="3" name="Title 2"/>
          <p:cNvSpPr>
            <a:spLocks noGrp="1"/>
          </p:cNvSpPr>
          <p:nvPr>
            <p:ph type="title"/>
          </p:nvPr>
        </p:nvSpPr>
        <p:spPr>
          <a:ln>
            <a:noFill/>
          </a:ln>
        </p:spPr>
        <p:txBody>
          <a:bodyPr/>
          <a:lstStyle/>
          <a:p>
            <a:r>
              <a:rPr lang="en-US" dirty="0"/>
              <a:t>FL Law: caregiver Consent Exceptions </a:t>
            </a:r>
          </a:p>
        </p:txBody>
      </p:sp>
    </p:spTree>
    <p:custDataLst>
      <p:tags r:id="rId1"/>
    </p:custDataLst>
    <p:extLst>
      <p:ext uri="{BB962C8B-B14F-4D97-AF65-F5344CB8AC3E}">
        <p14:creationId xmlns:p14="http://schemas.microsoft.com/office/powerpoint/2010/main" val="197962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786770"/>
          </a:xfrm>
          <a:prstGeom prst="rect">
            <a:avLst/>
          </a:prstGeom>
        </p:spPr>
        <p:txBody>
          <a:bodyPr anchor="ctr"/>
          <a:lstStyle/>
          <a:p>
            <a:pPr marL="0" lvl="0" indent="0">
              <a:lnSpc>
                <a:spcPct val="108000"/>
              </a:lnSpc>
              <a:buNone/>
            </a:pPr>
            <a:r>
              <a:rPr lang="en-US" sz="2400" b="1" dirty="0">
                <a:solidFill>
                  <a:srgbClr val="99CC33"/>
                </a:solidFill>
                <a:latin typeface="+mj-lt"/>
              </a:rPr>
              <a:t>A MINOR MAY CONSENT TO HEALTH CARE SERVICES WITHOUT A PARENT/LEGAL GUARDIAN’S PERMISSION IF THEY ARE:</a:t>
            </a:r>
            <a:endParaRPr lang="en-US" sz="1800" i="1" dirty="0"/>
          </a:p>
        </p:txBody>
      </p:sp>
      <p:sp>
        <p:nvSpPr>
          <p:cNvPr id="2" name="Text Placeholder 1">
            <a:extLst>
              <a:ext uri="{FF2B5EF4-FFF2-40B4-BE49-F238E27FC236}">
                <a16:creationId xmlns:a16="http://schemas.microsoft.com/office/drawing/2014/main" id="{E8531060-F1F3-7770-1634-154C4DAC67B7}"/>
              </a:ext>
            </a:extLst>
          </p:cNvPr>
          <p:cNvSpPr>
            <a:spLocks noGrp="1"/>
          </p:cNvSpPr>
          <p:nvPr>
            <p:ph type="body" sz="quarter" idx="11"/>
          </p:nvPr>
        </p:nvSpPr>
        <p:spPr>
          <a:xfrm>
            <a:off x="771524" y="1708220"/>
            <a:ext cx="8221664" cy="3320980"/>
          </a:xfrm>
        </p:spPr>
        <p:txBody>
          <a:bodyPr/>
          <a:lstStyle/>
          <a:p>
            <a:pPr marL="342900" lvl="0" indent="-342900">
              <a:lnSpc>
                <a:spcPct val="108000"/>
              </a:lnSpc>
              <a:buFont typeface="Arial" panose="020B0604020202020204" pitchFamily="34" charset="0"/>
              <a:buChar char="•"/>
            </a:pPr>
            <a:r>
              <a:rPr lang="en-US" sz="1800" dirty="0"/>
              <a:t>A minor who is</a:t>
            </a:r>
            <a:r>
              <a:rPr lang="en-US" sz="1800" b="1" cap="all" dirty="0"/>
              <a:t> </a:t>
            </a:r>
            <a:r>
              <a:rPr lang="en-US" sz="1800" b="1" dirty="0">
                <a:cs typeface="Calibri" pitchFamily="34" charset="0"/>
              </a:rPr>
              <a:t>legally married </a:t>
            </a:r>
            <a:r>
              <a:rPr lang="en-US" sz="1800" dirty="0"/>
              <a:t>may consent to health care services</a:t>
            </a:r>
          </a:p>
          <a:p>
            <a:pPr marL="285750" indent="-285750">
              <a:lnSpc>
                <a:spcPct val="100000"/>
              </a:lnSpc>
              <a:buFont typeface="Arial" panose="020B0604020202020204" pitchFamily="34" charset="0"/>
              <a:buChar char="•"/>
            </a:pPr>
            <a:r>
              <a:rPr lang="en-US" sz="1800" dirty="0"/>
              <a:t>A minor who is </a:t>
            </a:r>
            <a:r>
              <a:rPr lang="en-US" sz="1800" b="1" dirty="0"/>
              <a:t>prosecuted as an adult </a:t>
            </a:r>
            <a:r>
              <a:rPr lang="en-US" sz="1800" dirty="0"/>
              <a:t>in the justice system &amp; confined to a correctional institution may consent to their own care (except for abortion/sterilization procedures)</a:t>
            </a:r>
          </a:p>
          <a:p>
            <a:pPr marL="285750" indent="-285750">
              <a:lnSpc>
                <a:spcPct val="100000"/>
              </a:lnSpc>
              <a:buFont typeface="Arial" panose="020B0604020202020204" pitchFamily="34" charset="0"/>
              <a:buChar char="•"/>
            </a:pPr>
            <a:r>
              <a:rPr lang="en-US" sz="1800" dirty="0"/>
              <a:t>A </a:t>
            </a:r>
            <a:r>
              <a:rPr lang="en-US" sz="1800" b="1" dirty="0">
                <a:cs typeface="Calibri" pitchFamily="34" charset="0"/>
              </a:rPr>
              <a:t>pregnant minor </a:t>
            </a:r>
            <a:r>
              <a:rPr lang="en-US" sz="1800" dirty="0"/>
              <a:t>may consent to medical and surgical care related to the pregnancy</a:t>
            </a:r>
          </a:p>
          <a:p>
            <a:pPr marL="285750" indent="-285750">
              <a:lnSpc>
                <a:spcPct val="100000"/>
              </a:lnSpc>
              <a:buFont typeface="Arial" panose="020B0604020202020204" pitchFamily="34" charset="0"/>
              <a:buChar char="•"/>
            </a:pPr>
            <a:r>
              <a:rPr lang="en-US" dirty="0"/>
              <a:t>M</a:t>
            </a:r>
            <a:r>
              <a:rPr lang="en-US" sz="1800" dirty="0"/>
              <a:t>anaging his/her own financial affairs </a:t>
            </a:r>
          </a:p>
          <a:p>
            <a:pPr>
              <a:lnSpc>
                <a:spcPct val="100000"/>
              </a:lnSpc>
            </a:pPr>
            <a:endParaRPr lang="en-US" sz="1800" dirty="0"/>
          </a:p>
        </p:txBody>
      </p:sp>
      <p:sp>
        <p:nvSpPr>
          <p:cNvPr id="3" name="Title 2"/>
          <p:cNvSpPr>
            <a:spLocks noGrp="1"/>
          </p:cNvSpPr>
          <p:nvPr>
            <p:ph type="title"/>
          </p:nvPr>
        </p:nvSpPr>
        <p:spPr>
          <a:ln>
            <a:noFill/>
          </a:ln>
        </p:spPr>
        <p:txBody>
          <a:bodyPr/>
          <a:lstStyle/>
          <a:p>
            <a:r>
              <a:rPr lang="en-US" dirty="0">
                <a:solidFill>
                  <a:srgbClr val="002060"/>
                </a:solidFill>
              </a:rPr>
              <a:t>FL Law: Minor Consent based on </a:t>
            </a:r>
            <a:r>
              <a:rPr lang="en-US" i="1" dirty="0">
                <a:solidFill>
                  <a:srgbClr val="002060"/>
                </a:solidFill>
              </a:rPr>
              <a:t>status</a:t>
            </a:r>
          </a:p>
        </p:txBody>
      </p:sp>
    </p:spTree>
    <p:custDataLst>
      <p:tags r:id="rId1"/>
    </p:custDataLst>
    <p:extLst>
      <p:ext uri="{BB962C8B-B14F-4D97-AF65-F5344CB8AC3E}">
        <p14:creationId xmlns:p14="http://schemas.microsoft.com/office/powerpoint/2010/main" val="236312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826962"/>
          </a:xfrm>
          <a:prstGeom prst="rect">
            <a:avLst/>
          </a:prstGeom>
        </p:spPr>
        <p:txBody>
          <a:bodyPr/>
          <a:lstStyle/>
          <a:p>
            <a:pPr marL="0" indent="0">
              <a:lnSpc>
                <a:spcPct val="100000"/>
              </a:lnSpc>
              <a:buNone/>
            </a:pPr>
            <a:r>
              <a:rPr lang="en-US" sz="2400" b="1" dirty="0">
                <a:solidFill>
                  <a:srgbClr val="99CC33"/>
                </a:solidFill>
                <a:latin typeface="+mj-lt"/>
                <a:cs typeface="Calibri" pitchFamily="34" charset="0"/>
              </a:rPr>
              <a:t>MINORS MAY RECEIVE THE FOLLOWING CARE WITHOUT PARENT OR LEGAL GUARDIAN CONSENT:</a:t>
            </a:r>
            <a:endParaRPr lang="en-US" sz="2100" dirty="0">
              <a:cs typeface="Calibri" pitchFamily="34" charset="0"/>
            </a:endParaRPr>
          </a:p>
        </p:txBody>
      </p:sp>
      <p:sp>
        <p:nvSpPr>
          <p:cNvPr id="2" name="Text Placeholder 1">
            <a:extLst>
              <a:ext uri="{FF2B5EF4-FFF2-40B4-BE49-F238E27FC236}">
                <a16:creationId xmlns:a16="http://schemas.microsoft.com/office/drawing/2014/main" id="{4D629E75-FCD9-EAD7-2CE3-B5E12C7BB5B4}"/>
              </a:ext>
            </a:extLst>
          </p:cNvPr>
          <p:cNvSpPr>
            <a:spLocks noGrp="1"/>
          </p:cNvSpPr>
          <p:nvPr>
            <p:ph type="body" sz="quarter" idx="11"/>
          </p:nvPr>
        </p:nvSpPr>
        <p:spPr>
          <a:xfrm>
            <a:off x="771524" y="1748412"/>
            <a:ext cx="8221664" cy="3280787"/>
          </a:xfrm>
        </p:spPr>
        <p:txBody>
          <a:bodyPr/>
          <a:lstStyle/>
          <a:p>
            <a:pPr marL="285750" indent="-285750">
              <a:buFont typeface="Arial" panose="020B0604020202020204" pitchFamily="34" charset="0"/>
              <a:buChar char="•"/>
            </a:pPr>
            <a:r>
              <a:rPr lang="en-US" sz="1800" dirty="0">
                <a:ea typeface="Calibri" panose="020F0502020204030204" pitchFamily="34" charset="0"/>
                <a:cs typeface="Times New Roman" panose="02020603050405020304" pitchFamily="18" charset="0"/>
              </a:rPr>
              <a:t>Pregnancy testing, birth control information and contraceptives if: </a:t>
            </a:r>
          </a:p>
          <a:p>
            <a:pPr marL="971550" lvl="1" indent="-285750"/>
            <a:r>
              <a:rPr lang="en-US" dirty="0">
                <a:ea typeface="Calibri" panose="020F0502020204030204" pitchFamily="34" charset="0"/>
                <a:cs typeface="Times New Roman" panose="02020603050405020304" pitchFamily="18" charset="0"/>
              </a:rPr>
              <a:t>Minor is married, pregnant, or a parent </a:t>
            </a:r>
          </a:p>
          <a:p>
            <a:pPr marL="971550" lvl="1" indent="-285750"/>
            <a:r>
              <a:rPr lang="en-US" sz="1800" dirty="0">
                <a:ea typeface="Calibri" panose="020F0502020204030204" pitchFamily="34" charset="0"/>
                <a:cs typeface="Times New Roman" panose="02020603050405020304" pitchFamily="18" charset="0"/>
              </a:rPr>
              <a:t>OR Physician determines probable health hazards if services are not provided</a:t>
            </a:r>
          </a:p>
          <a:p>
            <a:pPr marL="285750" indent="-285750">
              <a:buFont typeface="Arial" panose="020B0604020202020204" pitchFamily="34" charset="0"/>
              <a:buChar char="•"/>
            </a:pPr>
            <a:r>
              <a:rPr lang="en-US" sz="1800" dirty="0">
                <a:ea typeface="Calibri" panose="020F0502020204030204" pitchFamily="34" charset="0"/>
                <a:cs typeface="Times New Roman" panose="02020603050405020304" pitchFamily="18" charset="0"/>
              </a:rPr>
              <a:t>Medical and surgical care related to pregnancy</a:t>
            </a:r>
          </a:p>
          <a:p>
            <a:pPr marL="285750" indent="-285750">
              <a:buFont typeface="Arial" panose="020B0604020202020204" pitchFamily="34" charset="0"/>
              <a:buChar char="•"/>
            </a:pPr>
            <a:r>
              <a:rPr lang="en-US" sz="1800" dirty="0">
                <a:ea typeface="Calibri" panose="020F0502020204030204" pitchFamily="34" charset="0"/>
                <a:cs typeface="Times New Roman" panose="02020603050405020304" pitchFamily="18" charset="0"/>
              </a:rPr>
              <a:t>Emergency Contraception </a:t>
            </a:r>
          </a:p>
          <a:p>
            <a:pPr marL="285750" indent="-285750">
              <a:buFont typeface="Arial" panose="020B0604020202020204" pitchFamily="34" charset="0"/>
              <a:buChar char="•"/>
            </a:pPr>
            <a:r>
              <a:rPr lang="en-US" sz="1800" dirty="0">
                <a:ea typeface="Calibri" panose="020F0502020204030204" pitchFamily="34" charset="0"/>
                <a:cs typeface="Times New Roman" panose="02020603050405020304" pitchFamily="18" charset="0"/>
              </a:rPr>
              <a:t>Testing and treatment of sexually transmitted infections (STIs), including HIV </a:t>
            </a:r>
          </a:p>
          <a:p>
            <a:endParaRPr lang="en-US" b="1" dirty="0"/>
          </a:p>
        </p:txBody>
      </p:sp>
      <p:sp>
        <p:nvSpPr>
          <p:cNvPr id="3" name="Title 2"/>
          <p:cNvSpPr>
            <a:spLocks noGrp="1"/>
          </p:cNvSpPr>
          <p:nvPr>
            <p:ph type="title"/>
          </p:nvPr>
        </p:nvSpPr>
        <p:spPr/>
        <p:txBody>
          <a:bodyPr/>
          <a:lstStyle/>
          <a:p>
            <a:r>
              <a:rPr lang="en-US" dirty="0"/>
              <a:t>FL Law: Minor Consent based on service</a:t>
            </a:r>
          </a:p>
        </p:txBody>
      </p:sp>
    </p:spTree>
    <p:custDataLst>
      <p:tags r:id="rId1"/>
    </p:custDataLst>
    <p:extLst>
      <p:ext uri="{BB962C8B-B14F-4D97-AF65-F5344CB8AC3E}">
        <p14:creationId xmlns:p14="http://schemas.microsoft.com/office/powerpoint/2010/main" val="313944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prstGeom prst="rect">
            <a:avLst/>
          </a:prstGeom>
        </p:spPr>
        <p:txBody>
          <a:bodyPr/>
          <a:lstStyle/>
          <a:p>
            <a:r>
              <a:rPr lang="en-US" dirty="0">
                <a:ea typeface="Calibri" panose="020F0502020204030204" pitchFamily="34" charset="0"/>
                <a:cs typeface="Times New Roman" panose="02020603050405020304" pitchFamily="18" charset="0"/>
              </a:rPr>
              <a:t>continued</a:t>
            </a:r>
          </a:p>
        </p:txBody>
      </p:sp>
      <p:sp>
        <p:nvSpPr>
          <p:cNvPr id="2" name="Text Placeholder 1">
            <a:extLst>
              <a:ext uri="{FF2B5EF4-FFF2-40B4-BE49-F238E27FC236}">
                <a16:creationId xmlns:a16="http://schemas.microsoft.com/office/drawing/2014/main" id="{65F84326-BE85-3935-07B3-F4C4043545D1}"/>
              </a:ext>
            </a:extLst>
          </p:cNvPr>
          <p:cNvSpPr>
            <a:spLocks noGrp="1"/>
          </p:cNvSpPr>
          <p:nvPr>
            <p:ph type="body" sz="quarter" idx="11"/>
          </p:nvPr>
        </p:nvSpPr>
        <p:spPr/>
        <p:txBody>
          <a:bodyPr/>
          <a:lstStyle/>
          <a:p>
            <a:pPr marL="285750" indent="-285750">
              <a:buFont typeface="Arial" panose="020B0604020202020204" pitchFamily="34" charset="0"/>
              <a:buChar char="•"/>
            </a:pPr>
            <a:r>
              <a:rPr lang="en-US" sz="1800" dirty="0">
                <a:ea typeface="Calibri" panose="020F0502020204030204" pitchFamily="34" charset="0"/>
                <a:cs typeface="Times New Roman" panose="02020603050405020304" pitchFamily="18" charset="0"/>
              </a:rPr>
              <a:t>Substance use treatment, including alcohol or drugs </a:t>
            </a:r>
          </a:p>
          <a:p>
            <a:pPr marL="285750" indent="-285750">
              <a:buFont typeface="Arial" panose="020B0604020202020204" pitchFamily="34" charset="0"/>
              <a:buChar char="•"/>
            </a:pPr>
            <a:r>
              <a:rPr lang="en-US" sz="1800" dirty="0">
                <a:cs typeface="Calibri" pitchFamily="34" charset="0"/>
              </a:rPr>
              <a:t>Outpatient mental health services (age 13 and above)</a:t>
            </a:r>
          </a:p>
          <a:p>
            <a:pPr marL="971550" lvl="1" indent="-285750"/>
            <a:r>
              <a:rPr lang="en-US" dirty="0">
                <a:cs typeface="Calibri" pitchFamily="34" charset="0"/>
              </a:rPr>
              <a:t>Mental health treatment may not exceed 2 visits during a 1-week period</a:t>
            </a:r>
          </a:p>
          <a:p>
            <a:pPr marL="971550" lvl="1" indent="-285750"/>
            <a:r>
              <a:rPr lang="en-US" dirty="0">
                <a:cs typeface="Calibri" pitchFamily="34" charset="0"/>
              </a:rPr>
              <a:t>Does not include mental health medications and some types of therapy</a:t>
            </a:r>
          </a:p>
          <a:p>
            <a:endParaRPr lang="en-US" dirty="0"/>
          </a:p>
        </p:txBody>
      </p:sp>
      <p:sp>
        <p:nvSpPr>
          <p:cNvPr id="7" name="Title 2"/>
          <p:cNvSpPr>
            <a:spLocks noGrp="1"/>
          </p:cNvSpPr>
          <p:nvPr>
            <p:ph type="title"/>
          </p:nvPr>
        </p:nvSpPr>
        <p:spPr/>
        <p:txBody>
          <a:bodyPr/>
          <a:lstStyle/>
          <a:p>
            <a:r>
              <a:rPr lang="en-US" dirty="0"/>
              <a:t>FL Law: Minor Consent based on service</a:t>
            </a:r>
          </a:p>
        </p:txBody>
      </p:sp>
    </p:spTree>
    <p:extLst>
      <p:ext uri="{BB962C8B-B14F-4D97-AF65-F5344CB8AC3E}">
        <p14:creationId xmlns:p14="http://schemas.microsoft.com/office/powerpoint/2010/main" val="220096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8"/>
          <p:cNvSpPr>
            <a:spLocks noGrp="1"/>
          </p:cNvSpPr>
          <p:nvPr>
            <p:ph type="body" sz="quarter" idx="10"/>
          </p:nvPr>
        </p:nvSpPr>
        <p:spPr>
          <a:prstGeom prst="rect">
            <a:avLst/>
          </a:prstGeom>
        </p:spPr>
        <p:txBody>
          <a:bodyPr/>
          <a:lstStyle/>
          <a:p>
            <a:pPr marL="0" indent="0">
              <a:buNone/>
            </a:pPr>
            <a:r>
              <a:rPr lang="en-US" sz="2400" b="1" dirty="0">
                <a:solidFill>
                  <a:srgbClr val="99CC33"/>
                </a:solidFill>
                <a:latin typeface="+mj-lt"/>
                <a:ea typeface="Calibri" panose="020F0502020204030204" pitchFamily="34" charset="0"/>
                <a:cs typeface="Times New Roman" panose="02020603050405020304" pitchFamily="18" charset="0"/>
              </a:rPr>
              <a:t>AS OF JULY 1, 2020:</a:t>
            </a:r>
            <a:endParaRPr lang="en-US" dirty="0">
              <a:ea typeface="Calibri" panose="020F0502020204030204" pitchFamily="34" charset="0"/>
              <a:cs typeface="Times New Roman" panose="02020603050405020304" pitchFamily="18" charset="0"/>
            </a:endParaRPr>
          </a:p>
        </p:txBody>
      </p:sp>
      <p:sp>
        <p:nvSpPr>
          <p:cNvPr id="2" name="Text Placeholder 1">
            <a:extLst>
              <a:ext uri="{FF2B5EF4-FFF2-40B4-BE49-F238E27FC236}">
                <a16:creationId xmlns:a16="http://schemas.microsoft.com/office/drawing/2014/main" id="{6D45ACED-C64A-F816-D52F-53D88D4E426C}"/>
              </a:ext>
            </a:extLst>
          </p:cNvPr>
          <p:cNvSpPr>
            <a:spLocks noGrp="1"/>
          </p:cNvSpPr>
          <p:nvPr>
            <p:ph type="body" sz="quarter" idx="11"/>
          </p:nvPr>
        </p:nvSpPr>
        <p:spPr/>
        <p:txBody>
          <a:bodyPr/>
          <a:lstStyle/>
          <a:p>
            <a:pPr marL="0" indent="0">
              <a:buNone/>
            </a:pPr>
            <a:r>
              <a:rPr lang="en-US" b="1" dirty="0">
                <a:ea typeface="Calibri" panose="020F0502020204030204" pitchFamily="34" charset="0"/>
                <a:cs typeface="Times New Roman" panose="02020603050405020304" pitchFamily="18" charset="0"/>
              </a:rPr>
              <a:t>Abortion:</a:t>
            </a:r>
          </a:p>
          <a:p>
            <a:pPr marL="0" indent="0">
              <a:buNone/>
            </a:pPr>
            <a:r>
              <a:rPr lang="en-US" dirty="0">
                <a:ea typeface="Calibri" panose="020F0502020204030204" pitchFamily="34" charset="0"/>
                <a:cs typeface="Times New Roman" panose="02020603050405020304" pitchFamily="18" charset="0"/>
              </a:rPr>
              <a:t>For minors requesting an abortion, provider must obtain </a:t>
            </a:r>
            <a:r>
              <a:rPr lang="en-US" i="1" u="sng" dirty="0">
                <a:ea typeface="Calibri" panose="020F0502020204030204" pitchFamily="34" charset="0"/>
                <a:cs typeface="Times New Roman" panose="02020603050405020304" pitchFamily="18" charset="0"/>
              </a:rPr>
              <a:t>written parental/legal guardian consent.</a:t>
            </a:r>
          </a:p>
          <a:p>
            <a:pPr marL="0" indent="0">
              <a:buNone/>
            </a:pPr>
            <a:r>
              <a:rPr lang="en-US" dirty="0">
                <a:ea typeface="Calibri" panose="020F0502020204030204" pitchFamily="34" charset="0"/>
                <a:cs typeface="Times New Roman" panose="02020603050405020304" pitchFamily="18" charset="0"/>
              </a:rPr>
              <a:t>Prior to this law, providers were mandated to provide a 48-hour notice to parents/legal guardians, prior to performing the abortion.</a:t>
            </a:r>
          </a:p>
          <a:p>
            <a:endParaRPr lang="en-US" b="1" dirty="0">
              <a:ea typeface="Calibri" panose="020F0502020204030204" pitchFamily="34" charset="0"/>
              <a:cs typeface="Times New Roman" panose="02020603050405020304" pitchFamily="18" charset="0"/>
            </a:endParaRPr>
          </a:p>
          <a:p>
            <a:endParaRPr lang="en-US" dirty="0"/>
          </a:p>
        </p:txBody>
      </p:sp>
      <p:sp>
        <p:nvSpPr>
          <p:cNvPr id="14" name="Title 13"/>
          <p:cNvSpPr>
            <a:spLocks noGrp="1"/>
          </p:cNvSpPr>
          <p:nvPr>
            <p:ph type="title"/>
          </p:nvPr>
        </p:nvSpPr>
        <p:spPr/>
        <p:txBody>
          <a:bodyPr/>
          <a:lstStyle/>
          <a:p>
            <a:r>
              <a:rPr lang="en-US" dirty="0"/>
              <a:t>legislation Update</a:t>
            </a:r>
          </a:p>
        </p:txBody>
      </p:sp>
    </p:spTree>
    <p:extLst>
      <p:ext uri="{BB962C8B-B14F-4D97-AF65-F5344CB8AC3E}">
        <p14:creationId xmlns:p14="http://schemas.microsoft.com/office/powerpoint/2010/main" val="380300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8"/>
          <p:cNvSpPr>
            <a:spLocks noGrp="1"/>
          </p:cNvSpPr>
          <p:nvPr>
            <p:ph type="body" sz="quarter" idx="10"/>
          </p:nvPr>
        </p:nvSpPr>
        <p:spPr>
          <a:prstGeom prst="rect">
            <a:avLst/>
          </a:prstGeom>
        </p:spPr>
        <p:txBody>
          <a:bodyPr/>
          <a:lstStyle/>
          <a:p>
            <a:pPr marL="0" indent="0">
              <a:buNone/>
            </a:pPr>
            <a:r>
              <a:rPr lang="en-US" sz="2400" b="1" dirty="0">
                <a:solidFill>
                  <a:srgbClr val="99CC33"/>
                </a:solidFill>
                <a:latin typeface="+mj-lt"/>
                <a:ea typeface="Calibri" panose="020F0502020204030204" pitchFamily="34" charset="0"/>
                <a:cs typeface="Times New Roman" panose="02020603050405020304" pitchFamily="18" charset="0"/>
              </a:rPr>
              <a:t>AS OF JULY 1, 2020:</a:t>
            </a:r>
            <a:endParaRPr lang="en-US" dirty="0">
              <a:ea typeface="Calibri" panose="020F0502020204030204" pitchFamily="34" charset="0"/>
              <a:cs typeface="Times New Roman" panose="02020603050405020304" pitchFamily="18" charset="0"/>
            </a:endParaRPr>
          </a:p>
        </p:txBody>
      </p:sp>
      <p:sp>
        <p:nvSpPr>
          <p:cNvPr id="2" name="Text Placeholder 1">
            <a:extLst>
              <a:ext uri="{FF2B5EF4-FFF2-40B4-BE49-F238E27FC236}">
                <a16:creationId xmlns:a16="http://schemas.microsoft.com/office/drawing/2014/main" id="{FE41DB27-0E92-230F-E82A-4B8870DADB63}"/>
              </a:ext>
            </a:extLst>
          </p:cNvPr>
          <p:cNvSpPr>
            <a:spLocks noGrp="1"/>
          </p:cNvSpPr>
          <p:nvPr>
            <p:ph type="body" sz="quarter" idx="11"/>
          </p:nvPr>
        </p:nvSpPr>
        <p:spPr/>
        <p:txBody>
          <a:bodyPr/>
          <a:lstStyle/>
          <a:p>
            <a:pPr marL="0" indent="0">
              <a:buNone/>
            </a:pPr>
            <a:r>
              <a:rPr lang="en-US" sz="1800" b="1" dirty="0">
                <a:ea typeface="Calibri" panose="020F0502020204030204" pitchFamily="34" charset="0"/>
                <a:cs typeface="Times New Roman" panose="02020603050405020304" pitchFamily="18" charset="0"/>
              </a:rPr>
              <a:t>Pelvic Examinations:</a:t>
            </a:r>
          </a:p>
          <a:p>
            <a:pPr marL="0" indent="0">
              <a:buNone/>
            </a:pPr>
            <a:r>
              <a:rPr lang="en-US" sz="1800" dirty="0">
                <a:ea typeface="Calibri" panose="020F0502020204030204" pitchFamily="34" charset="0"/>
                <a:cs typeface="Times New Roman" panose="02020603050405020304" pitchFamily="18" charset="0"/>
              </a:rPr>
              <a:t>A provider must obtain </a:t>
            </a:r>
            <a:r>
              <a:rPr lang="en-US" sz="1800" i="1" u="sng" dirty="0">
                <a:ea typeface="Calibri" panose="020F0502020204030204" pitchFamily="34" charset="0"/>
                <a:cs typeface="Times New Roman" panose="02020603050405020304" pitchFamily="18" charset="0"/>
              </a:rPr>
              <a:t>written consent from the patient or their parent/legal guardian  </a:t>
            </a:r>
            <a:r>
              <a:rPr lang="en-US" sz="1800" dirty="0">
                <a:ea typeface="Calibri" panose="020F0502020204030204" pitchFamily="34" charset="0"/>
                <a:cs typeface="Times New Roman" panose="02020603050405020304" pitchFamily="18" charset="0"/>
              </a:rPr>
              <a:t>to perform any pelvic examination unless:</a:t>
            </a:r>
          </a:p>
          <a:p>
            <a:pPr marL="342900" indent="-342900">
              <a:buFont typeface="Arial" panose="020B0604020202020204" pitchFamily="34" charset="0"/>
              <a:buChar char="•"/>
            </a:pPr>
            <a:r>
              <a:rPr lang="en-US" sz="1800" dirty="0">
                <a:ea typeface="Calibri" panose="020F0502020204030204" pitchFamily="34" charset="0"/>
                <a:cs typeface="Times New Roman" panose="02020603050405020304" pitchFamily="18" charset="0"/>
              </a:rPr>
              <a:t>By court orders the performance of an examination OR</a:t>
            </a:r>
          </a:p>
          <a:p>
            <a:pPr marL="342900" indent="-342900">
              <a:buFont typeface="Arial" panose="020B0604020202020204" pitchFamily="34" charset="0"/>
              <a:buChar char="•"/>
            </a:pPr>
            <a:r>
              <a:rPr lang="en-US" sz="1800" dirty="0">
                <a:ea typeface="Calibri" panose="020F0502020204030204" pitchFamily="34" charset="0"/>
                <a:cs typeface="Times New Roman" panose="02020603050405020304" pitchFamily="18" charset="0"/>
              </a:rPr>
              <a:t>Is immediately necessary to avoid serious risk</a:t>
            </a:r>
          </a:p>
        </p:txBody>
      </p:sp>
      <p:sp>
        <p:nvSpPr>
          <p:cNvPr id="14" name="Title 13"/>
          <p:cNvSpPr>
            <a:spLocks noGrp="1"/>
          </p:cNvSpPr>
          <p:nvPr>
            <p:ph type="title"/>
          </p:nvPr>
        </p:nvSpPr>
        <p:spPr/>
        <p:txBody>
          <a:bodyPr/>
          <a:lstStyle/>
          <a:p>
            <a:r>
              <a:rPr lang="en-US" dirty="0"/>
              <a:t>New legislation Update</a:t>
            </a:r>
          </a:p>
        </p:txBody>
      </p:sp>
    </p:spTree>
    <p:extLst>
      <p:ext uri="{BB962C8B-B14F-4D97-AF65-F5344CB8AC3E}">
        <p14:creationId xmlns:p14="http://schemas.microsoft.com/office/powerpoint/2010/main" val="12506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_SLIDE_COUNT" val="12"/>
  <p:tag name="KPI_PID" val="39cedd3a-e14e-41a6-be35-5193fbcc8471"/>
  <p:tag name="KPI_VERSION" val="2.5.17096.6"/>
  <p:tag name="KPIRECOVERYID" val="cca99c49-bc28-4ab8-b82c-662a2ccd6503"/>
  <p:tag name="KPI_STORAGE" val="&lt;keypoint&quot;&quot;&lt;transceivers&quot;&quot;&lt;t(@id:1@tt:InnovisionBase@n:Transceiver 2)&quot;&quot;&lt;f(@id:c)&quot;1&quot;&gt;&lt;f(@id:comType)&quot;Usb&quot;&gt;&lt;f(@id:com)&quot;7B07C8&quot;&gt;&lt;f(@id:bl)&quot;Normal&quot;&gt;&lt;f(@id:dm)&quot;false&quot;&gt;&lt;f(@id:dp)&quot;false&quot;&gt;&lt;f(@id:kMin)&quot;1&quot;&gt;&lt;f(@id:kMax)&quot;100&quot;&gt;&lt;f(@id:pt)&quot;Off&quot;&gt;&lt;f(@id:pl)&quot;EuMax&quot;&gt;&lt;f(@id:rs)&quot;false&quot;&gt;&lt;f(@id:rr)&quot;false&quot;&gt;&lt;f(@id:sr)&quot;true&quot;&gt;&lt;f(@id:ss)&quot;true&quot;&gt;&lt;f(@id:wa)&quot;Off&quot;&gt;&gt;&gt;&gt;"/>
  <p:tag name="ARTICULATE_SLIDE_COUNT" val="1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ags/tag8.xml><?xml version="1.0" encoding="utf-8"?>
<p:tagLst xmlns:a="http://schemas.openxmlformats.org/drawingml/2006/main" xmlns:r="http://schemas.openxmlformats.org/officeDocument/2006/relationships" xmlns:p="http://schemas.openxmlformats.org/presentationml/2006/main">
  <p:tag name="KPI_HAS_CHART" val="false"/>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B14B83B7B97544DAD0819E2A91B259C" ma:contentTypeVersion="2" ma:contentTypeDescription="Create a new document." ma:contentTypeScope="" ma:versionID="5690449210c56b7a0cb7de66317f00e2">
  <xsd:schema xmlns:xsd="http://www.w3.org/2001/XMLSchema" xmlns:xs="http://www.w3.org/2001/XMLSchema" xmlns:p="http://schemas.microsoft.com/office/2006/metadata/properties" xmlns:ns2="06384dcc-0cdc-498a-a7bd-67cf6bcf7cd5" targetNamespace="http://schemas.microsoft.com/office/2006/metadata/properties" ma:root="true" ma:fieldsID="94ef254c7c0a70c41595d08c7c0e6965" ns2:_="">
    <xsd:import namespace="06384dcc-0cdc-498a-a7bd-67cf6bcf7cd5"/>
    <xsd:element name="properties">
      <xsd:complexType>
        <xsd:sequence>
          <xsd:element name="documentManagement">
            <xsd:complexType>
              <xsd:all>
                <xsd:element ref="ns2:SharedWithDetail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84dcc-0cdc-498a-a7bd-67cf6bcf7cd5"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3CAC50-BCFC-4E15-9D66-8677706D06B4}">
  <ds:schemaRefs>
    <ds:schemaRef ds:uri="http://schemas.microsoft.com/sharepoint/v3/contenttype/forms"/>
  </ds:schemaRefs>
</ds:datastoreItem>
</file>

<file path=customXml/itemProps2.xml><?xml version="1.0" encoding="utf-8"?>
<ds:datastoreItem xmlns:ds="http://schemas.openxmlformats.org/officeDocument/2006/customXml" ds:itemID="{0598CA53-D3BE-4A35-9EB7-A8B2D3C173F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06384dcc-0cdc-498a-a7bd-67cf6bcf7cd5"/>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2D3EAE89-1668-4FF6-9ABA-078F35A50A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384dcc-0cdc-498a-a7bd-67cf6bcf7c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11684</TotalTime>
  <Words>3716</Words>
  <Application>Microsoft Office PowerPoint</Application>
  <PresentationFormat>Custom</PresentationFormat>
  <Paragraphs>243</Paragraphs>
  <Slides>16</Slides>
  <Notes>16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16</vt:i4>
      </vt:variant>
    </vt:vector>
  </HeadingPairs>
  <TitlesOfParts>
    <vt:vector size="25" baseType="lpstr">
      <vt:lpstr>Arial</vt:lpstr>
      <vt:lpstr>Calibri</vt:lpstr>
      <vt:lpstr>Roboto</vt:lpstr>
      <vt:lpstr>Roboto Condensed</vt:lpstr>
      <vt:lpstr>Title</vt:lpstr>
      <vt:lpstr>Text Only</vt:lpstr>
      <vt:lpstr>Text w/Pictures</vt:lpstr>
      <vt:lpstr>Text w/Video</vt:lpstr>
      <vt:lpstr>Other</vt:lpstr>
      <vt:lpstr>Florida Minor Consent and Confidentiality Laws </vt:lpstr>
      <vt:lpstr>CASE SCENARIO: SHAY, 15 Y/O (they/them)</vt:lpstr>
      <vt:lpstr>Important Definitions</vt:lpstr>
      <vt:lpstr>FL Law: caregiver Consent Exceptions </vt:lpstr>
      <vt:lpstr>FL Law: Minor Consent based on status</vt:lpstr>
      <vt:lpstr>FL Law: Minor Consent based on service</vt:lpstr>
      <vt:lpstr>FL Law: Minor Consent based on service</vt:lpstr>
      <vt:lpstr>legislation Update</vt:lpstr>
      <vt:lpstr>New legislation Update</vt:lpstr>
      <vt:lpstr>legislation Update: Parent bill of rights</vt:lpstr>
      <vt:lpstr>Hpv vaccines &amp; mental health meds</vt:lpstr>
      <vt:lpstr>Reporting </vt:lpstr>
      <vt:lpstr>CASE SCENARIO: SHAY, 15 Y/O (they/them)</vt:lpstr>
      <vt:lpstr>CASE SCENARIO: SHAY, 15 Y/O (they/them)</vt:lpstr>
      <vt:lpstr>CASE SCENARIO: GIOVANNI, 17 Y/O (He/him)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Ko, Myung Ji</cp:lastModifiedBy>
  <cp:revision>571</cp:revision>
  <dcterms:created xsi:type="dcterms:W3CDTF">2016-12-02T20:56:01Z</dcterms:created>
  <dcterms:modified xsi:type="dcterms:W3CDTF">2023-11-20T17:42:07Z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0x010100CB14B83B7B97544DAD0819E2A91B259C</vt:lpwstr>
  </property>
  <property fmtid="{D5CDD505-2E9C-101B-9397-08002B2CF9AE}" pid="3" name="ArticulateGUID">
    <vt:lpwstr>8C57E4CB-8C91-4889-8FE5-6CD754F350E5</vt:lpwstr>
  </property>
  <property fmtid="{D5CDD505-2E9C-101B-9397-08002B2CF9AE}" pid="4" name="ArticulatePath">
    <vt:lpwstr>Confidentiality Laws CO Spark Slides</vt:lpwstr>
  </property>
</Properties>
</file>