
<file path=[Content_Types].xml><?xml version="1.0" encoding="utf-8"?>
<Types xmlns="http://schemas.openxmlformats.org/package/2006/content-types">
  <Default Extension="jpeg" ContentType="image/jpeg"/>
  <Default Extension="jpg"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4"/>
    <p:sldMasterId id="2147483729" r:id="rId5"/>
    <p:sldMasterId id="2147483738" r:id="rId6"/>
    <p:sldMasterId id="2147483762" r:id="rId7"/>
    <p:sldMasterId id="2147483766" r:id="rId8"/>
  </p:sldMasterIdLst>
  <p:notesMasterIdLst>
    <p:notesMasterId r:id="rId22"/>
  </p:notesMasterIdLst>
  <p:sldIdLst>
    <p:sldId id="271" r:id="rId9"/>
    <p:sldId id="293" r:id="rId10"/>
    <p:sldId id="297" r:id="rId11"/>
    <p:sldId id="274" r:id="rId12"/>
    <p:sldId id="298" r:id="rId13"/>
    <p:sldId id="307" r:id="rId14"/>
    <p:sldId id="301" r:id="rId15"/>
    <p:sldId id="291" r:id="rId16"/>
    <p:sldId id="300" r:id="rId17"/>
    <p:sldId id="294" r:id="rId18"/>
    <p:sldId id="299" r:id="rId19"/>
    <p:sldId id="295" r:id="rId20"/>
    <p:sldId id="270" r:id="rId21"/>
  </p:sldIdLst>
  <p:sldSz cx="9756775" cy="5486400"/>
  <p:notesSz cx="6858000" cy="9144000"/>
  <p:custDataLst>
    <p:tags r:id="rId23"/>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4D4B03-7342-5154-75C6-55A3BD169C01}" name="Cooper, Mava" initials="CM" userId="S::mmcooper@med.umich.edu::66779922-9b92-4c83-ae5e-99be4b23526f" providerId="AD"/>
  <p188:author id="{BC7083F4-51C3-8745-DA98-4F0F1A0ECB80}" name="Liu, Gina" initials="LG" userId="S::liugina@med.umich.edu::784f6a49-4233-485d-8035-17c3bcf162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Healy, Colleen" initials="HC" lastIdx="3" clrIdx="2"/>
  <p:cmAuthor id="4" name="Cupito, Anna" initials="CA [2]"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CC33"/>
    <a:srgbClr val="8CC443"/>
    <a:srgbClr val="0099CC"/>
    <a:srgbClr val="00ADEF"/>
    <a:srgbClr val="0D233D"/>
    <a:srgbClr val="FFCF06"/>
    <a:srgbClr val="0D2571"/>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796" autoAdjust="0"/>
    <p:restoredTop sz="92072" autoAdjust="0"/>
  </p:normalViewPr>
  <p:slideViewPr>
    <p:cSldViewPr snapToGrid="0">
      <p:cViewPr varScale="1">
        <p:scale>
          <a:sx n="65" d="100"/>
          <a:sy n="65" d="100"/>
        </p:scale>
        <p:origin x="588" y="60"/>
      </p:cViewPr>
      <p:guideLst/>
    </p:cSldViewPr>
  </p:slideViewPr>
  <p:outlineViewPr>
    <p:cViewPr>
      <p:scale>
        <a:sx n="33" d="100"/>
        <a:sy n="33" d="100"/>
      </p:scale>
      <p:origin x="0" y="-1056"/>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 to be an overview of the most relevant laws on confidential services for teens.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consent and confidentiality laws, though it’s different for our various roles. For each law and scenario we discuss, try to think about how it applies to your role. To get us started, let’s review a case scenario.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Shay , and answer these questions together as I read through them. </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Shay receive STI testing without a parent’s permission? [</a:t>
            </a:r>
            <a:r>
              <a:rPr lang="en-US" sz="960" i="1" kern="1200" dirty="0">
                <a:solidFill>
                  <a:schemeClr val="tx1"/>
                </a:solidFill>
                <a:effectLst/>
                <a:latin typeface="+mn-lt"/>
                <a:ea typeface="+mn-ea"/>
                <a:cs typeface="+mn-cs"/>
              </a:rPr>
              <a:t>Answer: Yes, in GA minors can consent to STI testing without a parent/guardian’s consent.]</a:t>
            </a:r>
            <a:endParaRPr lang="en-US" sz="960" kern="1200" dirty="0">
              <a:solidFill>
                <a:schemeClr val="tx1"/>
              </a:solidFill>
              <a:effectLst/>
              <a:latin typeface="+mn-lt"/>
              <a:ea typeface="+mn-ea"/>
              <a:cs typeface="+mn-cs"/>
            </a:endParaRP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she receive STI treatment? [</a:t>
            </a:r>
            <a:r>
              <a:rPr lang="en-US" sz="960" i="1" kern="1200" dirty="0">
                <a:solidFill>
                  <a:schemeClr val="tx1"/>
                </a:solidFill>
                <a:effectLst/>
                <a:latin typeface="+mn-lt"/>
                <a:ea typeface="+mn-ea"/>
                <a:cs typeface="+mn-cs"/>
              </a:rPr>
              <a:t>Answer: Yes, in GA minors can consent to STI treatment without a parent/guardian’s consent.</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If Shay’s mother calls the clinic to ask if Shay received an STI test, can this information be released? [</a:t>
            </a:r>
            <a:r>
              <a:rPr lang="en-US" sz="960" i="1" kern="1200" dirty="0">
                <a:solidFill>
                  <a:schemeClr val="tx1"/>
                </a:solidFill>
                <a:effectLst/>
                <a:latin typeface="+mn-lt"/>
                <a:ea typeface="+mn-ea"/>
                <a:cs typeface="+mn-cs"/>
              </a:rPr>
              <a:t>Answer: No. When a minor is consenting to confidential services, as noted prior, HIPAA is applied and information cannot be released to anyone unless the minor consents.]</a:t>
            </a:r>
            <a:endParaRPr lang="en-US" sz="960" kern="1200" dirty="0">
              <a:solidFill>
                <a:schemeClr val="tx1"/>
              </a:solidFill>
              <a:effectLst/>
              <a:latin typeface="+mn-lt"/>
              <a:ea typeface="+mn-ea"/>
              <a:cs typeface="+mn-cs"/>
            </a:endParaRP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A final note about Shay.  If she uses her mother’s insurance, any health information may be disclosed in an explanation of benefits (EOB) form that could be sent to her parents. For maximum confidentiality, a minor may go to a provider that is able to provide services without billing insurance, like a Title Ten clinic. The Spark on Confidentiality Best Practices covers more strategies to ensure confidential services for minors.</a:t>
            </a:r>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dirty="0"/>
          </a:p>
        </p:txBody>
      </p:sp>
    </p:spTree>
    <p:extLst>
      <p:ext uri="{BB962C8B-B14F-4D97-AF65-F5344CB8AC3E}">
        <p14:creationId xmlns:p14="http://schemas.microsoft.com/office/powerpoint/2010/main" val="409323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In general, a minor’s parent/legal guardian is authorized to access the minor’s medical records. </a:t>
            </a:r>
          </a:p>
          <a:p>
            <a:r>
              <a:rPr lang="en-US" sz="960" b="0" i="0" u="none" strike="noStrike" kern="1200" baseline="0" dirty="0">
                <a:solidFill>
                  <a:schemeClr val="tx1"/>
                </a:solidFill>
                <a:latin typeface="+mn-lt"/>
                <a:ea typeface="+mn-ea"/>
                <a:cs typeface="+mn-cs"/>
              </a:rPr>
              <a:t>However, a minor’s confidentiality may be protected if: </a:t>
            </a:r>
            <a:endPar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 pos="914400" algn="l"/>
              </a:tabLst>
            </a:pPr>
            <a:r>
              <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rPr>
              <a:t>The parent/guardian’s consent was not required for the service. So, for any of the special confidential services we’ve discussed today, a health care provider or staff is allowed to protect a minor’s confidentiality.</a:t>
            </a:r>
          </a:p>
          <a:p>
            <a:pPr marL="342900" marR="0" lvl="0" indent="-342900">
              <a:lnSpc>
                <a:spcPct val="107000"/>
              </a:lnSpc>
              <a:spcBef>
                <a:spcPts val="0"/>
              </a:spcBef>
              <a:spcAft>
                <a:spcPts val="0"/>
              </a:spcAft>
              <a:buFont typeface="+mj-lt"/>
              <a:buAutoNum type="arabicPeriod"/>
              <a:tabLst>
                <a:tab pos="457200" algn="l"/>
                <a:tab pos="914400" algn="l"/>
              </a:tabLst>
            </a:pPr>
            <a:r>
              <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rPr>
              <a:t>When the minor obtains care</a:t>
            </a:r>
            <a:r>
              <a:rPr lang="en-US" sz="1200" baseline="0" dirty="0">
                <a:solidFill>
                  <a:srgbClr val="595959"/>
                </a:solidFill>
                <a:effectLst/>
                <a:latin typeface="Roboto" panose="020B0604020202020204" charset="0"/>
                <a:ea typeface="Calibri" panose="020F0502020204030204" pitchFamily="34" charset="0"/>
                <a:cs typeface="Times New Roman" panose="02020603050405020304" pitchFamily="18" charset="0"/>
              </a:rPr>
              <a:t> by direction of the court </a:t>
            </a:r>
            <a:endPar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 pos="914400" algn="l"/>
              </a:tabLst>
            </a:pPr>
            <a:r>
              <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rPr>
              <a:t>The parent/guardian consented to a confidential relationship between the minor and health care provider.</a:t>
            </a:r>
          </a:p>
          <a:p>
            <a:r>
              <a:rPr lang="en-US" sz="1200" dirty="0">
                <a:solidFill>
                  <a:srgbClr val="595959"/>
                </a:solidFill>
                <a:effectLst/>
                <a:latin typeface="Roboto" panose="020B0604020202020204" charset="0"/>
                <a:ea typeface="Calibri" panose="020F0502020204030204" pitchFamily="34" charset="0"/>
                <a:cs typeface="Times New Roman" panose="02020603050405020304" pitchFamily="18" charset="0"/>
              </a:rPr>
              <a:t>3.      The health care provider believes the minor is being abused or neglected by the person requesting information or may be harmed by disclosure of information to that person.</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dirty="0"/>
          </a:p>
        </p:txBody>
      </p:sp>
    </p:spTree>
    <p:extLst>
      <p:ext uri="{BB962C8B-B14F-4D97-AF65-F5344CB8AC3E}">
        <p14:creationId xmlns:p14="http://schemas.microsoft.com/office/powerpoint/2010/main" val="1560010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look at one last scenario. Giovanni is a 17-year-old male who is struggling with a substance use disorder but doesn’t want to tell his parents.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Giovanni allowed to get outpatient counseling for substance use without a parent’s consent?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[Allow a moment for people to respond either silently</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to themselves or aloud.]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answer is yes.</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provider</a:t>
            </a:r>
            <a:r>
              <a:rPr lang="en-US" sz="1200" kern="1200" baseline="0" dirty="0">
                <a:solidFill>
                  <a:schemeClr val="tx1"/>
                </a:solidFill>
                <a:effectLst/>
                <a:latin typeface="+mn-lt"/>
                <a:ea typeface="+mn-ea"/>
                <a:cs typeface="+mn-cs"/>
              </a:rPr>
              <a:t> is not required to notify Giovanni’s parents but </a:t>
            </a:r>
            <a:r>
              <a:rPr lang="en-US" sz="1200" kern="1200" dirty="0">
                <a:solidFill>
                  <a:schemeClr val="tx1"/>
                </a:solidFill>
                <a:effectLst/>
                <a:latin typeface="+mn-lt"/>
                <a:ea typeface="+mn-ea"/>
                <a:cs typeface="+mn-cs"/>
              </a:rPr>
              <a:t>may encourage Giovanni to tell his parents. </a:t>
            </a:r>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dirty="0"/>
          </a:p>
        </p:txBody>
      </p:sp>
    </p:spTree>
    <p:extLst>
      <p:ext uri="{BB962C8B-B14F-4D97-AF65-F5344CB8AC3E}">
        <p14:creationId xmlns:p14="http://schemas.microsoft.com/office/powerpoint/2010/main" val="339161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 </a:t>
            </a:r>
          </a:p>
          <a:p>
            <a:endParaRPr lang="en-US" sz="960" i="1" kern="1200" dirty="0">
              <a:solidFill>
                <a:schemeClr val="tx1"/>
              </a:solidFill>
              <a:effectLst/>
              <a:latin typeface="+mn-lt"/>
              <a:ea typeface="+mn-ea"/>
              <a:cs typeface="+mn-cs"/>
            </a:endParaRPr>
          </a:p>
          <a:p>
            <a:r>
              <a:rPr lang="en-US" sz="960" b="0" i="1" u="none" strike="noStrike" kern="1200" baseline="0" dirty="0">
                <a:solidFill>
                  <a:schemeClr val="tx1"/>
                </a:solidFill>
                <a:latin typeface="+mn-lt"/>
                <a:ea typeface="+mn-ea"/>
                <a:cs typeface="+mn-cs"/>
              </a:rPr>
              <a:t>[Print and post Sparklers in areas your staff can see (e.g., lunchroom).]</a:t>
            </a:r>
            <a:endParaRPr lang="en-US" sz="1200"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dirty="0"/>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 clinician found out that she is concerned about having an STI. Shay says she is worried her mother will kick her out of the house if she knows Shay is sexually active. How does the right to confidentiality help or hurt Shay?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120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Usually, not all this patient information is available to everyone who comes into contact with her. When we know more details about a patient, does it affect how we feel about the patient’s right to confidentiality? Even though we know the law says we need to provide certain confidential services to teens without a parent’s permission, it can be challenging when we think parents should be involved. What can go wrong if we accidentally break confidentiality?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1200" kern="1200" dirty="0">
              <a:solidFill>
                <a:schemeClr val="tx1"/>
              </a:solidFill>
              <a:effectLst/>
              <a:latin typeface="+mn-lt"/>
              <a:ea typeface="+mn-ea"/>
              <a:cs typeface="+mn-cs"/>
            </a:endParaRPr>
          </a:p>
          <a:p>
            <a:r>
              <a:rPr lang="en-US" sz="1200" spc="-10" dirty="0">
                <a:solidFill>
                  <a:srgbClr val="595959"/>
                </a:solidFill>
                <a:effectLst/>
                <a:latin typeface="Roboto" panose="020B0604020202020204" charset="0"/>
                <a:ea typeface="Calibri" panose="020F0502020204030204" pitchFamily="34" charset="0"/>
                <a:cs typeface="Times New Roman" panose="02020603050405020304" pitchFamily="18" charset="0"/>
              </a:rPr>
              <a:t>Many teens choose to include their parent or guardian in decisions about their health. For some teens, however, having the option of certain confidential services makes it more likely that they will seek care when they need it. For instance, Shay would probably be more likely to get tested for STIs and possibly get a method of contraception if she’s assured her mother’s permission is not required.</a:t>
            </a:r>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Before we review the laws, it’s important to recognize the difference between consent and confidentiality.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 </a:t>
            </a:r>
            <a:r>
              <a:rPr lang="en-US" sz="960" b="1" i="0" u="none" strike="noStrike" kern="1200" baseline="0" dirty="0">
                <a:solidFill>
                  <a:schemeClr val="tx1"/>
                </a:solidFill>
                <a:latin typeface="+mn-lt"/>
                <a:ea typeface="+mn-ea"/>
                <a:cs typeface="+mn-cs"/>
              </a:rPr>
              <a:t>Consent </a:t>
            </a:r>
            <a:r>
              <a:rPr lang="en-US" sz="960" b="0" i="0" u="none" strike="noStrike" kern="1200" baseline="0" dirty="0">
                <a:solidFill>
                  <a:schemeClr val="tx1"/>
                </a:solidFill>
                <a:latin typeface="+mn-lt"/>
                <a:ea typeface="+mn-ea"/>
                <a:cs typeface="+mn-cs"/>
              </a:rPr>
              <a:t>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Confidentiality </a:t>
            </a:r>
            <a:r>
              <a:rPr lang="en-US" sz="960" b="0" i="0" u="none" strike="noStrike" kern="1200" baseline="0" dirty="0">
                <a:solidFill>
                  <a:schemeClr val="tx1"/>
                </a:solidFill>
                <a:latin typeface="+mn-lt"/>
                <a:ea typeface="+mn-ea"/>
                <a:cs typeface="+mn-cs"/>
              </a:rPr>
              <a:t>refers to how health care providers and staff keep certain information private.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Consent does not equal confidentiality</a:t>
            </a:r>
            <a:r>
              <a:rPr lang="en-US" sz="960" b="0" i="0" u="none" strike="noStrike" kern="1200" baseline="0" dirty="0">
                <a:solidFill>
                  <a:schemeClr val="tx1"/>
                </a:solidFill>
                <a:latin typeface="+mn-lt"/>
                <a:ea typeface="+mn-ea"/>
                <a:cs typeface="+mn-cs"/>
              </a:rPr>
              <a:t>. </a:t>
            </a:r>
          </a:p>
          <a:p>
            <a:r>
              <a:rPr lang="en-US" sz="960" b="0" i="0" u="none" strike="noStrike" kern="1200" baseline="0" dirty="0">
                <a:solidFill>
                  <a:schemeClr val="tx1"/>
                </a:solidFill>
                <a:latin typeface="+mn-lt"/>
                <a:ea typeface="+mn-ea"/>
                <a:cs typeface="+mn-cs"/>
              </a:rPr>
              <a:t>	o Even if a minor is allowed to consent to a service without a parent’s permission, it does not necessarily mean that the provider is required to keep it confidential. </a:t>
            </a:r>
          </a:p>
          <a:p>
            <a:r>
              <a:rPr lang="en-US" sz="960" b="0" i="0" u="none" strike="noStrike" kern="1200" baseline="0" dirty="0">
                <a:solidFill>
                  <a:schemeClr val="tx1"/>
                </a:solidFill>
                <a:latin typeface="+mn-lt"/>
                <a:ea typeface="+mn-ea"/>
                <a:cs typeface="+mn-cs"/>
              </a:rPr>
              <a:t>	o So, laws can protect a minor’s right to access a specific service, like contraception, but often, it’s up to health care providers and staff to protect a minor’s confidentiality. </a:t>
            </a:r>
          </a:p>
          <a:p>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2536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nine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 exceptions are based on either: </a:t>
            </a:r>
          </a:p>
          <a:p>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Status (for example, legal independence from parents/guardians), or</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type of service requested (such as certain sexual health services). </a:t>
            </a:r>
          </a:p>
          <a:p>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[Pass out the “Georgia 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72752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Here’s a handout that explains Georgia’s minor consent and confidentiality laws. As we see in the top section, Georgia law allows certain minors to consent to services based on their </a:t>
            </a:r>
            <a:r>
              <a:rPr lang="en-US" sz="960" b="1" i="0" u="none" strike="noStrike" kern="1200" baseline="0" dirty="0">
                <a:solidFill>
                  <a:schemeClr val="tx1"/>
                </a:solidFill>
                <a:latin typeface="+mn-lt"/>
                <a:ea typeface="+mn-ea"/>
                <a:cs typeface="+mn-cs"/>
              </a:rPr>
              <a:t>status</a:t>
            </a:r>
            <a:r>
              <a:rPr lang="en-US" sz="960" b="0" i="0" u="none" strike="noStrike" kern="1200" baseline="0" dirty="0">
                <a:solidFill>
                  <a:schemeClr val="tx1"/>
                </a:solidFill>
                <a:latin typeface="+mn-lt"/>
                <a:ea typeface="+mn-ea"/>
                <a:cs typeface="+mn-cs"/>
              </a:rPr>
              <a:t>. This includes: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A minor may consent to health care services without a parent/guardian’s permission if they are: </a:t>
            </a:r>
          </a:p>
          <a:p>
            <a:r>
              <a:rPr lang="en-US" sz="960" b="0" i="0" u="none" strike="noStrike" kern="1200" baseline="0" dirty="0">
                <a:solidFill>
                  <a:schemeClr val="tx1"/>
                </a:solidFill>
                <a:latin typeface="+mn-lt"/>
                <a:ea typeface="+mn-ea"/>
                <a:cs typeface="+mn-cs"/>
              </a:rPr>
              <a:t>	o Legally married</a:t>
            </a:r>
          </a:p>
          <a:p>
            <a:r>
              <a:rPr lang="en-US" sz="960" b="0" i="0" u="none" strike="noStrike" kern="1200" baseline="0" dirty="0">
                <a:solidFill>
                  <a:schemeClr val="tx1"/>
                </a:solidFill>
                <a:latin typeface="+mn-lt"/>
                <a:ea typeface="+mn-ea"/>
                <a:cs typeface="+mn-cs"/>
              </a:rPr>
              <a:t>	o Pregnant </a:t>
            </a:r>
          </a:p>
          <a:p>
            <a:r>
              <a:rPr lang="en-US" sz="960" b="0" i="0" u="none" strike="noStrike" kern="1200" baseline="0" dirty="0">
                <a:solidFill>
                  <a:schemeClr val="tx1"/>
                </a:solidFill>
                <a:latin typeface="+mn-lt"/>
                <a:ea typeface="+mn-ea"/>
                <a:cs typeface="+mn-cs"/>
              </a:rPr>
              <a:t>	o Emancipated by court order.</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A minor who is legally married may consent to health care services.</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You’ll notice that a </a:t>
            </a:r>
            <a:r>
              <a:rPr lang="en-US" sz="960" b="1" i="0" u="none" strike="noStrike" kern="1200" baseline="0" dirty="0">
                <a:solidFill>
                  <a:schemeClr val="tx1"/>
                </a:solidFill>
                <a:latin typeface="+mn-lt"/>
                <a:ea typeface="+mn-ea"/>
                <a:cs typeface="+mn-cs"/>
              </a:rPr>
              <a:t>pregnant </a:t>
            </a:r>
            <a:r>
              <a:rPr lang="en-US" sz="960" b="0" i="0" u="none" strike="noStrike" kern="1200" baseline="0" dirty="0">
                <a:solidFill>
                  <a:schemeClr val="tx1"/>
                </a:solidFill>
                <a:latin typeface="+mn-lt"/>
                <a:ea typeface="+mn-ea"/>
                <a:cs typeface="+mn-cs"/>
              </a:rPr>
              <a:t>minor may consent to prenatal, delivery, and post-delivery care.</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In Georgia, a minor who is living independently from their caregivers must have a court order indicating </a:t>
            </a:r>
            <a:r>
              <a:rPr lang="en-US" sz="960" b="1" i="0" u="none" strike="noStrike" kern="1200" baseline="0" dirty="0">
                <a:solidFill>
                  <a:schemeClr val="tx1"/>
                </a:solidFill>
                <a:latin typeface="+mn-lt"/>
                <a:ea typeface="+mn-ea"/>
                <a:cs typeface="+mn-cs"/>
              </a:rPr>
              <a:t>emancipation.</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Are there any questions about the </a:t>
            </a:r>
            <a:r>
              <a:rPr lang="en-US" sz="960" b="1" i="0" u="none" strike="noStrike" kern="1200" baseline="0" dirty="0">
                <a:solidFill>
                  <a:schemeClr val="tx1"/>
                </a:solidFill>
                <a:latin typeface="+mn-lt"/>
                <a:ea typeface="+mn-ea"/>
                <a:cs typeface="+mn-cs"/>
              </a:rPr>
              <a:t>status </a:t>
            </a:r>
            <a:r>
              <a:rPr lang="en-US" sz="960" b="0" i="0" u="none" strike="noStrike" kern="1200" baseline="0" dirty="0">
                <a:solidFill>
                  <a:schemeClr val="tx1"/>
                </a:solidFill>
                <a:latin typeface="+mn-lt"/>
                <a:ea typeface="+mn-ea"/>
                <a:cs typeface="+mn-cs"/>
              </a:rPr>
              <a:t>of minors who can consent to services without a parent or guardian’s permission? </a:t>
            </a:r>
          </a:p>
          <a:p>
            <a:pPr marL="857250" marR="0" indent="-171450">
              <a:lnSpc>
                <a:spcPct val="107000"/>
              </a:lnSpc>
              <a:spcBef>
                <a:spcPts val="200"/>
              </a:spcBef>
              <a:spcAft>
                <a:spcPts val="600"/>
              </a:spcAft>
              <a:buFont typeface="Arial" panose="020B0604020202020204" pitchFamily="34" charset="0"/>
              <a:buChar char="•"/>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58043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[Note: statements are animated to appear one after each click, with the answer showing after the last click. Read each statement aloud before advancing to the next 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let’s look at the services any minors can receive without parental or guardian consent.</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pPr marL="0" marR="0" lvl="0" indent="0">
              <a:lnSpc>
                <a:spcPct val="107000"/>
              </a:lnSpc>
              <a:spcBef>
                <a:spcPts val="200"/>
              </a:spcBef>
              <a:spcAft>
                <a:spcPts val="0"/>
              </a:spcAft>
              <a:buFont typeface="+mj-lt"/>
              <a:buNone/>
            </a:pPr>
            <a:r>
              <a:rPr lang="en-US" sz="1200" kern="1200" dirty="0">
                <a:solidFill>
                  <a:schemeClr val="tx1"/>
                </a:solidFill>
                <a:effectLst/>
                <a:latin typeface="+mn-lt"/>
                <a:ea typeface="+mn-ea"/>
                <a:cs typeface="+mn-cs"/>
              </a:rPr>
              <a:t>1. </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Emergency medical, surgical, hospital, or health services IF the parent/legal guardian cannot be reached or is not readily available. </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Contraceptive and family planning services, including emergency contraception.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Testing, treatment, and prevention of sexually transmitted infections (STIs), including HIV and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Georgia law does not expressly allow minors to consent to HIV pre-exposure prophylaxis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involvement under the definitions of testing and treatment for STIs. It is considered best practice as part of routine STI prevention to counsel clients on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use when indicated or requested. However, we recommend that you confer with your legal and/or risk management team, and state public health officials, to develop institutional policies around providing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consent. You can contact the Georgia Department of Public Health STD Office at (877) 783-4374.</a:t>
            </a:r>
            <a:r>
              <a:rPr kumimoji="0" lang="en-US" sz="1800" b="0" i="0" u="none" strike="noStrike" kern="1200" cap="none" spc="0" normalizeH="0" baseline="0" noProof="0" dirty="0">
                <a:ln>
                  <a:noFill/>
                </a:ln>
                <a:solidFill>
                  <a:srgbClr val="595959"/>
                </a:solidFill>
                <a:effectLst/>
                <a:uLnTx/>
                <a:uFillTx/>
                <a:latin typeface="Roboto" panose="02000000000000000000" pitchFamily="2" charset="0"/>
                <a:ea typeface="Calibri" panose="020F0502020204030204" pitchFamily="34" charset="0"/>
                <a:cs typeface="Times New Roman" panose="02020603050405020304" pitchFamily="18" charset="0"/>
              </a:rPr>
              <a:t> </a:t>
            </a:r>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 minor may consent to an abortion. However, the minor’s parent(s), legal guardian, or relative must be notified at least 24 hours in advance. </a:t>
            </a:r>
            <a:r>
              <a:rPr lang="en-US" sz="2800" dirty="0">
                <a:cs typeface="Calibri" pitchFamily="34" charset="0"/>
              </a:rPr>
              <a:t>Judicial bypass is available in Georgia for minors that wish to forgo this requirement. The only exception to the rule is a medical emergency.</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5.Pregnancy testing and prenatal care, like we just discussed.</a:t>
            </a:r>
          </a:p>
          <a:p>
            <a:r>
              <a:rPr lang="en-US" sz="1200" i="1" kern="1200" dirty="0">
                <a:solidFill>
                  <a:schemeClr val="tx1"/>
                </a:solidFill>
                <a:effectLst/>
                <a:latin typeface="+mn-lt"/>
                <a:ea typeface="+mn-ea"/>
                <a:cs typeface="+mn-cs"/>
              </a:rPr>
              <a:t>[Advance slide] </a:t>
            </a:r>
          </a:p>
          <a:p>
            <a:endParaRPr lang="en-US" sz="1200" i="1"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6. </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Drug abuse treatment and services, including alcohol </a:t>
            </a:r>
            <a:r>
              <a:rPr lang="en-US" sz="1200" kern="120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Are there any questions?</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36737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200"/>
              </a:spcBef>
              <a:spcAft>
                <a:spcPts val="600"/>
              </a:spcAft>
            </a:pP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Can a minor in the state of Georgia give consent for the HPV vaccine?  </a:t>
            </a:r>
          </a:p>
          <a:p>
            <a:pPr marL="0" marR="0">
              <a:lnSpc>
                <a:spcPct val="107000"/>
              </a:lnSpc>
              <a:spcBef>
                <a:spcPts val="200"/>
              </a:spcBef>
              <a:spcAft>
                <a:spcPts val="600"/>
              </a:spcAft>
            </a:pP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Per Georgia</a:t>
            </a:r>
            <a:r>
              <a:rPr lang="en-US" sz="1000" baseline="0" dirty="0">
                <a:solidFill>
                  <a:srgbClr val="595959"/>
                </a:solidFill>
                <a:effectLst/>
                <a:latin typeface="Roboto" panose="020B0604020202020204" charset="0"/>
                <a:ea typeface="Calibri" panose="020F0502020204030204" pitchFamily="34" charset="0"/>
                <a:cs typeface="Times New Roman" panose="02020603050405020304" pitchFamily="18" charset="0"/>
              </a:rPr>
              <a:t> statute, minors are required to have parental consent to receive ALL vaccines, including HPV. </a:t>
            </a: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pPr marL="0" marR="0">
              <a:lnSpc>
                <a:spcPct val="107000"/>
              </a:lnSpc>
              <a:spcBef>
                <a:spcPts val="200"/>
              </a:spcBef>
              <a:spcAft>
                <a:spcPts val="600"/>
              </a:spcAft>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pPr marL="0" marR="0">
              <a:lnSpc>
                <a:spcPct val="107000"/>
              </a:lnSpc>
              <a:spcBef>
                <a:spcPts val="200"/>
              </a:spcBef>
              <a:spcAft>
                <a:spcPts val="600"/>
              </a:spcAft>
            </a:pPr>
            <a:r>
              <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rPr>
              <a:t>So the answer in Georgia is no. A minor cannot consent for the HPV vaccine. To get any vaccine, a parent or legal guardian must provide consent. </a:t>
            </a:r>
          </a:p>
          <a:p>
            <a:pPr marL="0" marR="0">
              <a:lnSpc>
                <a:spcPct val="107000"/>
              </a:lnSpc>
              <a:spcBef>
                <a:spcPts val="200"/>
              </a:spcBef>
              <a:spcAft>
                <a:spcPts val="600"/>
              </a:spcAft>
            </a:pPr>
            <a:endParaRPr lang="en-US" sz="1000" dirty="0">
              <a:solidFill>
                <a:srgbClr val="595959"/>
              </a:solidFill>
              <a:effectLst/>
              <a:latin typeface="Roboto" panose="020B060402020202020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79112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we’re going to review when a minor’s confidentiality must be overridden. Health care providers must override the minor’s confidentiality and report… </a:t>
            </a:r>
          </a:p>
          <a:p>
            <a:pPr lvl="0"/>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If there is suspicion</a:t>
            </a:r>
            <a:r>
              <a:rPr lang="en-US" sz="960" kern="1200" baseline="0" dirty="0">
                <a:solidFill>
                  <a:schemeClr val="tx1"/>
                </a:solidFill>
                <a:effectLst/>
                <a:latin typeface="+mn-lt"/>
                <a:ea typeface="+mn-ea"/>
                <a:cs typeface="+mn-cs"/>
              </a:rPr>
              <a:t> of abuse or neglect</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If the</a:t>
            </a:r>
            <a:r>
              <a:rPr lang="en-US" sz="960" kern="1200" baseline="0" dirty="0">
                <a:solidFill>
                  <a:schemeClr val="tx1"/>
                </a:solidFill>
                <a:effectLst/>
                <a:latin typeface="+mn-lt"/>
                <a:ea typeface="+mn-ea"/>
                <a:cs typeface="+mn-cs"/>
              </a:rPr>
              <a:t> minor poses a danger to themselves or others</a:t>
            </a: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If the minor has had oral or sexual intercourse with a person more than 5 years older</a:t>
            </a: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If the minor has had oral or sexual intercourse with a person more than 5 years younger</a:t>
            </a:r>
          </a:p>
          <a:p>
            <a:pPr marL="171450" lvl="0" indent="-171450">
              <a:buFont typeface="Arial" panose="020B0604020202020204" pitchFamily="34" charset="0"/>
              <a:buChar char="•"/>
            </a:pPr>
            <a:endParaRPr lang="en-US" sz="960"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kern="1200" baseline="0" dirty="0">
                <a:solidFill>
                  <a:schemeClr val="tx1"/>
                </a:solidFill>
                <a:effectLst/>
                <a:latin typeface="+mn-lt"/>
                <a:ea typeface="+mn-ea"/>
                <a:cs typeface="+mn-cs"/>
              </a:rPr>
              <a:t>Note: There is no state statute that requires providers to ask minor patients the age of their sexual partners </a:t>
            </a:r>
          </a:p>
          <a:p>
            <a:pPr marL="171450" lvl="0" indent="-171450">
              <a:buFont typeface="Arial" panose="020B0604020202020204" pitchFamily="34" charset="0"/>
              <a:buChar char="•"/>
            </a:pPr>
            <a:endParaRPr lang="en-US" sz="96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480794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 few circumstances where a provider is </a:t>
            </a:r>
            <a:r>
              <a:rPr lang="en-US" sz="1200" b="1" kern="1200" dirty="0">
                <a:solidFill>
                  <a:schemeClr val="tx1"/>
                </a:solidFill>
                <a:effectLst/>
                <a:latin typeface="+mn-lt"/>
                <a:ea typeface="+mn-ea"/>
                <a:cs typeface="+mn-cs"/>
              </a:rPr>
              <a:t>permitted</a:t>
            </a:r>
            <a:r>
              <a:rPr lang="en-US" sz="1200" kern="1200" dirty="0">
                <a:solidFill>
                  <a:schemeClr val="tx1"/>
                </a:solidFill>
                <a:effectLst/>
                <a:latin typeface="+mn-lt"/>
                <a:ea typeface="+mn-ea"/>
                <a:cs typeface="+mn-cs"/>
              </a:rPr>
              <a:t> (but not required) to notify a parent. In each of these contexts, the provider may exercise discretion in deciding whether parental notification would be in the best interests of the minor. </a:t>
            </a:r>
          </a:p>
          <a:p>
            <a:r>
              <a:rPr lang="en-US" sz="1200" kern="1200" dirty="0">
                <a:solidFill>
                  <a:schemeClr val="tx1"/>
                </a:solidFill>
                <a:effectLst/>
                <a:latin typeface="+mn-lt"/>
                <a:ea typeface="+mn-ea"/>
                <a:cs typeface="+mn-cs"/>
              </a:rPr>
              <a:t>  </a:t>
            </a:r>
          </a:p>
          <a:p>
            <a:pPr marL="0" marR="0" lvl="0" indent="0">
              <a:lnSpc>
                <a:spcPct val="107000"/>
              </a:lnSpc>
              <a:spcBef>
                <a:spcPts val="200"/>
              </a:spcBef>
              <a:spcAft>
                <a:spcPts val="600"/>
              </a:spcAft>
              <a:buFont typeface="+mj-lt"/>
              <a:buNone/>
            </a:pPr>
            <a:r>
              <a:rPr lang="en-US" sz="1200" kern="1200" dirty="0">
                <a:solidFill>
                  <a:schemeClr val="tx1"/>
                </a:solidFill>
                <a:effectLst/>
                <a:latin typeface="+mn-lt"/>
                <a:ea typeface="+mn-ea"/>
                <a:cs typeface="+mn-cs"/>
              </a:rPr>
              <a:t>1. </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 provider may inform the minor’s parent/legal guardian of the minor’s decision to get STI testing and/or care, but is not required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nSpc>
                <a:spcPct val="107000"/>
              </a:lnSpc>
              <a:spcBef>
                <a:spcPts val="200"/>
              </a:spcBef>
              <a:spcAft>
                <a:spcPts val="600"/>
              </a:spcAft>
              <a:buFont typeface="+mj-lt"/>
              <a:buNone/>
            </a:pPr>
            <a:r>
              <a:rPr lang="en-US" sz="1200" kern="1200" dirty="0">
                <a:solidFill>
                  <a:schemeClr val="tx1"/>
                </a:solidFill>
                <a:effectLst/>
                <a:latin typeface="+mn-lt"/>
                <a:ea typeface="+mn-ea"/>
                <a:cs typeface="+mn-cs"/>
              </a:rPr>
              <a:t>2. </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Treatment for drug abuse, including alcohol </a:t>
            </a:r>
          </a:p>
          <a:p>
            <a:pPr marL="0" marR="0" lvl="0" indent="0">
              <a:lnSpc>
                <a:spcPct val="107000"/>
              </a:lnSpc>
              <a:spcBef>
                <a:spcPts val="200"/>
              </a:spcBef>
              <a:spcAft>
                <a:spcPts val="600"/>
              </a:spcAft>
              <a:buFont typeface="+mj-lt"/>
              <a:buNone/>
            </a:pP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nSpc>
                <a:spcPct val="107000"/>
              </a:lnSpc>
              <a:spcBef>
                <a:spcPts val="200"/>
              </a:spcBef>
              <a:spcAft>
                <a:spcPts val="600"/>
              </a:spcAft>
              <a:buFont typeface="+mj-lt"/>
              <a:buNone/>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Again, this part of the law allows a provider to tell a parent about these specific confidential services if it’s in the best interest of the young person.</a:t>
            </a:r>
          </a:p>
          <a:p>
            <a:pPr marL="0" marR="0" lvl="0" indent="0">
              <a:lnSpc>
                <a:spcPct val="107000"/>
              </a:lnSpc>
              <a:spcBef>
                <a:spcPts val="200"/>
              </a:spcBef>
              <a:spcAft>
                <a:spcPts val="600"/>
              </a:spcAft>
              <a:buFont typeface="+mj-lt"/>
              <a:buNone/>
            </a:pP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nSpc>
                <a:spcPct val="107000"/>
              </a:lnSpc>
              <a:spcBef>
                <a:spcPts val="200"/>
              </a:spcBef>
              <a:spcAft>
                <a:spcPts val="600"/>
              </a:spcAft>
              <a:buFont typeface="+mj-lt"/>
              <a:buNone/>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 provider is required to tell the minor’s parents about services in the following circumstance:</a:t>
            </a:r>
          </a:p>
          <a:p>
            <a:pPr marL="0" marR="0" lvl="0" indent="0">
              <a:lnSpc>
                <a:spcPct val="107000"/>
              </a:lnSpc>
              <a:spcBef>
                <a:spcPts val="200"/>
              </a:spcBef>
              <a:spcAft>
                <a:spcPts val="600"/>
              </a:spcAft>
              <a:buFont typeface="+mj-lt"/>
              <a:buNone/>
            </a:pP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nSpc>
                <a:spcPct val="107000"/>
              </a:lnSpc>
              <a:spcBef>
                <a:spcPts val="200"/>
              </a:spcBef>
              <a:spcAft>
                <a:spcPts val="600"/>
              </a:spcAft>
              <a:buFont typeface="+mj-lt"/>
              <a:buNone/>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Abortion services require at least a 24 hour notice to parent/legal guardian before services can be performed.</a:t>
            </a:r>
          </a:p>
          <a:p>
            <a:pPr marL="0" marR="0" lvl="0" indent="0">
              <a:lnSpc>
                <a:spcPct val="107000"/>
              </a:lnSpc>
              <a:spcBef>
                <a:spcPts val="200"/>
              </a:spcBef>
              <a:spcAft>
                <a:spcPts val="600"/>
              </a:spcAft>
              <a:buFont typeface="+mj-lt"/>
              <a:buNone/>
            </a:pP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nSpc>
                <a:spcPct val="107000"/>
              </a:lnSpc>
              <a:spcBef>
                <a:spcPts val="200"/>
              </a:spcBef>
              <a:spcAft>
                <a:spcPts val="600"/>
              </a:spcAft>
              <a:buFont typeface="+mj-lt"/>
              <a:buNone/>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Note: It is recommended for providers to encourage the adolescent to involve a parent/legal guardian whenever possible.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4140539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10754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90727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17703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351446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972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126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19918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38665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070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270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79375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4817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98146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242405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428535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3021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66823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65621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73608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79844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18981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7921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92714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3051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8364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56064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53319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31220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713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14773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78910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91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363892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482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80847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9765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332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73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1079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523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1202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1451279061"/>
      </p:ext>
    </p:extLst>
  </p:cSld>
  <p:clrMap bg1="lt1" tx1="dk1" bg2="lt2" tx2="dk2" accent1="accent1" accent2="accent2" accent3="accent3" accent4="accent4" accent5="accent5" accent6="accent6" hlink="hlink" folHlink="folHlink"/>
  <p:sldLayoutIdLst>
    <p:sldLayoutId id="2147483728" r:id="rId1"/>
    <p:sldLayoutId id="2147483771" r:id="rId2"/>
    <p:sldLayoutId id="214748377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8B0620-4526-3EBB-26B9-3A6A9B856C4A}"/>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41305092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8C321CBB-22E1-2B27-447B-A6F6CB65B106}"/>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52019355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BA9DFF6F-2B36-C585-91CF-E86F58FB6529}"/>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10451473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87453694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668110" y="427703"/>
            <a:ext cx="6088665" cy="3004618"/>
          </a:xfrm>
        </p:spPr>
        <p:txBody>
          <a:bodyPr/>
          <a:lstStyle/>
          <a:p>
            <a:r>
              <a:rPr lang="en-US" dirty="0"/>
              <a:t>Georgia</a:t>
            </a:r>
            <a:br>
              <a:rPr lang="en-US" dirty="0"/>
            </a:br>
            <a:r>
              <a:rPr lang="en-US" dirty="0"/>
              <a:t>Minor Consent and Confidentiality Laws</a:t>
            </a:r>
            <a:br>
              <a:rPr lang="en-US" dirty="0"/>
            </a:br>
            <a:endParaRPr lang="en-US" dirty="0"/>
          </a:p>
        </p:txBody>
      </p:sp>
      <p:sp>
        <p:nvSpPr>
          <p:cNvPr id="3" name="TextBox 2"/>
          <p:cNvSpPr txBox="1"/>
          <p:nvPr/>
        </p:nvSpPr>
        <p:spPr>
          <a:xfrm>
            <a:off x="4939537" y="3659970"/>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Content updated January 2022</a:t>
            </a:r>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6158" y="4785003"/>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female</a:t>
            </a:r>
          </a:p>
        </p:txBody>
      </p:sp>
      <p:sp>
        <p:nvSpPr>
          <p:cNvPr id="2" name="Text Placeholder 1">
            <a:extLst>
              <a:ext uri="{FF2B5EF4-FFF2-40B4-BE49-F238E27FC236}">
                <a16:creationId xmlns:a16="http://schemas.microsoft.com/office/drawing/2014/main" id="{F5D55A77-16FE-1BE7-984C-834599E057AB}"/>
              </a:ext>
            </a:extLst>
          </p:cNvPr>
          <p:cNvSpPr>
            <a:spLocks noGrp="1"/>
          </p:cNvSpPr>
          <p:nvPr>
            <p:ph type="body" sz="quarter" idx="11"/>
          </p:nvPr>
        </p:nvSpPr>
        <p:spPr>
          <a:xfrm>
            <a:off x="763347" y="1087568"/>
            <a:ext cx="4073883" cy="3650191"/>
          </a:xfrm>
        </p:spPr>
        <p:txBody>
          <a:bodyPr/>
          <a:lstStyle/>
          <a:p>
            <a:pPr marL="0" lvl="0" indent="0">
              <a:lnSpc>
                <a:spcPct val="100000"/>
              </a:lnSpc>
              <a:buNone/>
            </a:pPr>
            <a:r>
              <a:rPr lang="en-US" sz="18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18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0" lvl="0" indent="0">
              <a:buNone/>
            </a:pPr>
            <a:r>
              <a:rPr lang="en-US" sz="18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763347" y="4137595"/>
            <a:ext cx="8967907" cy="1200329"/>
          </a:xfrm>
          <a:prstGeom prst="rect">
            <a:avLst/>
          </a:prstGeom>
          <a:noFill/>
        </p:spPr>
        <p:txBody>
          <a:bodyPr wrap="square">
            <a:spAutoFit/>
          </a:bodyPr>
          <a:lstStyle/>
          <a:p>
            <a:pPr marL="285750" lvl="0" indent="-285750">
              <a:buFont typeface="Arial" panose="020B0604020202020204" pitchFamily="34" charset="0"/>
              <a:buChar char="•"/>
            </a:pPr>
            <a:r>
              <a:rPr lang="en-US" sz="1800" i="1" dirty="0"/>
              <a:t>Can Shay receive STI testing without her parent’s permission? </a:t>
            </a:r>
          </a:p>
          <a:p>
            <a:pPr marL="285750" lvl="0" indent="-285750">
              <a:buFont typeface="Arial" panose="020B0604020202020204" pitchFamily="34" charset="0"/>
              <a:buChar char="•"/>
            </a:pPr>
            <a:r>
              <a:rPr lang="en-US" sz="1800" i="1" dirty="0"/>
              <a:t>Can she receive STI treatment?  </a:t>
            </a:r>
          </a:p>
          <a:p>
            <a:pPr marL="285750" lvl="0" indent="-285750">
              <a:buFont typeface="Arial" panose="020B0604020202020204" pitchFamily="34" charset="0"/>
              <a:buChar char="•"/>
            </a:pPr>
            <a:r>
              <a:rPr lang="en-US" sz="1800" i="1" dirty="0"/>
              <a:t>If Shay’s mother calls the clinic to ask if Shay received an STI test, can this information be released?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067" y="981623"/>
            <a:ext cx="2215375" cy="2960873"/>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39184"/>
          </a:xfrm>
          <a:prstGeom prst="rect">
            <a:avLst/>
          </a:prstGeom>
        </p:spPr>
        <p:txBody>
          <a:bodyPr/>
          <a:lstStyle/>
          <a:p>
            <a:r>
              <a:rPr lang="en-US" sz="2400" dirty="0">
                <a:cs typeface="Calibri" pitchFamily="34" charset="0"/>
              </a:rPr>
              <a:t>In general, a minor’s parent/legal guardian is authorized to access the minor’s medical records. </a:t>
            </a:r>
          </a:p>
          <a:p>
            <a:endParaRPr lang="en-US" sz="2300" dirty="0"/>
          </a:p>
        </p:txBody>
      </p:sp>
      <p:sp>
        <p:nvSpPr>
          <p:cNvPr id="2" name="Text Placeholder 1">
            <a:extLst>
              <a:ext uri="{FF2B5EF4-FFF2-40B4-BE49-F238E27FC236}">
                <a16:creationId xmlns:a16="http://schemas.microsoft.com/office/drawing/2014/main" id="{853DE0D9-2DAC-3271-4435-2FAAFC881AE2}"/>
              </a:ext>
            </a:extLst>
          </p:cNvPr>
          <p:cNvSpPr>
            <a:spLocks noGrp="1"/>
          </p:cNvSpPr>
          <p:nvPr>
            <p:ph type="body" sz="quarter" idx="11"/>
          </p:nvPr>
        </p:nvSpPr>
        <p:spPr>
          <a:xfrm>
            <a:off x="771524" y="1660634"/>
            <a:ext cx="8221664" cy="3368566"/>
          </a:xfrm>
        </p:spPr>
        <p:txBody>
          <a:bodyPr/>
          <a:lstStyle/>
          <a:p>
            <a:pPr marL="0" indent="0">
              <a:lnSpc>
                <a:spcPct val="108000"/>
              </a:lnSpc>
              <a:spcBef>
                <a:spcPts val="0"/>
              </a:spcBef>
              <a:buNone/>
            </a:pPr>
            <a:r>
              <a:rPr lang="en-US" sz="1800" dirty="0">
                <a:cs typeface="Calibri" pitchFamily="34" charset="0"/>
              </a:rPr>
              <a:t>However, a minor’s </a:t>
            </a:r>
            <a:r>
              <a:rPr lang="en-US" sz="1800" b="1" dirty="0">
                <a:cs typeface="Calibri" pitchFamily="34" charset="0"/>
              </a:rPr>
              <a:t>confidentiality may be protected </a:t>
            </a:r>
            <a:r>
              <a:rPr lang="en-US" sz="1800" dirty="0">
                <a:cs typeface="Calibri" pitchFamily="34" charset="0"/>
              </a:rPr>
              <a:t>if:</a:t>
            </a:r>
          </a:p>
          <a:p>
            <a:pPr marL="682625" indent="-457200">
              <a:lnSpc>
                <a:spcPct val="108000"/>
              </a:lnSpc>
              <a:spcBef>
                <a:spcPts val="600"/>
              </a:spcBef>
              <a:buFont typeface="+mj-lt"/>
              <a:buAutoNum type="arabicPeriod"/>
            </a:pPr>
            <a:r>
              <a:rPr lang="en-US" sz="1800" dirty="0"/>
              <a:t>The parent/guardian’s consent was not required for the service</a:t>
            </a:r>
            <a:r>
              <a:rPr lang="en-US" sz="1800" cap="all" dirty="0"/>
              <a:t>.</a:t>
            </a:r>
          </a:p>
          <a:p>
            <a:pPr marL="682625" indent="-457200">
              <a:lnSpc>
                <a:spcPct val="108000"/>
              </a:lnSpc>
              <a:spcBef>
                <a:spcPts val="600"/>
              </a:spcBef>
              <a:buFont typeface="+mj-lt"/>
              <a:buAutoNum type="arabicPeriod"/>
            </a:pPr>
            <a:r>
              <a:rPr lang="en-US" sz="1800" dirty="0"/>
              <a:t>When the minor obtains care by direction of the court.</a:t>
            </a:r>
          </a:p>
          <a:p>
            <a:pPr marL="682625" indent="-457200">
              <a:lnSpc>
                <a:spcPct val="108000"/>
              </a:lnSpc>
              <a:spcBef>
                <a:spcPts val="600"/>
              </a:spcBef>
              <a:buFont typeface="+mj-lt"/>
              <a:buAutoNum type="arabicPeriod"/>
            </a:pPr>
            <a:r>
              <a:rPr lang="en-US" sz="1800" dirty="0"/>
              <a:t>The parent/guardian consented to a confidential relationship between the minor and health care provider.</a:t>
            </a:r>
          </a:p>
          <a:p>
            <a:pPr marL="682625" indent="-457200">
              <a:lnSpc>
                <a:spcPct val="108000"/>
              </a:lnSpc>
              <a:spcBef>
                <a:spcPts val="600"/>
              </a:spcBef>
              <a:buFont typeface="+mj-lt"/>
              <a:buAutoNum type="arabicPeriod"/>
            </a:pPr>
            <a:r>
              <a:rPr lang="en-US" sz="1800" dirty="0"/>
              <a:t>The health care provider believes the minor is being abused or neglected or may be harmed by disclosure.</a:t>
            </a:r>
          </a:p>
          <a:p>
            <a:pPr marL="514350" indent="-288925">
              <a:spcBef>
                <a:spcPts val="600"/>
              </a:spcBef>
              <a:buFont typeface="Courier New" pitchFamily="49" charset="0"/>
              <a:buChar char="o"/>
            </a:pPr>
            <a:endParaRPr lang="en-US" sz="2300" dirty="0">
              <a:cs typeface="Calibri" pitchFamily="34" charset="0"/>
            </a:endParaRPr>
          </a:p>
          <a:p>
            <a:endParaRPr lang="en-US" dirty="0"/>
          </a:p>
        </p:txBody>
      </p:sp>
      <p:sp>
        <p:nvSpPr>
          <p:cNvPr id="3" name="Title 2"/>
          <p:cNvSpPr>
            <a:spLocks noGrp="1"/>
          </p:cNvSpPr>
          <p:nvPr>
            <p:ph type="title"/>
          </p:nvPr>
        </p:nvSpPr>
        <p:spPr/>
        <p:txBody>
          <a:bodyPr/>
          <a:lstStyle/>
          <a:p>
            <a:r>
              <a:rPr lang="en-US" dirty="0"/>
              <a:t>Accessing records</a:t>
            </a:r>
          </a:p>
        </p:txBody>
      </p:sp>
    </p:spTree>
    <p:custDataLst>
      <p:tags r:id="rId1"/>
    </p:custDataLst>
    <p:extLst>
      <p:ext uri="{BB962C8B-B14F-4D97-AF65-F5344CB8AC3E}">
        <p14:creationId xmlns:p14="http://schemas.microsoft.com/office/powerpoint/2010/main" val="133293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357613" y="923599"/>
            <a:ext cx="4352793" cy="4389065"/>
          </a:xfrm>
        </p:spPr>
      </p:pic>
      <p:sp>
        <p:nvSpPr>
          <p:cNvPr id="2" name="Title 1"/>
          <p:cNvSpPr>
            <a:spLocks noGrp="1"/>
          </p:cNvSpPr>
          <p:nvPr>
            <p:ph type="title"/>
          </p:nvPr>
        </p:nvSpPr>
        <p:spPr/>
        <p:txBody>
          <a:bodyPr/>
          <a:lstStyle/>
          <a:p>
            <a:r>
              <a:rPr lang="en-US" dirty="0"/>
              <a:t>CASE SCENARIO: GIOVANNI, 17 Y/O male</a:t>
            </a:r>
          </a:p>
        </p:txBody>
      </p:sp>
      <p:sp>
        <p:nvSpPr>
          <p:cNvPr id="3" name="Text Placeholder 2">
            <a:extLst>
              <a:ext uri="{FF2B5EF4-FFF2-40B4-BE49-F238E27FC236}">
                <a16:creationId xmlns:a16="http://schemas.microsoft.com/office/drawing/2014/main" id="{1A3D9787-FE93-2898-09A1-81CF3787B589}"/>
              </a:ext>
            </a:extLst>
          </p:cNvPr>
          <p:cNvSpPr>
            <a:spLocks noGrp="1"/>
          </p:cNvSpPr>
          <p:nvPr>
            <p:ph type="body" sz="quarter" idx="11"/>
          </p:nvPr>
        </p:nvSpPr>
        <p:spPr>
          <a:xfrm>
            <a:off x="4878387" y="923599"/>
            <a:ext cx="4123109" cy="3650191"/>
          </a:xfrm>
        </p:spPr>
        <p:txBody>
          <a:bodyPr/>
          <a:lstStyle/>
          <a:p>
            <a:pPr lvl="0" algn="l">
              <a:lnSpc>
                <a:spcPct val="100000"/>
              </a:lnSpc>
            </a:pPr>
            <a:r>
              <a:rPr lang="en-US" sz="18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lnSpc>
                <a:spcPct val="100000"/>
              </a:lnSpc>
            </a:pPr>
            <a:r>
              <a:rPr lang="en-US" sz="18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a substance use disorder</a:t>
            </a:r>
          </a:p>
          <a:p>
            <a:pPr lvl="0" algn="l">
              <a:lnSpc>
                <a:spcPct val="100000"/>
              </a:lnSpc>
            </a:pPr>
            <a:r>
              <a:rPr lang="en-US" sz="18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p:txBody>
      </p:sp>
      <p:sp>
        <p:nvSpPr>
          <p:cNvPr id="9" name="TextBox 8"/>
          <p:cNvSpPr txBox="1"/>
          <p:nvPr/>
        </p:nvSpPr>
        <p:spPr>
          <a:xfrm>
            <a:off x="4878387" y="4180798"/>
            <a:ext cx="4640181" cy="584775"/>
          </a:xfrm>
          <a:prstGeom prst="rect">
            <a:avLst/>
          </a:prstGeom>
          <a:noFill/>
        </p:spPr>
        <p:txBody>
          <a:bodyPr wrap="square" rtlCol="0">
            <a:spAutoFit/>
          </a:bodyPr>
          <a:lstStyle/>
          <a:p>
            <a:pPr marL="119063" lvl="0" algn="ctr"/>
            <a:r>
              <a:rPr lang="en-US" sz="1600" i="1" dirty="0"/>
              <a:t>Is Giovanni allowed to get outpatient counseling for substance 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504" b="504"/>
          <a:stretch>
            <a:fillRect/>
          </a:stretch>
        </p:blipFill>
        <p:spPr/>
      </p:pic>
      <p:sp>
        <p:nvSpPr>
          <p:cNvPr id="4" name="Title 3"/>
          <p:cNvSpPr>
            <a:spLocks noGrp="1"/>
          </p:cNvSpPr>
          <p:nvPr>
            <p:ph type="title"/>
          </p:nvPr>
        </p:nvSpPr>
        <p:spPr>
          <a:ln>
            <a:noFill/>
          </a:ln>
        </p:spPr>
        <p:txBody>
          <a:bodyPr/>
          <a:lstStyle/>
          <a:p>
            <a:r>
              <a:rPr lang="en-US" dirty="0"/>
              <a:t>Thank you!</a:t>
            </a:r>
          </a:p>
        </p:txBody>
      </p:sp>
      <p:sp>
        <p:nvSpPr>
          <p:cNvPr id="2" name="TextBox 1"/>
          <p:cNvSpPr txBox="1"/>
          <p:nvPr/>
        </p:nvSpPr>
        <p:spPr>
          <a:xfrm>
            <a:off x="3906982" y="5209401"/>
            <a:ext cx="1933543" cy="246221"/>
          </a:xfrm>
          <a:prstGeom prst="rect">
            <a:avLst/>
          </a:prstGeom>
          <a:noFill/>
        </p:spPr>
        <p:txBody>
          <a:bodyPr wrap="none" rtlCol="0">
            <a:spAutoFit/>
          </a:bodyPr>
          <a:lstStyle/>
          <a:p>
            <a:r>
              <a:rPr lang="en-US" sz="1000" dirty="0">
                <a:solidFill>
                  <a:schemeClr val="bg1"/>
                </a:solidFill>
              </a:rPr>
              <a:t>For educational purposes only.</a:t>
            </a:r>
          </a:p>
        </p:txBody>
      </p:sp>
      <p:pic>
        <p:nvPicPr>
          <p:cNvPr id="5" name="Picture 4"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974" y="4783722"/>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txBody>
          <a:bodyPr/>
          <a:lstStyle/>
          <a:p>
            <a:r>
              <a:rPr lang="en-US" dirty="0"/>
              <a:t>CASE SCENARIO: SHAY, 15 Y/O female</a:t>
            </a:r>
          </a:p>
        </p:txBody>
      </p:sp>
      <p:sp>
        <p:nvSpPr>
          <p:cNvPr id="3" name="Text Placeholder 2">
            <a:extLst>
              <a:ext uri="{FF2B5EF4-FFF2-40B4-BE49-F238E27FC236}">
                <a16:creationId xmlns:a16="http://schemas.microsoft.com/office/drawing/2014/main" id="{E3EF80D9-0983-861E-8CD8-DEED943A46E3}"/>
              </a:ext>
            </a:extLst>
          </p:cNvPr>
          <p:cNvSpPr>
            <a:spLocks noGrp="1"/>
          </p:cNvSpPr>
          <p:nvPr>
            <p:ph type="body" sz="quarter" idx="11"/>
          </p:nvPr>
        </p:nvSpPr>
        <p:spPr>
          <a:xfrm>
            <a:off x="771524" y="1028701"/>
            <a:ext cx="4073883" cy="3650191"/>
          </a:xfrm>
        </p:spPr>
        <p:txBody>
          <a:bodyPr/>
          <a:lstStyle/>
          <a:p>
            <a:pPr marL="0" lvl="0" indent="0">
              <a:buNone/>
            </a:pPr>
            <a:r>
              <a:rPr lang="en-US" sz="18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18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0" lvl="0" indent="0">
              <a:buNone/>
            </a:pPr>
            <a:r>
              <a:rPr lang="en-US" sz="18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312960" y="4032561"/>
            <a:ext cx="4991010"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7563" y="1028701"/>
            <a:ext cx="2935844" cy="4266957"/>
          </a:xfrm>
          <a:prstGeom prst="rect">
            <a:avLst/>
          </a:prstGeom>
        </p:spPr>
      </p:pic>
    </p:spTree>
    <p:custDataLst>
      <p:tags r:id="rId1"/>
    </p:custDataLst>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solidFill>
                  <a:srgbClr val="99CC33"/>
                </a:solidFill>
                <a:latin typeface="Roboto Condensed"/>
                <a:cs typeface="Calibri" pitchFamily="34" charset="0"/>
              </a:rPr>
              <a:t>Consent</a:t>
            </a:r>
            <a:endParaRPr lang="en-US" sz="2400" i="1" dirty="0">
              <a:solidFill>
                <a:prstClr val="white"/>
              </a:solidFill>
              <a:cs typeface="Calibri" pitchFamily="34" charset="0"/>
            </a:endParaRPr>
          </a:p>
        </p:txBody>
      </p:sp>
      <p:sp>
        <p:nvSpPr>
          <p:cNvPr id="2" name="Text Placeholder 1">
            <a:extLst>
              <a:ext uri="{FF2B5EF4-FFF2-40B4-BE49-F238E27FC236}">
                <a16:creationId xmlns:a16="http://schemas.microsoft.com/office/drawing/2014/main" id="{7B4EE2D4-ED8E-A93B-D6DC-5FC7C9EDDED9}"/>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00050" indent="-285750">
              <a:lnSpc>
                <a:spcPct val="100000"/>
              </a:lnSpc>
              <a:buFont typeface="Arial" panose="020B0604020202020204" pitchFamily="34" charset="0"/>
              <a:buChar char="•"/>
            </a:pPr>
            <a:r>
              <a:rPr lang="en-US" sz="1800" dirty="0"/>
              <a:t>Parent/guardian must give consent before their minor child can receive services (except specific confidential services)</a:t>
            </a:r>
          </a:p>
          <a:p>
            <a:endParaRPr lang="en-US" dirty="0"/>
          </a:p>
        </p:txBody>
      </p:sp>
      <p:sp>
        <p:nvSpPr>
          <p:cNvPr id="4" name="Title 3"/>
          <p:cNvSpPr>
            <a:spLocks noGrp="1"/>
          </p:cNvSpPr>
          <p:nvPr>
            <p:ph type="title"/>
          </p:nvPr>
        </p:nvSpPr>
        <p:spPr>
          <a:ln>
            <a:noFill/>
          </a:ln>
        </p:spPr>
        <p:txBody>
          <a:bodyPr/>
          <a:lstStyle/>
          <a:p>
            <a:r>
              <a:rPr lang="en-US" dirty="0">
                <a:solidFill>
                  <a:srgbClr val="002060"/>
                </a:solidFill>
              </a:rPr>
              <a:t>Important Definitions</a:t>
            </a:r>
          </a:p>
        </p:txBody>
      </p:sp>
      <p:sp>
        <p:nvSpPr>
          <p:cNvPr id="3" name="Text Placeholder 2">
            <a:extLst>
              <a:ext uri="{FF2B5EF4-FFF2-40B4-BE49-F238E27FC236}">
                <a16:creationId xmlns:a16="http://schemas.microsoft.com/office/drawing/2014/main" id="{5EED6ACF-882D-1B7F-3A41-E16CECE7860E}"/>
              </a:ext>
            </a:extLst>
          </p:cNvPr>
          <p:cNvSpPr>
            <a:spLocks noGrp="1"/>
          </p:cNvSpPr>
          <p:nvPr>
            <p:ph type="body" sz="quarter" idx="12"/>
          </p:nvPr>
        </p:nvSpPr>
        <p:spPr/>
        <p:txBody>
          <a:bodyPr/>
          <a:lstStyle/>
          <a:p>
            <a:r>
              <a:rPr lang="en-US" sz="2400" b="1" cap="all" dirty="0">
                <a:solidFill>
                  <a:srgbClr val="99CC33"/>
                </a:solidFill>
                <a:latin typeface="Roboto Condensed"/>
                <a:cs typeface="Calibri" pitchFamily="34" charset="0"/>
              </a:rPr>
              <a:t>Confidentiality</a:t>
            </a:r>
            <a:endParaRPr lang="en-US" dirty="0"/>
          </a:p>
        </p:txBody>
      </p:sp>
      <p:sp>
        <p:nvSpPr>
          <p:cNvPr id="6" name="Text Placeholder 5">
            <a:extLst>
              <a:ext uri="{FF2B5EF4-FFF2-40B4-BE49-F238E27FC236}">
                <a16:creationId xmlns:a16="http://schemas.microsoft.com/office/drawing/2014/main" id="{804152E4-500B-080D-F5D5-D1D83C7BBC00}"/>
              </a:ext>
            </a:extLst>
          </p:cNvPr>
          <p:cNvSpPr>
            <a:spLocks noGrp="1"/>
          </p:cNvSpPr>
          <p:nvPr>
            <p:ph type="body" sz="quarter" idx="13"/>
          </p:nvPr>
        </p:nvSpPr>
        <p:spPr/>
        <p:txBody>
          <a:bodyPr/>
          <a:lstStyle/>
          <a:p>
            <a:pPr marL="342900" indent="-342900">
              <a:lnSpc>
                <a:spcPct val="100000"/>
              </a:lnSpc>
              <a:buFont typeface="Arial" panose="020B0604020202020204" pitchFamily="34" charset="0"/>
              <a:buChar char="•"/>
            </a:pPr>
            <a:r>
              <a:rPr lang="en-US" sz="1800" dirty="0"/>
              <a:t>How providers and staff keep certain information confidential</a:t>
            </a:r>
          </a:p>
          <a:p>
            <a:pPr marL="114300">
              <a:lnSpc>
                <a:spcPct val="100000"/>
              </a:lnSpc>
            </a:pPr>
            <a:endParaRPr lang="en-US" sz="1800" dirty="0"/>
          </a:p>
          <a:p>
            <a:pPr marL="0" indent="0">
              <a:lnSpc>
                <a:spcPct val="100000"/>
              </a:lnSpc>
              <a:buNone/>
            </a:pPr>
            <a:r>
              <a:rPr lang="en-US" sz="1800" dirty="0"/>
              <a:t> 			Consent ≠ Confidentiality</a:t>
            </a:r>
          </a:p>
          <a:p>
            <a:endParaRPr lang="en-US" dirty="0"/>
          </a:p>
        </p:txBody>
      </p:sp>
    </p:spTree>
    <p:custDataLst>
      <p:tags r:id="rId1"/>
    </p:custDataLst>
    <p:extLst>
      <p:ext uri="{BB962C8B-B14F-4D97-AF65-F5344CB8AC3E}">
        <p14:creationId xmlns:p14="http://schemas.microsoft.com/office/powerpoint/2010/main" val="155220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086026"/>
          </a:xfrm>
          <a:prstGeom prst="rect">
            <a:avLst/>
          </a:prstGeom>
        </p:spPr>
        <p:txBody>
          <a:bodyPr/>
          <a:lstStyle/>
          <a:p>
            <a:r>
              <a:rPr lang="en-US" dirty="0">
                <a:cs typeface="Calibri" pitchFamily="34" charset="0"/>
              </a:rPr>
              <a:t>A parent or legal guardian must provide consent on behalf of a minor (under age 18) before health care services are provided, with nine important exceptions.</a:t>
            </a:r>
          </a:p>
        </p:txBody>
      </p:sp>
      <p:sp>
        <p:nvSpPr>
          <p:cNvPr id="2" name="Text Placeholder 1">
            <a:extLst>
              <a:ext uri="{FF2B5EF4-FFF2-40B4-BE49-F238E27FC236}">
                <a16:creationId xmlns:a16="http://schemas.microsoft.com/office/drawing/2014/main" id="{AF6436A7-A6E4-A779-8764-0761FC91232B}"/>
              </a:ext>
            </a:extLst>
          </p:cNvPr>
          <p:cNvSpPr>
            <a:spLocks noGrp="1"/>
          </p:cNvSpPr>
          <p:nvPr>
            <p:ph type="body" sz="quarter" idx="11"/>
          </p:nvPr>
        </p:nvSpPr>
        <p:spPr>
          <a:xfrm>
            <a:off x="771524" y="2007476"/>
            <a:ext cx="8221664" cy="3021724"/>
          </a:xfrm>
        </p:spPr>
        <p:txBody>
          <a:bodyPr/>
          <a:lstStyle/>
          <a:p>
            <a:r>
              <a:rPr lang="en-US" sz="1800" dirty="0">
                <a:cs typeface="Calibri" pitchFamily="34" charset="0"/>
              </a:rPr>
              <a:t>The exceptions are based on either:</a:t>
            </a:r>
          </a:p>
          <a:p>
            <a:pPr marL="800100" lvl="1" indent="-342900"/>
            <a:r>
              <a:rPr lang="en-US" sz="1800" dirty="0">
                <a:cs typeface="Calibri" pitchFamily="34" charset="0"/>
              </a:rPr>
              <a:t>The minor’s </a:t>
            </a:r>
            <a:r>
              <a:rPr lang="en-US" sz="1800" b="1" dirty="0">
                <a:cs typeface="Calibri" pitchFamily="34" charset="0"/>
              </a:rPr>
              <a:t>status</a:t>
            </a:r>
            <a:r>
              <a:rPr lang="en-US" sz="1800" dirty="0">
                <a:cs typeface="Calibri" pitchFamily="34" charset="0"/>
              </a:rPr>
              <a:t> (independence from parents/guardians), or </a:t>
            </a:r>
          </a:p>
          <a:p>
            <a:pPr marL="800100" lvl="1" indent="-342900"/>
            <a:r>
              <a:rPr lang="en-US" sz="1800" dirty="0">
                <a:cs typeface="Calibri" pitchFamily="34" charset="0"/>
              </a:rPr>
              <a:t>The </a:t>
            </a:r>
            <a:r>
              <a:rPr lang="en-US" sz="1800" b="1" dirty="0">
                <a:cs typeface="Calibri" pitchFamily="34" charset="0"/>
              </a:rPr>
              <a:t>type of service requested </a:t>
            </a:r>
            <a:r>
              <a:rPr lang="en-US" sz="1800" dirty="0">
                <a:cs typeface="Calibri" pitchFamily="34" charset="0"/>
              </a:rPr>
              <a:t>(such as certain sexual health services). </a:t>
            </a:r>
          </a:p>
          <a:p>
            <a:endParaRPr lang="en-US" dirty="0"/>
          </a:p>
        </p:txBody>
      </p:sp>
      <p:sp>
        <p:nvSpPr>
          <p:cNvPr id="3" name="Title 2"/>
          <p:cNvSpPr>
            <a:spLocks noGrp="1"/>
          </p:cNvSpPr>
          <p:nvPr>
            <p:ph type="title"/>
          </p:nvPr>
        </p:nvSpPr>
        <p:spPr>
          <a:ln>
            <a:noFill/>
          </a:ln>
        </p:spPr>
        <p:txBody>
          <a:bodyPr/>
          <a:lstStyle/>
          <a:p>
            <a:r>
              <a:rPr lang="en-US" dirty="0"/>
              <a:t>GA Law: Parental Consent Exceptions </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DA3082-B004-54EE-160E-67A687473A2F}"/>
              </a:ext>
            </a:extLst>
          </p:cNvPr>
          <p:cNvSpPr>
            <a:spLocks noGrp="1"/>
          </p:cNvSpPr>
          <p:nvPr>
            <p:ph type="body" sz="quarter" idx="11"/>
          </p:nvPr>
        </p:nvSpPr>
        <p:spPr>
          <a:xfrm>
            <a:off x="845097" y="1650124"/>
            <a:ext cx="8221664" cy="3657600"/>
          </a:xfrm>
        </p:spPr>
        <p:txBody>
          <a:bodyPr/>
          <a:lstStyle/>
          <a:p>
            <a:pPr marL="1143000" lvl="1" indent="-457200">
              <a:lnSpc>
                <a:spcPct val="108000"/>
              </a:lnSpc>
              <a:buFont typeface="+mj-lt"/>
              <a:buAutoNum type="arabicPeriod"/>
            </a:pPr>
            <a:r>
              <a:rPr lang="en-US" sz="1800" dirty="0"/>
              <a:t>Legally married </a:t>
            </a:r>
          </a:p>
          <a:p>
            <a:pPr marL="1143000" lvl="1" indent="-457200">
              <a:lnSpc>
                <a:spcPct val="108000"/>
              </a:lnSpc>
              <a:buFont typeface="+mj-lt"/>
              <a:buAutoNum type="arabicPeriod"/>
            </a:pPr>
            <a:r>
              <a:rPr lang="en-US" sz="1800" dirty="0"/>
              <a:t>Pregnant </a:t>
            </a:r>
          </a:p>
          <a:p>
            <a:pPr marL="1143000" lvl="1" indent="-457200">
              <a:lnSpc>
                <a:spcPct val="108000"/>
              </a:lnSpc>
              <a:buFont typeface="+mj-lt"/>
              <a:buAutoNum type="arabicPeriod"/>
            </a:pPr>
            <a:r>
              <a:rPr lang="en-US" sz="1800" dirty="0"/>
              <a:t>Emancipated – by court order </a:t>
            </a:r>
          </a:p>
          <a:p>
            <a:pPr marL="342900" lvl="0" indent="-342900">
              <a:lnSpc>
                <a:spcPct val="108000"/>
              </a:lnSpc>
              <a:buFont typeface="Arial" panose="020B0604020202020204" pitchFamily="34" charset="0"/>
              <a:buChar char="•"/>
            </a:pPr>
            <a:r>
              <a:rPr lang="en-US" sz="1800" dirty="0"/>
              <a:t>A minor who is</a:t>
            </a:r>
            <a:r>
              <a:rPr lang="en-US" sz="1800" b="1" cap="all" dirty="0"/>
              <a:t> </a:t>
            </a:r>
            <a:r>
              <a:rPr lang="en-US" sz="1800" b="1" dirty="0">
                <a:cs typeface="Calibri" pitchFamily="34" charset="0"/>
              </a:rPr>
              <a:t>legally married </a:t>
            </a:r>
            <a:r>
              <a:rPr lang="en-US" sz="1800" dirty="0"/>
              <a:t>may consent to health care services</a:t>
            </a:r>
          </a:p>
          <a:p>
            <a:pPr marL="285750" lvl="0" indent="-285750">
              <a:lnSpc>
                <a:spcPct val="100000"/>
              </a:lnSpc>
              <a:buFont typeface="Arial" panose="020B0604020202020204" pitchFamily="34" charset="0"/>
              <a:buChar char="•"/>
            </a:pPr>
            <a:r>
              <a:rPr lang="en-US" sz="1800" dirty="0"/>
              <a:t>A </a:t>
            </a:r>
            <a:r>
              <a:rPr lang="en-US" sz="1800" b="1" dirty="0">
                <a:cs typeface="Calibri" pitchFamily="34" charset="0"/>
              </a:rPr>
              <a:t>pregnant minor </a:t>
            </a:r>
            <a:r>
              <a:rPr lang="en-US" sz="1800" dirty="0"/>
              <a:t>may consent to prenatal, delivery, and post-delivery care</a:t>
            </a:r>
            <a:endParaRPr lang="en-US" dirty="0"/>
          </a:p>
        </p:txBody>
      </p:sp>
      <p:sp>
        <p:nvSpPr>
          <p:cNvPr id="3" name="Title 2"/>
          <p:cNvSpPr>
            <a:spLocks noGrp="1"/>
          </p:cNvSpPr>
          <p:nvPr>
            <p:ph type="title"/>
          </p:nvPr>
        </p:nvSpPr>
        <p:spPr>
          <a:ln>
            <a:noFill/>
          </a:ln>
        </p:spPr>
        <p:txBody>
          <a:bodyPr/>
          <a:lstStyle/>
          <a:p>
            <a:r>
              <a:rPr lang="en-US" dirty="0"/>
              <a:t>GA Law: Minor Consent based on status</a:t>
            </a:r>
          </a:p>
        </p:txBody>
      </p:sp>
      <p:sp>
        <p:nvSpPr>
          <p:cNvPr id="6" name="Text Placeholder 5">
            <a:extLst>
              <a:ext uri="{FF2B5EF4-FFF2-40B4-BE49-F238E27FC236}">
                <a16:creationId xmlns:a16="http://schemas.microsoft.com/office/drawing/2014/main" id="{4B43E218-484C-A6FE-66C1-F546CC167FD6}"/>
              </a:ext>
            </a:extLst>
          </p:cNvPr>
          <p:cNvSpPr>
            <a:spLocks noGrp="1"/>
          </p:cNvSpPr>
          <p:nvPr>
            <p:ph type="body" sz="quarter" idx="10"/>
          </p:nvPr>
        </p:nvSpPr>
        <p:spPr>
          <a:xfrm>
            <a:off x="771283" y="921451"/>
            <a:ext cx="8221905" cy="728674"/>
          </a:xfrm>
        </p:spPr>
        <p:txBody>
          <a:bodyPr/>
          <a:lstStyle/>
          <a:p>
            <a:r>
              <a:rPr lang="en-US" dirty="0"/>
              <a:t>A MINOR MAY CONSENT TO HEALTH CARE SERVICES WITHOUT A PARENT/GUARDIAN’S PERMISSION IF THEY ARE: </a:t>
            </a:r>
          </a:p>
        </p:txBody>
      </p:sp>
    </p:spTree>
    <p:custDataLst>
      <p:tags r:id="rId1"/>
    </p:custDataLst>
    <p:extLst>
      <p:ext uri="{BB962C8B-B14F-4D97-AF65-F5344CB8AC3E}">
        <p14:creationId xmlns:p14="http://schemas.microsoft.com/office/powerpoint/2010/main" val="236312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844288"/>
          </a:xfrm>
          <a:prstGeom prst="rect">
            <a:avLst/>
          </a:prstGeom>
        </p:spPr>
        <p:txBody>
          <a:bodyPr/>
          <a:lstStyle/>
          <a:p>
            <a:pPr marL="0" indent="0">
              <a:lnSpc>
                <a:spcPct val="100000"/>
              </a:lnSpc>
              <a:buNone/>
            </a:pPr>
            <a:r>
              <a:rPr lang="en-US" dirty="0">
                <a:cs typeface="Calibri" pitchFamily="34" charset="0"/>
              </a:rPr>
              <a:t>Minors may receive the following care </a:t>
            </a:r>
            <a:r>
              <a:rPr lang="en-US" b="1" dirty="0">
                <a:cs typeface="Calibri" pitchFamily="34" charset="0"/>
              </a:rPr>
              <a:t>without</a:t>
            </a:r>
            <a:r>
              <a:rPr lang="en-US" b="1" dirty="0">
                <a:solidFill>
                  <a:srgbClr val="8CC443"/>
                </a:solidFill>
                <a:latin typeface="Calibri" pitchFamily="34" charset="0"/>
                <a:cs typeface="Calibri" pitchFamily="34" charset="0"/>
              </a:rPr>
              <a:t> </a:t>
            </a:r>
            <a:r>
              <a:rPr lang="en-US" dirty="0">
                <a:cs typeface="Calibri" pitchFamily="34" charset="0"/>
              </a:rPr>
              <a:t>parental/guardian consent:</a:t>
            </a:r>
          </a:p>
        </p:txBody>
      </p:sp>
      <p:sp>
        <p:nvSpPr>
          <p:cNvPr id="2" name="Text Placeholder 1">
            <a:extLst>
              <a:ext uri="{FF2B5EF4-FFF2-40B4-BE49-F238E27FC236}">
                <a16:creationId xmlns:a16="http://schemas.microsoft.com/office/drawing/2014/main" id="{A1659B28-22F4-A0A2-976C-4C40C63A2B5C}"/>
              </a:ext>
            </a:extLst>
          </p:cNvPr>
          <p:cNvSpPr>
            <a:spLocks noGrp="1"/>
          </p:cNvSpPr>
          <p:nvPr>
            <p:ph type="body" sz="quarter" idx="11"/>
          </p:nvPr>
        </p:nvSpPr>
        <p:spPr>
          <a:xfrm>
            <a:off x="771524" y="1765738"/>
            <a:ext cx="8221664" cy="3263462"/>
          </a:xfrm>
        </p:spPr>
        <p:txBody>
          <a:bodyPr/>
          <a:lstStyle/>
          <a:p>
            <a:pPr marL="342900" indent="-342900">
              <a:buFont typeface="+mj-lt"/>
              <a:buAutoNum type="arabicPeriod"/>
            </a:pPr>
            <a:r>
              <a:rPr lang="en-US" sz="1800" dirty="0">
                <a:ea typeface="Calibri" panose="020F0502020204030204" pitchFamily="34" charset="0"/>
                <a:cs typeface="Times New Roman" panose="02020603050405020304" pitchFamily="18" charset="0"/>
              </a:rPr>
              <a:t>Emergency medical, surgical, hospital, or health services IF the parent/legal guardian cannot be reached or is not readily available </a:t>
            </a:r>
          </a:p>
          <a:p>
            <a:pPr marL="342900" indent="-342900">
              <a:buFont typeface="+mj-lt"/>
              <a:buAutoNum type="arabicPeriod"/>
            </a:pPr>
            <a:r>
              <a:rPr lang="en-US" sz="1800" dirty="0">
                <a:ea typeface="Calibri" panose="020F0502020204030204" pitchFamily="34" charset="0"/>
                <a:cs typeface="Times New Roman" panose="02020603050405020304" pitchFamily="18" charset="0"/>
              </a:rPr>
              <a:t>Contraceptive and family planning services, including emergency contraception</a:t>
            </a:r>
          </a:p>
          <a:p>
            <a:pPr marL="342900" indent="-342900">
              <a:buFont typeface="+mj-lt"/>
              <a:buAutoNum type="arabicPeriod"/>
            </a:pPr>
            <a:r>
              <a:rPr lang="en-US" sz="1800" dirty="0">
                <a:ea typeface="Calibri" panose="020F0502020204030204" pitchFamily="34" charset="0"/>
                <a:cs typeface="Times New Roman" panose="02020603050405020304" pitchFamily="18" charset="0"/>
              </a:rPr>
              <a:t>Testing, treatment, and prevention of sexually transmitted infections (STIs), including HIV*</a:t>
            </a:r>
          </a:p>
          <a:p>
            <a:pPr marL="342900" indent="-342900">
              <a:buFont typeface="+mj-lt"/>
              <a:buAutoNum type="arabicPeriod"/>
            </a:pPr>
            <a:r>
              <a:rPr lang="en-US" sz="1800" dirty="0">
                <a:cs typeface="Calibri" pitchFamily="34" charset="0"/>
              </a:rPr>
              <a:t>A minor may consent to an abortion, but the minor’s parent(s), legal guardian, or relative must be notified at least 24 hours in advance</a:t>
            </a:r>
            <a:endParaRPr lang="en-US" dirty="0">
              <a:cs typeface="Calibri" pitchFamily="34" charset="0"/>
            </a:endParaRPr>
          </a:p>
          <a:p>
            <a:pPr marL="342900" indent="-342900">
              <a:buFont typeface="+mj-lt"/>
              <a:buAutoNum type="arabicPeriod"/>
            </a:pPr>
            <a:r>
              <a:rPr lang="en-US" sz="1800" dirty="0">
                <a:ea typeface="Calibri" panose="020F0502020204030204" pitchFamily="34" charset="0"/>
                <a:cs typeface="Calibri" pitchFamily="34" charset="0"/>
              </a:rPr>
              <a:t>Pregnancy and prenatal care </a:t>
            </a:r>
            <a:endParaRPr lang="en-US" dirty="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a:ea typeface="Calibri" panose="020F0502020204030204" pitchFamily="34" charset="0"/>
                <a:cs typeface="Times New Roman" panose="02020603050405020304" pitchFamily="18" charset="0"/>
              </a:rPr>
              <a:t>Drug abuse treatment and services, including alcohol</a:t>
            </a:r>
            <a:endParaRPr lang="en-US" sz="1800" dirty="0">
              <a:cs typeface="Calibri" pitchFamily="34" charset="0"/>
            </a:endParaRPr>
          </a:p>
          <a:p>
            <a:endParaRPr lang="en-US" dirty="0"/>
          </a:p>
        </p:txBody>
      </p:sp>
      <p:sp>
        <p:nvSpPr>
          <p:cNvPr id="3" name="Title 2"/>
          <p:cNvSpPr>
            <a:spLocks noGrp="1"/>
          </p:cNvSpPr>
          <p:nvPr>
            <p:ph type="title"/>
          </p:nvPr>
        </p:nvSpPr>
        <p:spPr/>
        <p:txBody>
          <a:bodyPr/>
          <a:lstStyle/>
          <a:p>
            <a:r>
              <a:rPr lang="en-US" dirty="0"/>
              <a:t>GA Law: Minor Consent based on service</a:t>
            </a:r>
          </a:p>
        </p:txBody>
      </p:sp>
    </p:spTree>
    <p:custDataLst>
      <p:tags r:id="rId1"/>
    </p:custDataLst>
    <p:extLst>
      <p:ext uri="{BB962C8B-B14F-4D97-AF65-F5344CB8AC3E}">
        <p14:creationId xmlns:p14="http://schemas.microsoft.com/office/powerpoint/2010/main" val="31394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Hpv</a:t>
            </a:r>
            <a:r>
              <a:rPr lang="en-US" dirty="0"/>
              <a:t> vaccines</a:t>
            </a:r>
          </a:p>
        </p:txBody>
      </p:sp>
      <p:pic>
        <p:nvPicPr>
          <p:cNvPr id="11" name="Picture Placeholder 10"/>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3802" b="13802"/>
          <a:stretch/>
        </p:blipFill>
        <p:spPr/>
      </p:pic>
    </p:spTree>
    <p:extLst>
      <p:ext uri="{BB962C8B-B14F-4D97-AF65-F5344CB8AC3E}">
        <p14:creationId xmlns:p14="http://schemas.microsoft.com/office/powerpoint/2010/main" val="167198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28674"/>
          </a:xfrm>
          <a:prstGeom prst="rect">
            <a:avLst/>
          </a:prstGeom>
        </p:spPr>
        <p:txBody>
          <a:bodyPr/>
          <a:lstStyle/>
          <a:p>
            <a:pPr marL="0" indent="0">
              <a:buNone/>
            </a:pPr>
            <a:r>
              <a:rPr lang="en-US" sz="2400" b="1" dirty="0">
                <a:solidFill>
                  <a:srgbClr val="99CC33"/>
                </a:solidFill>
                <a:latin typeface="+mj-lt"/>
                <a:cs typeface="Calibri" pitchFamily="34" charset="0"/>
              </a:rPr>
              <a:t>PROVIDERS MUST OVERRIDE A MINOR’S CONFIDENTIALITY AND  REPORT IF:</a:t>
            </a:r>
            <a:endParaRPr lang="en-US" sz="1800" dirty="0">
              <a:cs typeface="Calibri" pitchFamily="34" charset="0"/>
            </a:endParaRPr>
          </a:p>
        </p:txBody>
      </p:sp>
      <p:sp>
        <p:nvSpPr>
          <p:cNvPr id="2" name="Text Placeholder 1">
            <a:extLst>
              <a:ext uri="{FF2B5EF4-FFF2-40B4-BE49-F238E27FC236}">
                <a16:creationId xmlns:a16="http://schemas.microsoft.com/office/drawing/2014/main" id="{7AFDE251-1AA9-5D83-688D-1F1FD0AE7639}"/>
              </a:ext>
            </a:extLst>
          </p:cNvPr>
          <p:cNvSpPr>
            <a:spLocks noGrp="1"/>
          </p:cNvSpPr>
          <p:nvPr>
            <p:ph type="body" sz="quarter" idx="11"/>
          </p:nvPr>
        </p:nvSpPr>
        <p:spPr>
          <a:xfrm>
            <a:off x="771524" y="1650124"/>
            <a:ext cx="8221664" cy="3379075"/>
          </a:xfrm>
        </p:spPr>
        <p:txBody>
          <a:bodyPr/>
          <a:lstStyle/>
          <a:p>
            <a:pPr marL="511175" indent="-285750">
              <a:spcBef>
                <a:spcPts val="1200"/>
              </a:spcBef>
              <a:buFont typeface="Arial" panose="020B0604020202020204" pitchFamily="34" charset="0"/>
              <a:buChar char="•"/>
            </a:pPr>
            <a:r>
              <a:rPr lang="en-US" sz="1800" dirty="0">
                <a:cs typeface="Calibri" pitchFamily="34" charset="0"/>
              </a:rPr>
              <a:t>If there is </a:t>
            </a:r>
            <a:r>
              <a:rPr lang="en-US" sz="1800" b="1" dirty="0">
                <a:cs typeface="Calibri" pitchFamily="34" charset="0"/>
              </a:rPr>
              <a:t>suspicion of abuse or neglect </a:t>
            </a:r>
          </a:p>
          <a:p>
            <a:pPr marL="514350" indent="-288925">
              <a:spcBef>
                <a:spcPts val="1200"/>
              </a:spcBef>
              <a:buFont typeface="Arial" panose="020B0604020202020204" pitchFamily="34" charset="0"/>
              <a:buChar char="•"/>
            </a:pPr>
            <a:r>
              <a:rPr lang="en-US" sz="1800" dirty="0">
                <a:cs typeface="Calibri" pitchFamily="34" charset="0"/>
              </a:rPr>
              <a:t>If the minor </a:t>
            </a:r>
            <a:r>
              <a:rPr lang="en-US" sz="1800" b="1" dirty="0">
                <a:cs typeface="Calibri" pitchFamily="34" charset="0"/>
              </a:rPr>
              <a:t>poses a danger to self or others</a:t>
            </a:r>
          </a:p>
          <a:p>
            <a:pPr marL="514350" indent="-288925">
              <a:spcBef>
                <a:spcPts val="1200"/>
              </a:spcBef>
              <a:buFont typeface="Arial" panose="020B0604020202020204" pitchFamily="34" charset="0"/>
              <a:buChar char="•"/>
            </a:pPr>
            <a:r>
              <a:rPr lang="en-US" sz="1800" dirty="0">
                <a:cs typeface="Calibri" pitchFamily="34" charset="0"/>
              </a:rPr>
              <a:t>If the minor has </a:t>
            </a:r>
            <a:r>
              <a:rPr lang="en-US" sz="1800" b="1" dirty="0">
                <a:cs typeface="Calibri" pitchFamily="34" charset="0"/>
              </a:rPr>
              <a:t>had oral or sexual intercourse with a person more than 5 years older</a:t>
            </a:r>
          </a:p>
          <a:p>
            <a:pPr marL="514350" indent="-288925">
              <a:spcBef>
                <a:spcPts val="1200"/>
              </a:spcBef>
              <a:buFont typeface="Arial" panose="020B0604020202020204" pitchFamily="34" charset="0"/>
              <a:buChar char="•"/>
            </a:pPr>
            <a:r>
              <a:rPr lang="en-US" sz="1800" dirty="0">
                <a:cs typeface="Calibri" pitchFamily="34" charset="0"/>
              </a:rPr>
              <a:t>If the minor has</a:t>
            </a:r>
            <a:r>
              <a:rPr lang="en-US" sz="1800" b="1" dirty="0">
                <a:cs typeface="Calibri" pitchFamily="34" charset="0"/>
              </a:rPr>
              <a:t> had oral or sexual intercourse with a person more than 5 years younger</a:t>
            </a:r>
          </a:p>
          <a:p>
            <a:pPr marL="514350" indent="-288925">
              <a:spcBef>
                <a:spcPts val="1200"/>
              </a:spcBef>
              <a:buFont typeface="Arial" panose="020B0604020202020204" pitchFamily="34" charset="0"/>
              <a:buChar char="•"/>
            </a:pPr>
            <a:endParaRPr lang="en-US" sz="1800" dirty="0">
              <a:cs typeface="Calibri" pitchFamily="34" charset="0"/>
            </a:endParaRPr>
          </a:p>
          <a:p>
            <a:pPr marL="0" indent="0">
              <a:spcBef>
                <a:spcPts val="1200"/>
              </a:spcBef>
              <a:buNone/>
            </a:pPr>
            <a:r>
              <a:rPr lang="en-US" sz="1600" i="1" dirty="0">
                <a:cs typeface="Calibri" pitchFamily="34" charset="0"/>
              </a:rPr>
              <a:t>Note: There is no state statute that requires providers to ask minor patients the age of their sexual partners</a:t>
            </a:r>
          </a:p>
          <a:p>
            <a:endParaRPr lang="en-US" dirty="0"/>
          </a:p>
        </p:txBody>
      </p:sp>
      <p:sp>
        <p:nvSpPr>
          <p:cNvPr id="3" name="Title 2"/>
          <p:cNvSpPr>
            <a:spLocks noGrp="1"/>
          </p:cNvSpPr>
          <p:nvPr>
            <p:ph type="title"/>
          </p:nvPr>
        </p:nvSpPr>
        <p:spPr>
          <a:ln>
            <a:noFill/>
          </a:ln>
        </p:spPr>
        <p:txBody>
          <a:bodyPr/>
          <a:lstStyle/>
          <a:p>
            <a:r>
              <a:rPr lang="en-US" dirty="0"/>
              <a:t>Reporting </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121" y="923599"/>
            <a:ext cx="8230246" cy="1146939"/>
          </a:xfrm>
          <a:prstGeom prst="rect">
            <a:avLst/>
          </a:prstGeom>
        </p:spPr>
        <p:txBody>
          <a:bodyPr/>
          <a:lstStyle/>
          <a:p>
            <a:pPr>
              <a:spcBef>
                <a:spcPts val="0"/>
              </a:spcBef>
            </a:pPr>
            <a:r>
              <a:rPr lang="en-US" sz="2800" b="1" dirty="0">
                <a:solidFill>
                  <a:srgbClr val="99CC33"/>
                </a:solidFill>
                <a:latin typeface="+mj-lt"/>
              </a:rPr>
              <a:t>THE PROVIDER MAY CHOOSE TO TELL THE MINOR’S PARENTS ABOUT SERVICES PROVIDED IN THE FOLLOWING CIRCUMSTANCES:</a:t>
            </a:r>
          </a:p>
          <a:p>
            <a:pPr lvl="0">
              <a:spcBef>
                <a:spcPts val="0"/>
              </a:spcBef>
            </a:pPr>
            <a:endParaRPr lang="en-US" sz="2500" dirty="0"/>
          </a:p>
        </p:txBody>
      </p:sp>
      <p:sp>
        <p:nvSpPr>
          <p:cNvPr id="2" name="Text Placeholder 1">
            <a:extLst>
              <a:ext uri="{FF2B5EF4-FFF2-40B4-BE49-F238E27FC236}">
                <a16:creationId xmlns:a16="http://schemas.microsoft.com/office/drawing/2014/main" id="{97030941-4C89-39E5-293A-E4F2FB34F465}"/>
              </a:ext>
            </a:extLst>
          </p:cNvPr>
          <p:cNvSpPr>
            <a:spLocks noGrp="1"/>
          </p:cNvSpPr>
          <p:nvPr>
            <p:ph type="body" sz="quarter" idx="11"/>
          </p:nvPr>
        </p:nvSpPr>
        <p:spPr>
          <a:xfrm>
            <a:off x="771362" y="2186152"/>
            <a:ext cx="8229763" cy="692932"/>
          </a:xfrm>
        </p:spPr>
        <p:txBody>
          <a:bodyPr/>
          <a:lstStyle/>
          <a:p>
            <a:pPr marL="285750" indent="-285750">
              <a:buFont typeface="Arial" panose="020B0604020202020204" pitchFamily="34" charset="0"/>
              <a:buChar char="•"/>
            </a:pPr>
            <a:r>
              <a:rPr lang="en-US" sz="1800" dirty="0"/>
              <a:t>STI testing, treatment, and other care services </a:t>
            </a:r>
          </a:p>
          <a:p>
            <a:pPr marL="285750" indent="-285750">
              <a:buFont typeface="Arial" panose="020B0604020202020204" pitchFamily="34" charset="0"/>
              <a:buChar char="•"/>
            </a:pPr>
            <a:r>
              <a:rPr lang="en-US" sz="1800" dirty="0"/>
              <a:t>Treatment for substance use disorder</a:t>
            </a:r>
            <a:endParaRPr lang="en-US" dirty="0"/>
          </a:p>
        </p:txBody>
      </p:sp>
      <p:sp>
        <p:nvSpPr>
          <p:cNvPr id="3" name="Title 2"/>
          <p:cNvSpPr>
            <a:spLocks noGrp="1"/>
          </p:cNvSpPr>
          <p:nvPr>
            <p:ph type="title"/>
          </p:nvPr>
        </p:nvSpPr>
        <p:spPr/>
        <p:txBody>
          <a:bodyPr/>
          <a:lstStyle/>
          <a:p>
            <a:r>
              <a:rPr lang="en-US" dirty="0"/>
              <a:t>Informing the parent</a:t>
            </a:r>
          </a:p>
        </p:txBody>
      </p:sp>
      <p:sp>
        <p:nvSpPr>
          <p:cNvPr id="5" name="Text Placeholder 4">
            <a:extLst>
              <a:ext uri="{FF2B5EF4-FFF2-40B4-BE49-F238E27FC236}">
                <a16:creationId xmlns:a16="http://schemas.microsoft.com/office/drawing/2014/main" id="{964C6E31-B326-33DD-F381-9F2A80800DA2}"/>
              </a:ext>
            </a:extLst>
          </p:cNvPr>
          <p:cNvSpPr>
            <a:spLocks noGrp="1"/>
          </p:cNvSpPr>
          <p:nvPr>
            <p:ph type="body" sz="quarter" idx="12"/>
          </p:nvPr>
        </p:nvSpPr>
        <p:spPr>
          <a:xfrm>
            <a:off x="771282" y="3078633"/>
            <a:ext cx="8222146" cy="734130"/>
          </a:xfrm>
        </p:spPr>
        <p:txBody>
          <a:bodyPr/>
          <a:lstStyle/>
          <a:p>
            <a:pPr marL="0" lvl="0" indent="0">
              <a:buNone/>
            </a:pPr>
            <a:r>
              <a:rPr lang="en-US" sz="2400" dirty="0"/>
              <a:t>The provider is </a:t>
            </a:r>
            <a:r>
              <a:rPr lang="en-US" sz="2400" b="1" dirty="0"/>
              <a:t>required</a:t>
            </a:r>
            <a:r>
              <a:rPr lang="en-US" sz="2400" dirty="0"/>
              <a:t> to tell the minor’s parents about services in the following circumstance:</a:t>
            </a:r>
          </a:p>
          <a:p>
            <a:endParaRPr lang="en-US" dirty="0"/>
          </a:p>
        </p:txBody>
      </p:sp>
      <p:sp>
        <p:nvSpPr>
          <p:cNvPr id="6" name="Text Placeholder 5">
            <a:extLst>
              <a:ext uri="{FF2B5EF4-FFF2-40B4-BE49-F238E27FC236}">
                <a16:creationId xmlns:a16="http://schemas.microsoft.com/office/drawing/2014/main" id="{2D113EA5-C023-012B-D498-E826FD13EE2F}"/>
              </a:ext>
            </a:extLst>
          </p:cNvPr>
          <p:cNvSpPr>
            <a:spLocks noGrp="1"/>
          </p:cNvSpPr>
          <p:nvPr>
            <p:ph type="body" sz="quarter" idx="13"/>
          </p:nvPr>
        </p:nvSpPr>
        <p:spPr>
          <a:xfrm>
            <a:off x="874054" y="3812763"/>
            <a:ext cx="8221664" cy="1500075"/>
          </a:xfrm>
        </p:spPr>
        <p:txBody>
          <a:bodyPr/>
          <a:lstStyle/>
          <a:p>
            <a:pPr marL="285750" indent="-285750">
              <a:buFont typeface="Arial" panose="020B0604020202020204" pitchFamily="34" charset="0"/>
              <a:buChar char="•"/>
            </a:pPr>
            <a:r>
              <a:rPr lang="en-US" sz="1800" dirty="0"/>
              <a:t>Abortion services require at least a 24 notice to parent/legal guardian before services can be performed </a:t>
            </a:r>
          </a:p>
          <a:p>
            <a:endParaRPr lang="en-US" dirty="0"/>
          </a:p>
        </p:txBody>
      </p:sp>
    </p:spTree>
    <p:custDataLst>
      <p:tags r:id="rId1"/>
    </p:custDataLst>
    <p:extLst>
      <p:ext uri="{BB962C8B-B14F-4D97-AF65-F5344CB8AC3E}">
        <p14:creationId xmlns:p14="http://schemas.microsoft.com/office/powerpoint/2010/main" val="38104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2.xml><?xml version="1.0" encoding="utf-8"?>
<ds:datastoreItem xmlns:ds="http://schemas.openxmlformats.org/officeDocument/2006/customXml" ds:itemID="{0598CA53-D3BE-4A35-9EB7-A8B2D3C173F7}">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06384dcc-0cdc-498a-a7bd-67cf6bcf7cd5"/>
    <ds:schemaRef ds:uri="http://www.w3.org/XML/1998/namespace"/>
  </ds:schemaRefs>
</ds:datastoreItem>
</file>

<file path=customXml/itemProps3.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9111</TotalTime>
  <Words>2706</Words>
  <Application>Microsoft Office PowerPoint</Application>
  <PresentationFormat>Custom</PresentationFormat>
  <Paragraphs>192</Paragraphs>
  <Slides>13</Slides>
  <Notes>13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Arial</vt:lpstr>
      <vt:lpstr>Calibri</vt:lpstr>
      <vt:lpstr>Courier New</vt:lpstr>
      <vt:lpstr>Roboto</vt:lpstr>
      <vt:lpstr>Roboto Condensed</vt:lpstr>
      <vt:lpstr>Title</vt:lpstr>
      <vt:lpstr>Text Only</vt:lpstr>
      <vt:lpstr>Text w/Pictures</vt:lpstr>
      <vt:lpstr>Text w/Video</vt:lpstr>
      <vt:lpstr>Other</vt:lpstr>
      <vt:lpstr>Georgia Minor Consent and Confidentiality Laws </vt:lpstr>
      <vt:lpstr>CASE SCENARIO: SHAY, 15 Y/O female</vt:lpstr>
      <vt:lpstr>Important Definitions</vt:lpstr>
      <vt:lpstr>GA Law: Parental Consent Exceptions </vt:lpstr>
      <vt:lpstr>GA Law: Minor Consent based on status</vt:lpstr>
      <vt:lpstr>GA Law: Minor Consent based on service</vt:lpstr>
      <vt:lpstr>Hpv vaccines</vt:lpstr>
      <vt:lpstr>Reporting </vt:lpstr>
      <vt:lpstr>Informing the parent</vt:lpstr>
      <vt:lpstr>CASE SCENARIO: SHAY, 15 Y/O female</vt:lpstr>
      <vt:lpstr>Accessing records</vt:lpstr>
      <vt:lpstr>CASE SCENARIO: GIOVANNI, 17 Y/O male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497</cp:revision>
  <dcterms:created xsi:type="dcterms:W3CDTF">2016-12-02T20:56:01Z</dcterms:created>
  <dcterms:modified xsi:type="dcterms:W3CDTF">2023-11-20T17:43:29Z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y fmtid="{D5CDD505-2E9C-101B-9397-08002B2CF9AE}" pid="3" name="ArticulateGUID">
    <vt:lpwstr>8C57E4CB-8C91-4889-8FE5-6CD754F350E5</vt:lpwstr>
  </property>
  <property fmtid="{D5CDD505-2E9C-101B-9397-08002B2CF9AE}" pid="4" name="ArticulatePath">
    <vt:lpwstr>Confidentiality Laws CO Spark Slides</vt:lpwstr>
  </property>
</Properties>
</file>