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 id="2147483728" r:id="rId5"/>
    <p:sldMasterId id="2147483737" r:id="rId6"/>
    <p:sldMasterId id="2147483761" r:id="rId7"/>
    <p:sldMasterId id="2147483765" r:id="rId8"/>
  </p:sldMasterIdLst>
  <p:notesMasterIdLst>
    <p:notesMasterId r:id="rId20"/>
  </p:notesMasterIdLst>
  <p:handoutMasterIdLst>
    <p:handoutMasterId r:id="rId21"/>
  </p:handoutMasterIdLst>
  <p:sldIdLst>
    <p:sldId id="271" r:id="rId9"/>
    <p:sldId id="293" r:id="rId10"/>
    <p:sldId id="297" r:id="rId11"/>
    <p:sldId id="274" r:id="rId12"/>
    <p:sldId id="289" r:id="rId13"/>
    <p:sldId id="291" r:id="rId14"/>
    <p:sldId id="296" r:id="rId15"/>
    <p:sldId id="294" r:id="rId16"/>
    <p:sldId id="298" r:id="rId17"/>
    <p:sldId id="295" r:id="rId18"/>
    <p:sldId id="270" r:id="rId19"/>
  </p:sldIdLst>
  <p:sldSz cx="9756775" cy="5486400"/>
  <p:notesSz cx="6858000" cy="9144000"/>
  <p:custDataLst>
    <p:tags r:id="rId22"/>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197DB7-5DF1-5856-1757-9529B46314E3}" name="Kleine, Sara" initials="KS" userId="S::klsara@med.umich.edu::f98ba567-0fa4-49d6-bd54-af0fc43d89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Cupito, Anna" initials="CA [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CC33"/>
    <a:srgbClr val="CC9933"/>
    <a:srgbClr val="3399CC"/>
    <a:srgbClr val="0099CC"/>
    <a:srgbClr val="8CC443"/>
    <a:srgbClr val="00ADEF"/>
    <a:srgbClr val="0D233D"/>
    <a:srgbClr val="FFCF06"/>
    <a:srgbClr val="0D2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46" autoAdjust="0"/>
    <p:restoredTop sz="92072" autoAdjust="0"/>
  </p:normalViewPr>
  <p:slideViewPr>
    <p:cSldViewPr snapToGrid="0">
      <p:cViewPr varScale="1">
        <p:scale>
          <a:sx n="65" d="100"/>
          <a:sy n="65" d="100"/>
        </p:scale>
        <p:origin x="1212" y="60"/>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0EF482-5D72-43B2-8143-5A8E80E3EAE1}" type="datetimeFigureOut">
              <a:rPr lang="en-US" smtClean="0"/>
              <a:t>11/20/2023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F28EA-D310-4E95-90AC-66B5D688C796}" type="slidenum">
              <a:rPr lang="en-US" smtClean="0"/>
              <a:t>‹#›</a:t>
            </a:fld>
            <a:endParaRPr lang="en-US"/>
          </a:p>
        </p:txBody>
      </p:sp>
    </p:spTree>
    <p:extLst>
      <p:ext uri="{BB962C8B-B14F-4D97-AF65-F5344CB8AC3E}">
        <p14:creationId xmlns:p14="http://schemas.microsoft.com/office/powerpoint/2010/main" val="3130059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 to be an overview of the most relevant laws on confidential services for teens.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 Each person here will have times where we need to know and comply with consent and confidentiality laws, though it’s different for our various roles. For each law and scenario we discuss, try to think about how it applies to your role. To get us started, let’s review a case scenario.</a:t>
            </a:r>
          </a:p>
          <a:p>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take a look at one last scenario. Giovanni is a 17-year-old boy who is struggling with substance use,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receive counseling to help him quit smoking without a parent’s consent? </a:t>
            </a:r>
          </a:p>
          <a:p>
            <a:r>
              <a:rPr lang="en-US" sz="960" kern="1200" dirty="0">
                <a:solidFill>
                  <a:schemeClr val="tx1"/>
                </a:solidFill>
                <a:effectLst/>
                <a:latin typeface="+mn-lt"/>
                <a:ea typeface="+mn-ea"/>
                <a:cs typeface="+mn-cs"/>
              </a:rPr>
              <a:t> </a:t>
            </a:r>
          </a:p>
          <a:p>
            <a:r>
              <a:rPr lang="en-US" sz="960" i="1" kern="1200" dirty="0">
                <a:solidFill>
                  <a:schemeClr val="tx1"/>
                </a:solidFill>
                <a:effectLst/>
                <a:latin typeface="+mn-lt"/>
                <a:ea typeface="+mn-ea"/>
                <a:cs typeface="+mn-cs"/>
              </a:rPr>
              <a:t>[Allow a moment for people to think to themselves, then either ask for a volunteer to answer or instruct the audience to answer to themselves.]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Yes, he can receive counseling, though the provider may encourage Giovanni to tell his parents.</a:t>
            </a:r>
          </a:p>
          <a:p>
            <a:r>
              <a:rPr lang="en-US" sz="960" kern="1200" dirty="0">
                <a:solidFill>
                  <a:schemeClr val="tx1"/>
                </a:solidFill>
                <a:effectLst/>
                <a:latin typeface="+mn-lt"/>
                <a:ea typeface="+mn-ea"/>
                <a:cs typeface="+mn-cs"/>
              </a:rPr>
              <a:t>How about treatment for alcohol use?</a:t>
            </a:r>
          </a:p>
          <a:p>
            <a:r>
              <a:rPr lang="en-US" sz="960" kern="1200" dirty="0">
                <a:solidFill>
                  <a:schemeClr val="tx1"/>
                </a:solidFill>
                <a:effectLst/>
                <a:latin typeface="+mn-lt"/>
                <a:ea typeface="+mn-ea"/>
                <a:cs typeface="+mn-cs"/>
              </a:rPr>
              <a:t>  </a:t>
            </a:r>
          </a:p>
          <a:p>
            <a:r>
              <a:rPr lang="en-US" sz="960" i="1" kern="1200" dirty="0">
                <a:solidFill>
                  <a:schemeClr val="tx1"/>
                </a:solidFill>
                <a:effectLst/>
                <a:latin typeface="+mn-lt"/>
                <a:ea typeface="+mn-ea"/>
                <a:cs typeface="+mn-cs"/>
              </a:rPr>
              <a:t>[Allow a moment for people to think to themselves, then ask for a volunteer to answer.] </a:t>
            </a:r>
          </a:p>
          <a:p>
            <a:r>
              <a:rPr lang="en-US" sz="960" kern="1200" dirty="0">
                <a:solidFill>
                  <a:schemeClr val="tx1"/>
                </a:solidFill>
                <a:effectLst/>
                <a:latin typeface="+mn-lt"/>
                <a:ea typeface="+mn-ea"/>
                <a:cs typeface="+mn-cs"/>
              </a:rPr>
              <a:t>Yes, although again, the provider may encourage him to tell his parents.</a:t>
            </a:r>
          </a:p>
          <a:p>
            <a:r>
              <a:rPr lang="en-US" sz="960" kern="1200" dirty="0">
                <a:solidFill>
                  <a:schemeClr val="tx1"/>
                </a:solidFill>
                <a:effectLst/>
                <a:latin typeface="+mn-lt"/>
                <a:ea typeface="+mn-ea"/>
                <a:cs typeface="+mn-cs"/>
              </a:rPr>
              <a:t>Finally, what if he were 11 years old?</a:t>
            </a:r>
          </a:p>
          <a:p>
            <a:r>
              <a:rPr lang="en-US" sz="960" kern="1200" dirty="0">
                <a:solidFill>
                  <a:schemeClr val="tx1"/>
                </a:solidFill>
                <a:effectLst/>
                <a:latin typeface="+mn-lt"/>
                <a:ea typeface="+mn-ea"/>
                <a:cs typeface="+mn-cs"/>
              </a:rPr>
              <a:t> </a:t>
            </a:r>
          </a:p>
          <a:p>
            <a:r>
              <a:rPr lang="en-US" sz="960" i="1" kern="1200" dirty="0">
                <a:solidFill>
                  <a:schemeClr val="tx1"/>
                </a:solidFill>
                <a:effectLst/>
                <a:latin typeface="+mn-lt"/>
                <a:ea typeface="+mn-ea"/>
                <a:cs typeface="+mn-cs"/>
              </a:rPr>
              <a:t>[Allow the audience to think of their response.]</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No, minors under age 12 need parental consent for smoking cessation counseling.</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339161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 </a:t>
            </a:r>
            <a:r>
              <a:rPr lang="en-US" sz="960" i="1" kern="1200">
                <a:solidFill>
                  <a:schemeClr val="tx1"/>
                </a:solidFill>
                <a:effectLst/>
                <a:latin typeface="+mn-lt"/>
                <a:ea typeface="+mn-ea"/>
                <a:cs typeface="+mn-cs"/>
              </a:rPr>
              <a:t>staff bathroom).]</a:t>
            </a:r>
            <a:endParaRPr lang="en-US" sz="960" i="1" kern="1200" dirty="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 clinician found out that she is concerned about having an STI. Shay says she is worried her mother will kick her out of the house if she knows Shay is sexually active. How does the right to confidentiality help or hurt Shay?</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provide certain confidential services to teens without a parent’s permission, it can be challenging when we think parents should be involved. What can go wrong if we accidentally break confidentiality?</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Shay would probably be more likely to get tested for STIs and possibly get a method of contraception if she’s assured her mother’s permission is not required.</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Before we review the laws, it’s important to recognize the difference between consent and confidentiality. </a:t>
            </a:r>
          </a:p>
          <a:p>
            <a:pPr lvl="0"/>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lvl="0"/>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lvl="0"/>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p>
          <a:p>
            <a:pPr marL="537256" lvl="1" indent="-171450">
              <a:buFont typeface="Courier New" panose="02070309020205020404" pitchFamily="49" charset="0"/>
              <a:buChar char="o"/>
            </a:pPr>
            <a:r>
              <a:rPr lang="en-US" sz="1000" kern="1200" dirty="0">
                <a:solidFill>
                  <a:schemeClr val="tx1"/>
                </a:solidFill>
                <a:effectLst/>
                <a:latin typeface="+mn-lt"/>
                <a:ea typeface="+mn-ea"/>
                <a:cs typeface="+mn-cs"/>
              </a:rPr>
              <a:t>Even if a minor is allowed to consent to a service without a parent’s permission, it does not necessarily mean that the provider is required to keep it confidential. </a:t>
            </a:r>
          </a:p>
          <a:p>
            <a:pPr marL="537256" lvl="1" indent="-171450">
              <a:buFont typeface="Courier New" panose="02070309020205020404" pitchFamily="49" charset="0"/>
              <a:buChar char="o"/>
            </a:pPr>
            <a:r>
              <a:rPr lang="en-US" sz="1000" kern="1200" dirty="0">
                <a:solidFill>
                  <a:schemeClr val="tx1"/>
                </a:solidFill>
                <a:effectLst/>
                <a:latin typeface="+mn-lt"/>
                <a:ea typeface="+mn-ea"/>
                <a:cs typeface="+mn-cs"/>
              </a:rPr>
              <a:t>So, laws can protect a minor’s right to access a specific service, like contraception, but often it’s up to health care providers and staff to protect a minor’s confidentiality.</a:t>
            </a: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411429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review the laws and consider how we implement them here. As we see on this slide, a parent or legal guardian must provide consent on behalf of a minor (under age 18) before health care services are provided, with </a:t>
            </a:r>
            <a:r>
              <a:rPr lang="en-US" sz="960" b="1" kern="1200" dirty="0">
                <a:solidFill>
                  <a:schemeClr val="tx1"/>
                </a:solidFill>
                <a:effectLst/>
                <a:latin typeface="+mn-lt"/>
                <a:ea typeface="+mn-ea"/>
                <a:cs typeface="+mn-cs"/>
              </a:rPr>
              <a:t>several important exceptions</a:t>
            </a:r>
            <a:r>
              <a:rPr lang="en-US" sz="960" kern="1200" dirty="0">
                <a:solidFill>
                  <a:schemeClr val="tx1"/>
                </a:solidFill>
                <a:effectLst/>
                <a:latin typeface="+mn-lt"/>
                <a:ea typeface="+mn-ea"/>
                <a:cs typeface="+mn-cs"/>
              </a:rPr>
              <a:t>.</a:t>
            </a:r>
          </a:p>
          <a:p>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Emergency care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Care for emancipated minors who can be emancipated by court order, marriage, or military active duty</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Specific health care services related to reproductive health</a:t>
            </a:r>
            <a:r>
              <a:rPr lang="en-US" sz="96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or substance abuse treatment</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“Iowa Confidentiality/Minor Consent Laws” handout.] </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a:p>
        </p:txBody>
      </p:sp>
    </p:spTree>
    <p:extLst>
      <p:ext uri="{BB962C8B-B14F-4D97-AF65-F5344CB8AC3E}">
        <p14:creationId xmlns:p14="http://schemas.microsoft.com/office/powerpoint/2010/main" val="72752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Here’s a handout that explains Iowa’s confidentiality and minor consent laws. This slide also outlines the laws and can be a cheat sheet if you want to keep it handy. As we see here, patients</a:t>
            </a:r>
            <a:r>
              <a:rPr lang="en-US" sz="960" kern="1200" baseline="0" dirty="0">
                <a:solidFill>
                  <a:schemeClr val="tx1"/>
                </a:solidFill>
                <a:effectLst/>
                <a:latin typeface="+mn-lt"/>
                <a:ea typeface="+mn-ea"/>
                <a:cs typeface="+mn-cs"/>
              </a:rPr>
              <a:t> under 18</a:t>
            </a:r>
            <a:r>
              <a:rPr lang="en-US" sz="960" kern="1200" dirty="0">
                <a:solidFill>
                  <a:schemeClr val="tx1"/>
                </a:solidFill>
                <a:effectLst/>
                <a:latin typeface="+mn-lt"/>
                <a:ea typeface="+mn-ea"/>
                <a:cs typeface="+mn-cs"/>
              </a:rPr>
              <a:t> have a right to the following </a:t>
            </a:r>
            <a:r>
              <a:rPr lang="en-US" sz="960" b="1" kern="1200" dirty="0">
                <a:solidFill>
                  <a:schemeClr val="tx1"/>
                </a:solidFill>
                <a:effectLst/>
                <a:latin typeface="+mn-lt"/>
                <a:ea typeface="+mn-ea"/>
                <a:cs typeface="+mn-cs"/>
              </a:rPr>
              <a:t>without</a:t>
            </a:r>
            <a:r>
              <a:rPr lang="en-US" sz="960" kern="1200" dirty="0">
                <a:solidFill>
                  <a:schemeClr val="tx1"/>
                </a:solidFill>
                <a:effectLst/>
                <a:latin typeface="+mn-lt"/>
                <a:ea typeface="+mn-ea"/>
                <a:cs typeface="+mn-cs"/>
              </a:rPr>
              <a:t> parental/guardian consent or knowledge:</a:t>
            </a:r>
          </a:p>
          <a:p>
            <a:pPr marL="342900" indent="-342900">
              <a:buFont typeface="Arial" panose="020B0604020202020204" pitchFamily="34" charset="0"/>
              <a:buChar char="•"/>
            </a:pPr>
            <a:r>
              <a:rPr lang="en-US" sz="1000" dirty="0">
                <a:ea typeface="Calibri" panose="020F0502020204030204" pitchFamily="34" charset="0"/>
                <a:cs typeface="Times New Roman" panose="02020603050405020304" pitchFamily="18" charset="0"/>
              </a:rPr>
              <a:t>Family planning services</a:t>
            </a:r>
          </a:p>
          <a:p>
            <a:pPr marL="342900" indent="-342900">
              <a:buFont typeface="Arial" panose="020B0604020202020204" pitchFamily="34" charset="0"/>
              <a:buChar char="•"/>
            </a:pPr>
            <a:r>
              <a:rPr lang="en-US" sz="1000" dirty="0">
                <a:ea typeface="Calibri" panose="020F0502020204030204" pitchFamily="34" charset="0"/>
                <a:cs typeface="Times New Roman" panose="02020603050405020304" pitchFamily="18" charset="0"/>
              </a:rPr>
              <a:t>Prevention of sexually transmitted infections (STIs), including vaccines for hepatitis B and HPV</a:t>
            </a:r>
          </a:p>
          <a:p>
            <a:pPr marL="708706" marR="0" lvl="1" indent="-34290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HIV pre-exposure prophylaxis (</a:t>
            </a:r>
            <a:r>
              <a:rPr lang="en-US" sz="2000" dirty="0" err="1"/>
              <a:t>PrEP</a:t>
            </a:r>
            <a:r>
              <a:rPr lang="en-US" sz="2000" dirty="0"/>
              <a:t>) for HIV prevention</a:t>
            </a:r>
            <a:r>
              <a:rPr lang="en-US" sz="1000" dirty="0">
                <a:ea typeface="Calibri" panose="020F0502020204030204" pitchFamily="34" charset="0"/>
                <a:cs typeface="Times New Roman" panose="02020603050405020304" pitchFamily="18" charset="0"/>
              </a:rPr>
              <a:t> (CDC, 2020)</a:t>
            </a:r>
          </a:p>
          <a:p>
            <a:pPr marL="342900" indent="-342900">
              <a:buFont typeface="Arial" panose="020B0604020202020204" pitchFamily="34" charset="0"/>
              <a:buChar char="•"/>
            </a:pPr>
            <a:r>
              <a:rPr lang="en-US" sz="1000" dirty="0">
                <a:ea typeface="Calibri" panose="020F0502020204030204" pitchFamily="34" charset="0"/>
                <a:cs typeface="Times New Roman" panose="02020603050405020304" pitchFamily="18" charset="0"/>
              </a:rPr>
              <a:t>Testing and treatment for STIs, including HIV</a:t>
            </a:r>
          </a:p>
          <a:p>
            <a:pPr marL="342900" indent="-342900">
              <a:buFont typeface="Arial" panose="020B0604020202020204" pitchFamily="34" charset="0"/>
              <a:buChar char="•"/>
            </a:pPr>
            <a:r>
              <a:rPr lang="en-US" sz="1000" dirty="0">
                <a:ea typeface="Calibri" panose="020F0502020204030204" pitchFamily="34" charset="0"/>
                <a:cs typeface="Times New Roman" panose="02020603050405020304" pitchFamily="18" charset="0"/>
              </a:rPr>
              <a:t>Substance use treatment</a:t>
            </a:r>
          </a:p>
          <a:p>
            <a:pPr marL="342900" indent="-342900">
              <a:buFont typeface="Arial" panose="020B0604020202020204" pitchFamily="34" charset="0"/>
              <a:buChar char="•"/>
            </a:pPr>
            <a:r>
              <a:rPr lang="en-US" sz="1000" dirty="0">
                <a:ea typeface="Calibri" panose="020F0502020204030204" pitchFamily="34" charset="0"/>
                <a:cs typeface="Times New Roman" panose="02020603050405020304" pitchFamily="18" charset="0"/>
              </a:rPr>
              <a:t>Tobacco cessation counseling, </a:t>
            </a:r>
            <a:r>
              <a:rPr lang="en-US" sz="1000" b="1" dirty="0">
                <a:solidFill>
                  <a:srgbClr val="8CC443"/>
                </a:solidFill>
                <a:cs typeface="Calibri" pitchFamily="34" charset="0"/>
              </a:rPr>
              <a:t>age 12 and up</a:t>
            </a:r>
            <a:r>
              <a:rPr lang="en-US" sz="1000" b="1" baseline="0" dirty="0">
                <a:solidFill>
                  <a:srgbClr val="8CC443"/>
                </a:solidFill>
                <a:cs typeface="Calibri" pitchFamily="34" charset="0"/>
              </a:rPr>
              <a:t> – </a:t>
            </a:r>
          </a:p>
          <a:p>
            <a:pPr marL="708706" lvl="1" indent="-342900">
              <a:buFont typeface="Courier New" panose="02070309020205020404" pitchFamily="49" charset="0"/>
              <a:buChar char="o"/>
            </a:pPr>
            <a:r>
              <a:rPr lang="en-US" sz="960" b="0" kern="1200" baseline="0" dirty="0">
                <a:solidFill>
                  <a:srgbClr val="8CC443"/>
                </a:solidFill>
                <a:effectLst/>
                <a:latin typeface="+mn-lt"/>
                <a:ea typeface="+mn-ea"/>
                <a:cs typeface="+mn-cs"/>
              </a:rPr>
              <a:t>It is important to note that the </a:t>
            </a:r>
            <a:r>
              <a:rPr lang="en-US" sz="960" b="0" kern="1200" baseline="0" dirty="0" err="1">
                <a:solidFill>
                  <a:srgbClr val="8CC443"/>
                </a:solidFill>
                <a:effectLst/>
                <a:latin typeface="+mn-lt"/>
                <a:ea typeface="+mn-ea"/>
                <a:cs typeface="+mn-cs"/>
              </a:rPr>
              <a:t>Quitline</a:t>
            </a:r>
            <a:r>
              <a:rPr lang="en-US" sz="960" b="0" kern="1200" baseline="0" dirty="0">
                <a:solidFill>
                  <a:srgbClr val="8CC443"/>
                </a:solidFill>
                <a:effectLst/>
                <a:latin typeface="+mn-lt"/>
                <a:ea typeface="+mn-ea"/>
                <a:cs typeface="+mn-cs"/>
              </a:rPr>
              <a:t> IA program allows only minors age 13 and up to consent. </a:t>
            </a:r>
            <a:endParaRPr lang="en-US" sz="960" b="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Are there any questions?</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Health care providers may still provide the service, but must notify the parent/guardian:</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At least 48 hours prior to any abortion, UNLESS</a:t>
            </a:r>
          </a:p>
          <a:p>
            <a:pPr marL="537256" lvl="1" indent="-171450">
              <a:buFont typeface="Arial" panose="020B0604020202020204" pitchFamily="34" charset="0"/>
              <a:buChar char="•"/>
            </a:pPr>
            <a:r>
              <a:rPr lang="en-US" sz="960" kern="1200" dirty="0">
                <a:solidFill>
                  <a:schemeClr val="tx1"/>
                </a:solidFill>
                <a:effectLst/>
                <a:latin typeface="+mn-lt"/>
                <a:ea typeface="+mn-ea"/>
                <a:cs typeface="+mn-cs"/>
              </a:rPr>
              <a:t>The minor</a:t>
            </a:r>
            <a:r>
              <a:rPr lang="en-US" sz="1800" dirty="0">
                <a:ea typeface="Calibri"/>
                <a:cs typeface="Times New Roman"/>
              </a:rPr>
              <a:t> is a victim of abuse that has been reported to the appropriate authorities</a:t>
            </a:r>
          </a:p>
          <a:p>
            <a:pPr marL="537256" lvl="1" indent="-171450">
              <a:buFont typeface="Arial" panose="020B0604020202020204" pitchFamily="34" charset="0"/>
              <a:buChar char="•"/>
            </a:pPr>
            <a:r>
              <a:rPr lang="en-US" sz="1800" dirty="0">
                <a:ea typeface="Calibri"/>
                <a:cs typeface="Times New Roman"/>
              </a:rPr>
              <a:t>A court-authorized waiver is obtained</a:t>
            </a:r>
          </a:p>
          <a:p>
            <a:pPr marL="288925" indent="-288925">
              <a:spcBef>
                <a:spcPts val="600"/>
              </a:spcBef>
              <a:buFont typeface="Arial" panose="020B0604020202020204" pitchFamily="34" charset="0"/>
              <a:buChar char="•"/>
              <a:tabLst>
                <a:tab pos="914400" algn="l"/>
              </a:tabLst>
            </a:pPr>
            <a:r>
              <a:rPr lang="en-US" sz="1800" dirty="0">
                <a:ea typeface="Calibri"/>
                <a:cs typeface="Times New Roman"/>
              </a:rPr>
              <a:t>If an </a:t>
            </a:r>
            <a:r>
              <a:rPr lang="en-US" sz="1800" b="1" dirty="0">
                <a:ea typeface="Calibri"/>
                <a:cs typeface="Times New Roman"/>
              </a:rPr>
              <a:t>HIV test</a:t>
            </a:r>
            <a:r>
              <a:rPr lang="en-US" sz="1800" dirty="0">
                <a:ea typeface="Calibri"/>
                <a:cs typeface="Times New Roman"/>
              </a:rPr>
              <a:t> is </a:t>
            </a:r>
            <a:r>
              <a:rPr lang="en-US" sz="2000" b="1" dirty="0">
                <a:solidFill>
                  <a:srgbClr val="8CC443"/>
                </a:solidFill>
                <a:cs typeface="Calibri" pitchFamily="34" charset="0"/>
              </a:rPr>
              <a:t>POSITIVE</a:t>
            </a:r>
          </a:p>
          <a:p>
            <a:pPr marL="654731" lvl="1" indent="-288925">
              <a:spcBef>
                <a:spcPts val="600"/>
              </a:spcBef>
              <a:buFont typeface="Arial" panose="020B0604020202020204" pitchFamily="34" charset="0"/>
              <a:buChar char="•"/>
              <a:tabLst>
                <a:tab pos="914400" algn="l"/>
              </a:tabLst>
            </a:pPr>
            <a:r>
              <a:rPr lang="en-US" sz="1800" dirty="0">
                <a:ea typeface="Calibri"/>
                <a:cs typeface="Times New Roman"/>
              </a:rPr>
              <a:t>Minor must be informed of this requirement prior to HIV testing</a:t>
            </a:r>
          </a:p>
          <a:p>
            <a:pPr marL="654731" marR="0" lvl="1" indent="-288925" algn="l" defTabSz="731611" rtl="0" eaLnBrk="1" fontAlgn="auto" latinLnBrk="0" hangingPunct="1">
              <a:lnSpc>
                <a:spcPct val="100000"/>
              </a:lnSpc>
              <a:spcBef>
                <a:spcPts val="600"/>
              </a:spcBef>
              <a:spcAft>
                <a:spcPts val="0"/>
              </a:spcAft>
              <a:buClrTx/>
              <a:buSzTx/>
              <a:buFont typeface="Arial" panose="020B0604020202020204" pitchFamily="34" charset="0"/>
              <a:buChar char="•"/>
              <a:tabLst>
                <a:tab pos="914400" algn="l"/>
              </a:tabLst>
              <a:defRPr/>
            </a:pPr>
            <a:r>
              <a:rPr lang="en-US" sz="1800" dirty="0">
                <a:ea typeface="Calibri"/>
                <a:cs typeface="Times New Roman"/>
              </a:rPr>
              <a:t>The notification requirement does NOT apply to Title X clinics</a:t>
            </a:r>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600"/>
              </a:spcBef>
              <a:spcAft>
                <a:spcPts val="0"/>
              </a:spcAft>
              <a:buClrTx/>
              <a:buSzTx/>
              <a:buFont typeface="Arial" panose="020B0604020202020204" pitchFamily="34" charset="0"/>
              <a:buNone/>
              <a:tabLst>
                <a:tab pos="914400" algn="l"/>
              </a:tabLst>
              <a:defRPr/>
            </a:pPr>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600"/>
              </a:spcBef>
              <a:spcAft>
                <a:spcPts val="0"/>
              </a:spcAft>
              <a:buClrTx/>
              <a:buSzTx/>
              <a:buFont typeface="Arial" panose="020B0604020202020204" pitchFamily="34" charset="0"/>
              <a:buNone/>
              <a:tabLst>
                <a:tab pos="914400" algn="l"/>
              </a:tabLst>
              <a:defRPr/>
            </a:pPr>
            <a:r>
              <a:rPr lang="en-US" sz="960" kern="1200" dirty="0">
                <a:solidFill>
                  <a:schemeClr val="tx1"/>
                </a:solidFill>
                <a:effectLst/>
                <a:latin typeface="+mn-lt"/>
                <a:ea typeface="+mn-ea"/>
                <a:cs typeface="+mn-cs"/>
              </a:rPr>
              <a:t>Are there any questions?</a:t>
            </a:r>
          </a:p>
          <a:p>
            <a:pPr marL="0" marR="0" lvl="0" indent="0" algn="l" defTabSz="731611" rtl="0" eaLnBrk="1" fontAlgn="auto" latinLnBrk="0" hangingPunct="1">
              <a:lnSpc>
                <a:spcPct val="100000"/>
              </a:lnSpc>
              <a:spcBef>
                <a:spcPts val="600"/>
              </a:spcBef>
              <a:spcAft>
                <a:spcPts val="0"/>
              </a:spcAft>
              <a:buClrTx/>
              <a:buSzTx/>
              <a:buFont typeface="Arial" panose="020B0604020202020204" pitchFamily="34" charset="0"/>
              <a:buNone/>
              <a:tabLst>
                <a:tab pos="914400" algn="l"/>
              </a:tabLst>
              <a:defRPr/>
            </a:pPr>
            <a:endParaRPr lang="en-US" sz="960" kern="1200" dirty="0">
              <a:solidFill>
                <a:schemeClr val="tx1"/>
              </a:solidFill>
              <a:effectLst/>
              <a:latin typeface="+mn-lt"/>
              <a:ea typeface="+mn-ea"/>
              <a:cs typeface="+mn-cs"/>
            </a:endParaRPr>
          </a:p>
          <a:p>
            <a:pPr marL="365806" marR="0" lvl="1" indent="0" algn="l" defTabSz="731611" rtl="0" eaLnBrk="1" fontAlgn="auto" latinLnBrk="0" hangingPunct="1">
              <a:lnSpc>
                <a:spcPct val="100000"/>
              </a:lnSpc>
              <a:spcBef>
                <a:spcPts val="600"/>
              </a:spcBef>
              <a:spcAft>
                <a:spcPts val="0"/>
              </a:spcAft>
              <a:buClrTx/>
              <a:buSzTx/>
              <a:buFont typeface="Arial" panose="020B0604020202020204" pitchFamily="34" charset="0"/>
              <a:buNone/>
              <a:tabLst>
                <a:tab pos="914400" algn="l"/>
              </a:tabLst>
              <a:defRPr/>
            </a:pPr>
            <a:endParaRPr lang="en-US" sz="1800" dirty="0">
              <a:ea typeface="Calibri"/>
              <a:cs typeface="Times New Roman"/>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48079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we’re going to review when a minor’s confidentiality must be</a:t>
            </a:r>
            <a:r>
              <a:rPr lang="en-US" sz="960" kern="1200" baseline="0" dirty="0">
                <a:solidFill>
                  <a:schemeClr val="tx1"/>
                </a:solidFill>
                <a:effectLst/>
                <a:latin typeface="+mn-lt"/>
                <a:ea typeface="+mn-ea"/>
                <a:cs typeface="+mn-cs"/>
              </a:rPr>
              <a:t> overridden</a:t>
            </a:r>
            <a:r>
              <a:rPr lang="en-US" sz="960" kern="1200" dirty="0">
                <a:solidFill>
                  <a:schemeClr val="tx1"/>
                </a:solidFill>
                <a:effectLst/>
                <a:latin typeface="+mn-lt"/>
                <a:ea typeface="+mn-ea"/>
                <a:cs typeface="+mn-cs"/>
              </a:rPr>
              <a:t>. Health care providers must override the minor’s confidentiality and report if:</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minor is a risk to themselves or someone else</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60" kern="1200" dirty="0">
                <a:solidFill>
                  <a:schemeClr val="tx1"/>
                </a:solidFill>
                <a:effectLst/>
                <a:latin typeface="+mn-lt"/>
                <a:ea typeface="+mn-ea"/>
                <a:cs typeface="+mn-cs"/>
              </a:rPr>
              <a:t>There is suspicion of physical abuse or neglect by an adult</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60" kern="1200" dirty="0">
                <a:solidFill>
                  <a:schemeClr val="tx1"/>
                </a:solidFill>
                <a:effectLst/>
                <a:latin typeface="+mn-lt"/>
                <a:ea typeface="+mn-ea"/>
                <a:cs typeface="+mn-cs"/>
              </a:rPr>
              <a:t>The minor has been involved in sexually activity with someone else in their home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minor is under age 12 and has been involved in any sexual activity</a:t>
            </a:r>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8276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scenario, Shay. Let’s answer these questions together as I read through them. </a:t>
            </a:r>
          </a:p>
          <a:p>
            <a:pPr lvl="0"/>
            <a:r>
              <a:rPr lang="en-US" sz="960" kern="1200" dirty="0">
                <a:solidFill>
                  <a:schemeClr val="tx1"/>
                </a:solidFill>
                <a:effectLst/>
                <a:latin typeface="+mn-lt"/>
                <a:ea typeface="+mn-ea"/>
                <a:cs typeface="+mn-cs"/>
              </a:rPr>
              <a:t>Can Shay receive STI testing without a parent’s permission? </a:t>
            </a:r>
            <a:r>
              <a:rPr lang="en-US" sz="960" i="1" kern="1200" dirty="0">
                <a:solidFill>
                  <a:schemeClr val="tx1"/>
                </a:solidFill>
                <a:effectLst/>
                <a:latin typeface="+mn-lt"/>
                <a:ea typeface="+mn-ea"/>
                <a:cs typeface="+mn-cs"/>
              </a:rPr>
              <a:t>[Answer: Yes]</a:t>
            </a:r>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What about HIV testing? </a:t>
            </a:r>
            <a:r>
              <a:rPr lang="en-US" sz="960" i="1" kern="1200" dirty="0">
                <a:solidFill>
                  <a:schemeClr val="tx1"/>
                </a:solidFill>
                <a:effectLst/>
                <a:latin typeface="+mn-lt"/>
                <a:ea typeface="+mn-ea"/>
                <a:cs typeface="+mn-cs"/>
              </a:rPr>
              <a:t>[Answer: Yes, but she must be reminded prior to testing that her parent will be notified is the test comes back positive.] </a:t>
            </a:r>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she receive STI treatment? </a:t>
            </a:r>
            <a:r>
              <a:rPr lang="en-US" sz="960" i="1" kern="1200" dirty="0">
                <a:solidFill>
                  <a:schemeClr val="tx1"/>
                </a:solidFill>
                <a:effectLst/>
                <a:latin typeface="+mn-lt"/>
                <a:ea typeface="+mn-ea"/>
                <a:cs typeface="+mn-cs"/>
              </a:rPr>
              <a:t>[Answer: Yes, for any STI, including HIV] </a:t>
            </a:r>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she get the HPV vaccine? </a:t>
            </a:r>
            <a:r>
              <a:rPr lang="en-US" sz="960" i="1" kern="1200" dirty="0">
                <a:solidFill>
                  <a:schemeClr val="tx1"/>
                </a:solidFill>
                <a:effectLst/>
                <a:latin typeface="+mn-lt"/>
                <a:ea typeface="+mn-ea"/>
                <a:cs typeface="+mn-cs"/>
              </a:rPr>
              <a:t>[Yes, she could, the HPV vaccine falls into the category of STI prevention, which minors can consent to on their own]</a:t>
            </a:r>
            <a:r>
              <a:rPr lang="en-US" sz="96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200" dirty="0"/>
              <a:t>In general, a minor’s parent/legal guardian is authorized to access the minor’s medical records but there are a few exceptions:</a:t>
            </a:r>
            <a:r>
              <a:rPr lang="en-US" sz="1200" baseline="0" dirty="0"/>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1200" dirty="0"/>
          </a:p>
          <a:p>
            <a:pPr marL="228600" marR="0" lvl="0" indent="-228600" algn="l" defTabSz="914400" rtl="0" eaLnBrk="1" fontAlgn="auto" latinLnBrk="0" hangingPunct="1">
              <a:lnSpc>
                <a:spcPct val="100000"/>
              </a:lnSpc>
              <a:spcBef>
                <a:spcPts val="1000"/>
              </a:spcBef>
              <a:spcAft>
                <a:spcPts val="0"/>
              </a:spcAft>
              <a:buClrTx/>
              <a:buSzTx/>
              <a:buFont typeface="+mj-lt"/>
              <a:buAutoNum type="arabicPeriod"/>
              <a:tabLst/>
              <a:defRPr/>
            </a:pPr>
            <a:r>
              <a:rPr lang="en-US" sz="1200" dirty="0"/>
              <a:t>Providers may use discretion to prohibit parent/guardian access if it is not in the minor’s best interest.</a:t>
            </a:r>
          </a:p>
          <a:p>
            <a:pPr marL="228600" marR="0" lvl="0" indent="-228600" algn="l" defTabSz="914400" rtl="0" eaLnBrk="1" fontAlgn="auto" latinLnBrk="0" hangingPunct="1">
              <a:lnSpc>
                <a:spcPct val="100000"/>
              </a:lnSpc>
              <a:spcBef>
                <a:spcPts val="1000"/>
              </a:spcBef>
              <a:spcAft>
                <a:spcPts val="0"/>
              </a:spcAft>
              <a:buClrTx/>
              <a:buSzTx/>
              <a:buFont typeface="+mj-lt"/>
              <a:buAutoNum type="arabicPeriod"/>
              <a:tabLst/>
              <a:defRPr/>
            </a:pPr>
            <a:r>
              <a:rPr lang="en-US" sz="1200" dirty="0"/>
              <a:t>Providers cannot disclose information about substance abuse services and treatment to a parent/guardian without a minor’s express permission.</a:t>
            </a:r>
          </a:p>
          <a:p>
            <a:pPr marL="228600" marR="0" lvl="0" indent="-228600" algn="l" defTabSz="914400" rtl="0" eaLnBrk="1" fontAlgn="auto" latinLnBrk="0" hangingPunct="1">
              <a:lnSpc>
                <a:spcPct val="100000"/>
              </a:lnSpc>
              <a:spcBef>
                <a:spcPts val="1000"/>
              </a:spcBef>
              <a:spcAft>
                <a:spcPts val="0"/>
              </a:spcAft>
              <a:buClrTx/>
              <a:buSzTx/>
              <a:buFont typeface="+mj-lt"/>
              <a:buAutoNum type="arabicPeriod"/>
              <a:tabLst/>
              <a:defRPr/>
            </a:pPr>
            <a:r>
              <a:rPr lang="en-US" sz="1200" dirty="0"/>
              <a:t>Providers cannot disclose information about Title X services to a parent/guardian without written authorization of the minor. 	</a:t>
            </a:r>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310557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19435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140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58754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406084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03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386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23055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61555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30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457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6183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64663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8464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29977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18262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59858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29092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176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46369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1934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16579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60947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72889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4734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8469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92478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2666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4105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93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543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10897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52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94392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248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171727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77255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33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7219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310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93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1646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endParaRPr lang="en-US" sz="4400" b="1" dirty="0">
                <a:solidFill>
                  <a:srgbClr val="003366"/>
                </a:solidFill>
                <a:latin typeface="+mj-lt"/>
              </a:endParaRP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2663202026"/>
      </p:ext>
    </p:extLst>
  </p:cSld>
  <p:clrMap bg1="lt1" tx1="dk1" bg2="lt2" tx2="dk2" accent1="accent1" accent2="accent2" accent3="accent3" accent4="accent4" accent5="accent5" accent6="accent6" hlink="hlink" folHlink="folHlink"/>
  <p:sldLayoutIdLst>
    <p:sldLayoutId id="2147483727" r:id="rId1"/>
    <p:sldLayoutId id="2147483770" r:id="rId2"/>
    <p:sldLayoutId id="214748377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90E8D05-E8BC-AFF2-8E91-D32BC4265587}"/>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42635621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4E085D8B-C93C-4AB4-5328-D42C06DA7DF8}"/>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9160705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9759C066-4304-8B81-10FA-70D806592FD1}"/>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7915361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92022035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1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883631" y="5038"/>
            <a:ext cx="5873144" cy="2966762"/>
          </a:xfrm>
        </p:spPr>
        <p:txBody>
          <a:bodyPr/>
          <a:lstStyle/>
          <a:p>
            <a:r>
              <a:rPr lang="en-US" dirty="0"/>
              <a:t>Iowa</a:t>
            </a:r>
            <a:br>
              <a:rPr lang="en-US" dirty="0"/>
            </a:br>
            <a:r>
              <a:rPr lang="en-US" dirty="0"/>
              <a:t>Confidentiality and Minor Consent Laws</a:t>
            </a:r>
          </a:p>
        </p:txBody>
      </p:sp>
      <p:sp>
        <p:nvSpPr>
          <p:cNvPr id="2" name="TextBox 1"/>
          <p:cNvSpPr txBox="1"/>
          <p:nvPr/>
        </p:nvSpPr>
        <p:spPr>
          <a:xfrm>
            <a:off x="5029678" y="3453633"/>
            <a:ext cx="3568154" cy="461665"/>
          </a:xfrm>
          <a:prstGeom prst="rect">
            <a:avLst/>
          </a:prstGeom>
          <a:noFill/>
        </p:spPr>
        <p:txBody>
          <a:bodyPr wrap="square" rtlCol="0">
            <a:spAutoFit/>
          </a:bodyPr>
          <a:lstStyle/>
          <a:p>
            <a:pPr algn="ctr"/>
            <a:r>
              <a:rPr lang="en-US" sz="1200" i="1" dirty="0"/>
              <a:t>For educational purposes only. </a:t>
            </a:r>
          </a:p>
          <a:p>
            <a:pPr algn="ctr"/>
            <a:r>
              <a:rPr lang="en-US" sz="1200" i="1" dirty="0"/>
              <a:t>Last updated July 2023</a:t>
            </a:r>
          </a:p>
        </p:txBody>
      </p:sp>
      <p:pic>
        <p:nvPicPr>
          <p:cNvPr id="3" name="Picture 2"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043" y="4768650"/>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4" cstate="hqprint">
            <a:extLst>
              <a:ext uri="{28A0092B-C50C-407E-A947-70E740481C1C}">
                <a14:useLocalDpi xmlns:a14="http://schemas.microsoft.com/office/drawing/2010/main" val="0"/>
              </a:ext>
            </a:extLst>
          </a:blip>
          <a:srcRect l="16931" r="16931"/>
          <a:stretch/>
        </p:blipFill>
        <p:spPr>
          <a:xfrm>
            <a:off x="379125" y="1063461"/>
            <a:ext cx="4123109" cy="4157467"/>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943E056D-DBC0-01C6-145F-3CC2F96FF66B}"/>
              </a:ext>
            </a:extLst>
          </p:cNvPr>
          <p:cNvSpPr>
            <a:spLocks noGrp="1"/>
          </p:cNvSpPr>
          <p:nvPr>
            <p:ph type="body" sz="quarter" idx="11"/>
          </p:nvPr>
        </p:nvSpPr>
        <p:spPr>
          <a:xfrm>
            <a:off x="4878387" y="1063461"/>
            <a:ext cx="4123109" cy="3650191"/>
          </a:xfrm>
        </p:spPr>
        <p:txBody>
          <a:bodyPr/>
          <a:lstStyle/>
          <a:p>
            <a:pPr lvl="0" algn="l"/>
            <a:r>
              <a:rPr lang="en-US" sz="18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r>
              <a:rPr lang="en-US" sz="18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he smokes and frequently consumes alcohol </a:t>
            </a:r>
          </a:p>
          <a:p>
            <a:pPr lvl="0" algn="l"/>
            <a:r>
              <a:rPr lang="en-US" sz="18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dirty="0"/>
          </a:p>
        </p:txBody>
      </p:sp>
      <p:sp>
        <p:nvSpPr>
          <p:cNvPr id="9" name="TextBox 8"/>
          <p:cNvSpPr txBox="1"/>
          <p:nvPr/>
        </p:nvSpPr>
        <p:spPr>
          <a:xfrm>
            <a:off x="4629776" y="3666639"/>
            <a:ext cx="4994263" cy="1200329"/>
          </a:xfrm>
          <a:prstGeom prst="rect">
            <a:avLst/>
          </a:prstGeom>
          <a:noFill/>
        </p:spPr>
        <p:txBody>
          <a:bodyPr wrap="square" rtlCol="0">
            <a:spAutoFit/>
          </a:bodyPr>
          <a:lstStyle/>
          <a:p>
            <a:pPr marL="404813" lvl="0" indent="-285750">
              <a:buFont typeface="Arial" panose="020B0604020202020204" pitchFamily="34" charset="0"/>
              <a:buChar char="•"/>
            </a:pPr>
            <a:r>
              <a:rPr lang="en-US" sz="1800" i="1" dirty="0"/>
              <a:t>Can Giovanni get counseling to help him quit smoking without a parent’s consent?</a:t>
            </a:r>
          </a:p>
          <a:p>
            <a:pPr marL="404813" lvl="0" indent="-285750">
              <a:buFont typeface="Arial" panose="020B0604020202020204" pitchFamily="34" charset="0"/>
              <a:buChar char="•"/>
            </a:pPr>
            <a:r>
              <a:rPr lang="en-US" sz="1800" i="1" dirty="0"/>
              <a:t>How about treatment for alcohol abuse?</a:t>
            </a:r>
          </a:p>
          <a:p>
            <a:pPr marL="404813" lvl="0" indent="-285750">
              <a:buFont typeface="Arial" panose="020B0604020202020204" pitchFamily="34" charset="0"/>
              <a:buChar char="•"/>
            </a:pPr>
            <a:r>
              <a:rPr lang="en-US" sz="1800" i="1" dirty="0"/>
              <a:t>What if he were 11 years old?</a:t>
            </a:r>
          </a:p>
        </p:txBody>
      </p:sp>
    </p:spTree>
    <p:custDataLst>
      <p:tags r:id="rId1"/>
    </p:custDataLst>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pic>
        <p:nvPicPr>
          <p:cNvPr id="5" name="Picture Placeholder 5">
            <a:extLst>
              <a:ext uri="{FF2B5EF4-FFF2-40B4-BE49-F238E27FC236}">
                <a16:creationId xmlns:a16="http://schemas.microsoft.com/office/drawing/2014/main" id="{02C00BAC-B274-40D1-8104-4D2CD5249E38}"/>
              </a:ext>
            </a:extLst>
          </p:cNvPr>
          <p:cNvPicPr>
            <a:picLocks noChangeAspect="1"/>
          </p:cNvPicPr>
          <p:nvPr/>
        </p:nvPicPr>
        <p:blipFill>
          <a:blip r:embed="rId4" cstate="hqprint">
            <a:extLst>
              <a:ext uri="{28A0092B-C50C-407E-A947-70E740481C1C}">
                <a14:useLocalDpi xmlns:a14="http://schemas.microsoft.com/office/drawing/2010/main" val="0"/>
              </a:ext>
            </a:extLst>
          </a:blip>
          <a:srcRect l="16667" r="16667"/>
          <a:stretch>
            <a:fillRect/>
          </a:stretch>
        </p:blipFill>
        <p:spPr>
          <a:xfrm>
            <a:off x="253500" y="1579418"/>
            <a:ext cx="3179619" cy="3179618"/>
          </a:xfrm>
          <a:prstGeom prst="rect">
            <a:avLst/>
          </a:prstGeom>
        </p:spPr>
      </p:pic>
      <p:sp>
        <p:nvSpPr>
          <p:cNvPr id="2" name="TextBox 1"/>
          <p:cNvSpPr txBox="1"/>
          <p:nvPr/>
        </p:nvSpPr>
        <p:spPr>
          <a:xfrm>
            <a:off x="3950110" y="5180109"/>
            <a:ext cx="1933543" cy="246221"/>
          </a:xfrm>
          <a:prstGeom prst="rect">
            <a:avLst/>
          </a:prstGeom>
          <a:noFill/>
        </p:spPr>
        <p:txBody>
          <a:bodyPr wrap="none" rtlCol="0">
            <a:spAutoFit/>
          </a:bodyPr>
          <a:lstStyle/>
          <a:p>
            <a:r>
              <a:rPr lang="en-US" sz="1000" dirty="0">
                <a:solidFill>
                  <a:schemeClr val="bg1"/>
                </a:solidFill>
              </a:rPr>
              <a:t>For educational purposes only.</a:t>
            </a:r>
          </a:p>
        </p:txBody>
      </p:sp>
      <p:pic>
        <p:nvPicPr>
          <p:cNvPr id="3" name="Picture 2"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780" y="4759037"/>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25CB2CE9-C5B5-8F05-B920-A77C6897262F}"/>
              </a:ext>
            </a:extLst>
          </p:cNvPr>
          <p:cNvSpPr>
            <a:spLocks noGrp="1"/>
          </p:cNvSpPr>
          <p:nvPr>
            <p:ph type="body" sz="quarter" idx="11"/>
          </p:nvPr>
        </p:nvSpPr>
        <p:spPr>
          <a:xfrm>
            <a:off x="763587" y="1067009"/>
            <a:ext cx="4073883" cy="3650191"/>
          </a:xfrm>
        </p:spPr>
        <p:txBody>
          <a:bodyPr/>
          <a:lstStyle/>
          <a:p>
            <a:pPr marL="0" lvl="0" indent="0">
              <a:buNone/>
            </a:pPr>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432087" y="4096225"/>
            <a:ext cx="4405383"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597" y="1067009"/>
            <a:ext cx="2684861" cy="3902178"/>
          </a:xfrm>
          <a:prstGeom prst="rect">
            <a:avLst/>
          </a:prstGeom>
        </p:spPr>
      </p:pic>
    </p:spTree>
    <p:custDataLst>
      <p:tags r:id="rId1"/>
    </p:custDataLst>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Roboto Condensed"/>
                <a:cs typeface="Calibri" pitchFamily="34" charset="0"/>
              </a:rPr>
              <a:t>Consent</a:t>
            </a:r>
            <a:endParaRPr lang="en-US" sz="2400" i="1" dirty="0">
              <a:solidFill>
                <a:prstClr val="white"/>
              </a:solidFill>
              <a:cs typeface="Calibri" pitchFamily="34" charset="0"/>
            </a:endParaRPr>
          </a:p>
        </p:txBody>
      </p:sp>
      <p:sp>
        <p:nvSpPr>
          <p:cNvPr id="3" name="Text Placeholder 2">
            <a:extLst>
              <a:ext uri="{FF2B5EF4-FFF2-40B4-BE49-F238E27FC236}">
                <a16:creationId xmlns:a16="http://schemas.microsoft.com/office/drawing/2014/main" id="{DAB2329F-50E5-226D-F784-4869FB6A87AA}"/>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57200" indent="-347472">
              <a:lnSpc>
                <a:spcPct val="100000"/>
              </a:lnSpc>
              <a:buFont typeface="Arial" panose="020B0604020202020204" pitchFamily="34" charset="0"/>
              <a:buChar char="•"/>
            </a:pPr>
            <a:r>
              <a:rPr lang="en-US" sz="1800" dirty="0"/>
              <a:t>Parent/guardian must give consent before their minor child can receive services (except specific confidential services)</a:t>
            </a:r>
          </a:p>
          <a:p>
            <a:endParaRPr lang="en-US" dirty="0"/>
          </a:p>
        </p:txBody>
      </p:sp>
      <p:sp>
        <p:nvSpPr>
          <p:cNvPr id="4" name="Title 3"/>
          <p:cNvSpPr>
            <a:spLocks noGrp="1"/>
          </p:cNvSpPr>
          <p:nvPr>
            <p:ph type="title"/>
          </p:nvPr>
        </p:nvSpPr>
        <p:spPr>
          <a:ln>
            <a:noFill/>
          </a:ln>
        </p:spPr>
        <p:txBody>
          <a:bodyPr/>
          <a:lstStyle/>
          <a:p>
            <a:r>
              <a:rPr lang="en-US" dirty="0">
                <a:solidFill>
                  <a:srgbClr val="002060"/>
                </a:solidFill>
              </a:rPr>
              <a:t>Important Definitions</a:t>
            </a:r>
          </a:p>
        </p:txBody>
      </p:sp>
      <p:sp>
        <p:nvSpPr>
          <p:cNvPr id="6" name="Text Placeholder 5">
            <a:extLst>
              <a:ext uri="{FF2B5EF4-FFF2-40B4-BE49-F238E27FC236}">
                <a16:creationId xmlns:a16="http://schemas.microsoft.com/office/drawing/2014/main" id="{3137FFCC-BBED-0AC1-41E8-60D383AF7D19}"/>
              </a:ext>
            </a:extLst>
          </p:cNvPr>
          <p:cNvSpPr>
            <a:spLocks noGrp="1"/>
          </p:cNvSpPr>
          <p:nvPr>
            <p:ph type="body" sz="quarter" idx="12"/>
          </p:nvPr>
        </p:nvSpPr>
        <p:spPr/>
        <p:txBody>
          <a:bodyPr/>
          <a:lstStyle/>
          <a:p>
            <a:r>
              <a:rPr lang="en-US" dirty="0"/>
              <a:t>Confidentiality</a:t>
            </a:r>
          </a:p>
        </p:txBody>
      </p:sp>
      <p:sp>
        <p:nvSpPr>
          <p:cNvPr id="7" name="Text Placeholder 6">
            <a:extLst>
              <a:ext uri="{FF2B5EF4-FFF2-40B4-BE49-F238E27FC236}">
                <a16:creationId xmlns:a16="http://schemas.microsoft.com/office/drawing/2014/main" id="{81D21B0F-74A7-E885-912E-E5C47EFA7807}"/>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How providers and staff keep certain information confidential</a:t>
            </a:r>
          </a:p>
          <a:p>
            <a:endParaRPr lang="en-US" dirty="0"/>
          </a:p>
          <a:p>
            <a:r>
              <a:rPr lang="en-US" dirty="0"/>
              <a:t>			Consent ≠ Confidentiality</a:t>
            </a:r>
          </a:p>
          <a:p>
            <a:endParaRPr lang="en-US" dirty="0"/>
          </a:p>
        </p:txBody>
      </p:sp>
    </p:spTree>
    <p:custDataLst>
      <p:tags r:id="rId1"/>
    </p:custDataLst>
    <p:extLst>
      <p:ext uri="{BB962C8B-B14F-4D97-AF65-F5344CB8AC3E}">
        <p14:creationId xmlns:p14="http://schemas.microsoft.com/office/powerpoint/2010/main" val="218956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67434" y="941998"/>
            <a:ext cx="8221905" cy="1390236"/>
          </a:xfrm>
          <a:prstGeom prst="rect">
            <a:avLst/>
          </a:prstGeom>
        </p:spPr>
        <p:txBody>
          <a:bodyPr/>
          <a:lstStyle/>
          <a:p>
            <a:pPr marL="0" indent="0">
              <a:buNone/>
            </a:pPr>
            <a:r>
              <a:rPr lang="en-US" dirty="0">
                <a:cs typeface="Calibri" pitchFamily="34" charset="0"/>
              </a:rPr>
              <a:t>A parent or legal guardian must provide consent on behalf of a minor (under age 18) before health care services are provided, with </a:t>
            </a:r>
            <a:r>
              <a:rPr lang="en-US" b="1" i="1" dirty="0">
                <a:cs typeface="Calibri" pitchFamily="34" charset="0"/>
              </a:rPr>
              <a:t>several important exceptions:</a:t>
            </a:r>
            <a:endParaRPr lang="en-US" i="1" dirty="0">
              <a:cs typeface="Calibri" pitchFamily="34" charset="0"/>
            </a:endParaRPr>
          </a:p>
        </p:txBody>
      </p:sp>
      <p:sp>
        <p:nvSpPr>
          <p:cNvPr id="2" name="Text Placeholder 1">
            <a:extLst>
              <a:ext uri="{FF2B5EF4-FFF2-40B4-BE49-F238E27FC236}">
                <a16:creationId xmlns:a16="http://schemas.microsoft.com/office/drawing/2014/main" id="{386098E4-647A-2DFA-A4C7-A27B979698F5}"/>
              </a:ext>
            </a:extLst>
          </p:cNvPr>
          <p:cNvSpPr>
            <a:spLocks noGrp="1"/>
          </p:cNvSpPr>
          <p:nvPr>
            <p:ph type="body" sz="quarter" idx="11"/>
          </p:nvPr>
        </p:nvSpPr>
        <p:spPr>
          <a:xfrm>
            <a:off x="771524" y="2332234"/>
            <a:ext cx="8221664" cy="2696965"/>
          </a:xfrm>
        </p:spPr>
        <p:txBody>
          <a:bodyPr/>
          <a:lstStyle/>
          <a:p>
            <a:pPr marL="285750" indent="-285750">
              <a:buFont typeface="Arial" panose="020B0604020202020204" pitchFamily="34" charset="0"/>
              <a:buChar char="•"/>
            </a:pPr>
            <a:r>
              <a:rPr lang="en-US" sz="1800" dirty="0">
                <a:cs typeface="Calibri" pitchFamily="34" charset="0"/>
              </a:rPr>
              <a:t>Emergency care</a:t>
            </a:r>
          </a:p>
          <a:p>
            <a:pPr marL="285750" indent="-285750">
              <a:buFont typeface="Arial" panose="020B0604020202020204" pitchFamily="34" charset="0"/>
              <a:buChar char="•"/>
            </a:pPr>
            <a:r>
              <a:rPr lang="en-US" sz="1800" dirty="0">
                <a:cs typeface="Calibri" pitchFamily="34" charset="0"/>
              </a:rPr>
              <a:t>Care for emancipated minors </a:t>
            </a:r>
          </a:p>
          <a:p>
            <a:pPr marL="971550" lvl="1" indent="-285750"/>
            <a:r>
              <a:rPr lang="en-US" dirty="0">
                <a:cs typeface="Calibri" pitchFamily="34" charset="0"/>
              </a:rPr>
              <a:t>Can be emancipated by: court order, marriage, military active duty</a:t>
            </a:r>
          </a:p>
          <a:p>
            <a:pPr marL="285750" indent="-285750">
              <a:buFont typeface="Arial" panose="020B0604020202020204" pitchFamily="34" charset="0"/>
              <a:buChar char="•"/>
            </a:pPr>
            <a:r>
              <a:rPr lang="en-US" dirty="0">
                <a:cs typeface="Calibri" pitchFamily="34" charset="0"/>
              </a:rPr>
              <a:t>Specific health care services related to: </a:t>
            </a:r>
          </a:p>
          <a:p>
            <a:pPr marL="971550" lvl="1" indent="-285750"/>
            <a:r>
              <a:rPr lang="en-US" dirty="0">
                <a:cs typeface="Calibri" pitchFamily="34" charset="0"/>
              </a:rPr>
              <a:t>Reproductive health</a:t>
            </a:r>
          </a:p>
          <a:p>
            <a:pPr marL="971550" lvl="1" indent="-285750"/>
            <a:r>
              <a:rPr lang="en-US" dirty="0">
                <a:cs typeface="Calibri" pitchFamily="34" charset="0"/>
              </a:rPr>
              <a:t>Substance use treatment</a:t>
            </a:r>
          </a:p>
          <a:p>
            <a:endParaRPr lang="en-US" dirty="0"/>
          </a:p>
        </p:txBody>
      </p:sp>
      <p:sp>
        <p:nvSpPr>
          <p:cNvPr id="3" name="Title 2"/>
          <p:cNvSpPr>
            <a:spLocks noGrp="1"/>
          </p:cNvSpPr>
          <p:nvPr>
            <p:ph type="title"/>
          </p:nvPr>
        </p:nvSpPr>
        <p:spPr/>
        <p:txBody>
          <a:bodyPr/>
          <a:lstStyle/>
          <a:p>
            <a:r>
              <a:rPr lang="en-US" dirty="0"/>
              <a:t>IA Law: Parental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86802"/>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PATIENTS UNDER 18 HAVE A RIGHT TO THE FOLLOWING </a:t>
            </a:r>
            <a:r>
              <a:rPr lang="en-US" sz="2400" b="1" i="1" dirty="0">
                <a:solidFill>
                  <a:srgbClr val="99CC33"/>
                </a:solidFill>
                <a:latin typeface="+mj-lt"/>
                <a:cs typeface="Calibri" pitchFamily="34" charset="0"/>
              </a:rPr>
              <a:t>WITHOUT</a:t>
            </a:r>
            <a:r>
              <a:rPr lang="en-US" sz="2400" b="1" dirty="0">
                <a:solidFill>
                  <a:srgbClr val="99CC33"/>
                </a:solidFill>
                <a:latin typeface="+mj-lt"/>
                <a:cs typeface="Calibri" pitchFamily="34" charset="0"/>
              </a:rPr>
              <a:t> PARENTAL/GUARDIAN CONSENT OR KNOWLEDGE:</a:t>
            </a:r>
            <a:endParaRPr lang="en-US" sz="1800" b="1" dirty="0">
              <a:cs typeface="Calibri" pitchFamily="34" charset="0"/>
            </a:endParaRPr>
          </a:p>
        </p:txBody>
      </p:sp>
      <p:sp>
        <p:nvSpPr>
          <p:cNvPr id="2" name="Text Placeholder 1">
            <a:extLst>
              <a:ext uri="{FF2B5EF4-FFF2-40B4-BE49-F238E27FC236}">
                <a16:creationId xmlns:a16="http://schemas.microsoft.com/office/drawing/2014/main" id="{2A28F568-7008-1984-2CCA-5CEBD2E32B4F}"/>
              </a:ext>
            </a:extLst>
          </p:cNvPr>
          <p:cNvSpPr>
            <a:spLocks noGrp="1"/>
          </p:cNvSpPr>
          <p:nvPr>
            <p:ph type="body" sz="quarter" idx="11"/>
          </p:nvPr>
        </p:nvSpPr>
        <p:spPr>
          <a:xfrm>
            <a:off x="771524" y="1726058"/>
            <a:ext cx="8221664" cy="3303142"/>
          </a:xfrm>
        </p:spPr>
        <p:txBody>
          <a:bodyPr/>
          <a:lstStyle/>
          <a:p>
            <a:pPr marL="285750" indent="-285750">
              <a:buFont typeface="Arial" panose="020B0604020202020204" pitchFamily="34" charset="0"/>
              <a:buChar char="•"/>
            </a:pPr>
            <a:r>
              <a:rPr lang="en-US" dirty="0"/>
              <a:t>Family planning services</a:t>
            </a:r>
          </a:p>
          <a:p>
            <a:pPr marL="285750" indent="-285750">
              <a:buFont typeface="Arial" panose="020B0604020202020204" pitchFamily="34" charset="0"/>
              <a:buChar char="•"/>
            </a:pPr>
            <a:r>
              <a:rPr lang="en-US" dirty="0"/>
              <a:t>Prevention of sexually transmitted infections (STIs), including vaccines for hepatitis B and HPV</a:t>
            </a:r>
          </a:p>
          <a:p>
            <a:pPr marL="971550" lvl="1" indent="-285750"/>
            <a:r>
              <a:rPr lang="en-US" dirty="0"/>
              <a:t>HIV pre-exposure prophylaxis (</a:t>
            </a:r>
            <a:r>
              <a:rPr lang="en-US" dirty="0" err="1"/>
              <a:t>PrEP</a:t>
            </a:r>
            <a:r>
              <a:rPr lang="en-US" dirty="0"/>
              <a:t>) for HIV prevention</a:t>
            </a:r>
          </a:p>
          <a:p>
            <a:pPr marL="285750" indent="-285750">
              <a:buFont typeface="Arial" panose="020B0604020202020204" pitchFamily="34" charset="0"/>
              <a:buChar char="•"/>
            </a:pPr>
            <a:r>
              <a:rPr lang="en-US" dirty="0"/>
              <a:t>Testing and treatment for STIs, including HIV</a:t>
            </a:r>
          </a:p>
          <a:p>
            <a:pPr marL="285750" indent="-285750">
              <a:buFont typeface="Arial" panose="020B0604020202020204" pitchFamily="34" charset="0"/>
              <a:buChar char="•"/>
            </a:pPr>
            <a:r>
              <a:rPr lang="en-US" dirty="0"/>
              <a:t>Substance use treatment</a:t>
            </a:r>
          </a:p>
          <a:p>
            <a:pPr marL="285750" indent="-285750">
              <a:buFont typeface="Arial" panose="020B0604020202020204" pitchFamily="34" charset="0"/>
              <a:buChar char="•"/>
            </a:pPr>
            <a:r>
              <a:rPr lang="en-US" dirty="0"/>
              <a:t>Tobacco cessation counseling, </a:t>
            </a:r>
            <a:r>
              <a:rPr lang="en-US" b="1" dirty="0"/>
              <a:t>age 12 and up </a:t>
            </a:r>
          </a:p>
        </p:txBody>
      </p:sp>
      <p:sp>
        <p:nvSpPr>
          <p:cNvPr id="3" name="Title 2"/>
          <p:cNvSpPr>
            <a:spLocks noGrp="1"/>
          </p:cNvSpPr>
          <p:nvPr>
            <p:ph type="title"/>
          </p:nvPr>
        </p:nvSpPr>
        <p:spPr/>
        <p:txBody>
          <a:bodyPr/>
          <a:lstStyle/>
          <a:p>
            <a:r>
              <a:rPr lang="en-US" dirty="0"/>
              <a:t>IA Law: Minor Consent</a:t>
            </a:r>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55979"/>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FOR SOME SERVICES, MINORS HAVE THE RIGHT TO CONSENT, BUT A PARENT/GUARDIAN MUST STILL BE NOTIFIED:</a:t>
            </a:r>
            <a:endParaRPr lang="en-US" sz="1800" dirty="0">
              <a:ea typeface="Calibri"/>
              <a:cs typeface="Times New Roman"/>
            </a:endParaRPr>
          </a:p>
        </p:txBody>
      </p:sp>
      <p:sp>
        <p:nvSpPr>
          <p:cNvPr id="7" name="Text Placeholder 6">
            <a:extLst>
              <a:ext uri="{FF2B5EF4-FFF2-40B4-BE49-F238E27FC236}">
                <a16:creationId xmlns:a16="http://schemas.microsoft.com/office/drawing/2014/main" id="{C1C35B7D-BB47-3995-F554-73E4F0F4286E}"/>
              </a:ext>
            </a:extLst>
          </p:cNvPr>
          <p:cNvSpPr>
            <a:spLocks noGrp="1"/>
          </p:cNvSpPr>
          <p:nvPr>
            <p:ph type="body" sz="quarter" idx="11"/>
          </p:nvPr>
        </p:nvSpPr>
        <p:spPr>
          <a:xfrm>
            <a:off x="771524" y="1705510"/>
            <a:ext cx="8221664" cy="3323690"/>
          </a:xfrm>
        </p:spPr>
        <p:txBody>
          <a:bodyPr/>
          <a:lstStyle/>
          <a:p>
            <a:pPr marL="344488" indent="-285750">
              <a:lnSpc>
                <a:spcPct val="100000"/>
              </a:lnSpc>
              <a:spcBef>
                <a:spcPts val="600"/>
              </a:spcBef>
              <a:buFont typeface="Arial" panose="020B0604020202020204" pitchFamily="34" charset="0"/>
              <a:buChar char="•"/>
            </a:pPr>
            <a:r>
              <a:rPr lang="en-US" sz="1800" dirty="0">
                <a:ea typeface="Calibri"/>
                <a:cs typeface="Times New Roman"/>
              </a:rPr>
              <a:t>At least 48 hours prior to an </a:t>
            </a:r>
            <a:r>
              <a:rPr lang="en-US" sz="1800" b="1" dirty="0">
                <a:ea typeface="Calibri"/>
                <a:cs typeface="Times New Roman"/>
              </a:rPr>
              <a:t>abortion</a:t>
            </a:r>
            <a:r>
              <a:rPr lang="en-US" sz="1800" dirty="0">
                <a:ea typeface="Calibri"/>
                <a:cs typeface="Times New Roman"/>
              </a:rPr>
              <a:t>, </a:t>
            </a:r>
            <a:r>
              <a:rPr lang="en-US" sz="1800" b="1" dirty="0">
                <a:cs typeface="Calibri" pitchFamily="34" charset="0"/>
              </a:rPr>
              <a:t>UNLESS</a:t>
            </a:r>
            <a:r>
              <a:rPr lang="en-US" sz="1800" b="1" dirty="0">
                <a:ea typeface="Calibri"/>
                <a:cs typeface="Times New Roman"/>
              </a:rPr>
              <a:t> </a:t>
            </a:r>
          </a:p>
          <a:p>
            <a:pPr marL="747713" lvl="1" indent="-288925">
              <a:lnSpc>
                <a:spcPct val="100000"/>
              </a:lnSpc>
              <a:spcBef>
                <a:spcPts val="600"/>
              </a:spcBef>
            </a:pPr>
            <a:r>
              <a:rPr lang="en-US" sz="1800" dirty="0">
                <a:ea typeface="Calibri"/>
                <a:cs typeface="Times New Roman"/>
              </a:rPr>
              <a:t>The minor is a victim of abuse that has been reported to the appropriate authorities</a:t>
            </a:r>
          </a:p>
          <a:p>
            <a:pPr marL="747713" lvl="1" indent="-288925">
              <a:spcBef>
                <a:spcPts val="600"/>
              </a:spcBef>
            </a:pPr>
            <a:r>
              <a:rPr lang="en-US" sz="1800" dirty="0">
                <a:ea typeface="Calibri"/>
                <a:cs typeface="Times New Roman"/>
              </a:rPr>
              <a:t>A court-authorized waiver is obtained</a:t>
            </a:r>
          </a:p>
          <a:p>
            <a:pPr marL="288925" indent="-288925">
              <a:spcBef>
                <a:spcPts val="600"/>
              </a:spcBef>
              <a:buFont typeface="Arial" panose="020B0604020202020204" pitchFamily="34" charset="0"/>
              <a:buChar char="•"/>
              <a:tabLst>
                <a:tab pos="914400" algn="l"/>
              </a:tabLst>
            </a:pPr>
            <a:endParaRPr lang="en-US" sz="1800" dirty="0">
              <a:ea typeface="Calibri"/>
              <a:cs typeface="Times New Roman"/>
            </a:endParaRPr>
          </a:p>
          <a:p>
            <a:pPr marL="288925" indent="-288925">
              <a:spcBef>
                <a:spcPts val="600"/>
              </a:spcBef>
              <a:buFont typeface="Arial" panose="020B0604020202020204" pitchFamily="34" charset="0"/>
              <a:buChar char="•"/>
              <a:tabLst>
                <a:tab pos="914400" algn="l"/>
              </a:tabLst>
            </a:pPr>
            <a:r>
              <a:rPr lang="en-US" sz="1800" dirty="0">
                <a:ea typeface="Calibri"/>
                <a:cs typeface="Times New Roman"/>
              </a:rPr>
              <a:t>If an </a:t>
            </a:r>
            <a:r>
              <a:rPr lang="en-US" sz="1800" b="1" dirty="0">
                <a:ea typeface="Calibri"/>
                <a:cs typeface="Times New Roman"/>
              </a:rPr>
              <a:t>HIV test</a:t>
            </a:r>
            <a:r>
              <a:rPr lang="en-US" sz="1800" dirty="0">
                <a:ea typeface="Calibri"/>
                <a:cs typeface="Times New Roman"/>
              </a:rPr>
              <a:t> is </a:t>
            </a:r>
            <a:r>
              <a:rPr lang="en-US" sz="1800" b="1" dirty="0">
                <a:cs typeface="Calibri" pitchFamily="34" charset="0"/>
              </a:rPr>
              <a:t>POSITIVE</a:t>
            </a:r>
          </a:p>
          <a:p>
            <a:pPr lvl="1"/>
            <a:r>
              <a:rPr lang="en-US" sz="1800" dirty="0">
                <a:ea typeface="Calibri"/>
                <a:cs typeface="Times New Roman"/>
              </a:rPr>
              <a:t>Minor must be informed of this requirement prior to HIV testing</a:t>
            </a:r>
          </a:p>
          <a:p>
            <a:pPr lvl="1"/>
            <a:r>
              <a:rPr lang="en-US" sz="1800" dirty="0">
                <a:ea typeface="Calibri"/>
                <a:cs typeface="Times New Roman"/>
              </a:rPr>
              <a:t>Title X clinics are exempt from the notification requirement</a:t>
            </a:r>
            <a:endParaRPr lang="en-US" dirty="0"/>
          </a:p>
        </p:txBody>
      </p:sp>
      <p:sp>
        <p:nvSpPr>
          <p:cNvPr id="3" name="Title 2"/>
          <p:cNvSpPr>
            <a:spLocks noGrp="1"/>
          </p:cNvSpPr>
          <p:nvPr>
            <p:ph type="title"/>
          </p:nvPr>
        </p:nvSpPr>
        <p:spPr>
          <a:xfrm>
            <a:off x="606177" y="224028"/>
            <a:ext cx="7152120" cy="466344"/>
          </a:xfrm>
        </p:spPr>
        <p:txBody>
          <a:bodyPr/>
          <a:lstStyle/>
          <a:p>
            <a:r>
              <a:rPr lang="en-US" dirty="0"/>
              <a:t>IA LAW: Minor Consent &amp; Confidentiality </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63512"/>
          </a:xfrm>
          <a:prstGeom prst="rect">
            <a:avLst/>
          </a:prstGeom>
        </p:spPr>
        <p:txBody>
          <a:bodyPr/>
          <a:lstStyle/>
          <a:p>
            <a:pPr marL="0" indent="0">
              <a:buNone/>
            </a:pPr>
            <a:r>
              <a:rPr lang="en-US" sz="2400" b="1" dirty="0">
                <a:solidFill>
                  <a:srgbClr val="99CC33"/>
                </a:solidFill>
                <a:latin typeface="+mj-lt"/>
                <a:cs typeface="Calibri" pitchFamily="34" charset="0"/>
              </a:rPr>
              <a:t>HEALTHCARE PROVIDERS MUST OVERRIDE THE MINOR’S CONFIDENTIALITY AND REPORT IF:</a:t>
            </a:r>
            <a:endParaRPr lang="en-US" sz="1800" dirty="0">
              <a:ea typeface="Calibri"/>
              <a:cs typeface="Times New Roman"/>
            </a:endParaRPr>
          </a:p>
        </p:txBody>
      </p:sp>
      <p:sp>
        <p:nvSpPr>
          <p:cNvPr id="2" name="Text Placeholder 1">
            <a:extLst>
              <a:ext uri="{FF2B5EF4-FFF2-40B4-BE49-F238E27FC236}">
                <a16:creationId xmlns:a16="http://schemas.microsoft.com/office/drawing/2014/main" id="{5E93ED18-2EDF-DBA8-8095-E3B606E8E980}"/>
              </a:ext>
            </a:extLst>
          </p:cNvPr>
          <p:cNvSpPr>
            <a:spLocks noGrp="1"/>
          </p:cNvSpPr>
          <p:nvPr>
            <p:ph type="body" sz="quarter" idx="11"/>
          </p:nvPr>
        </p:nvSpPr>
        <p:spPr>
          <a:xfrm>
            <a:off x="771524" y="1684962"/>
            <a:ext cx="8221664" cy="3344238"/>
          </a:xfrm>
        </p:spPr>
        <p:txBody>
          <a:bodyPr/>
          <a:lstStyle/>
          <a:p>
            <a:pPr marL="395478" indent="-285750">
              <a:lnSpc>
                <a:spcPct val="100000"/>
              </a:lnSpc>
              <a:buFont typeface="Arial" panose="020B0604020202020204" pitchFamily="34" charset="0"/>
              <a:buChar char="•"/>
            </a:pPr>
            <a:r>
              <a:rPr lang="en-US" sz="1800" dirty="0">
                <a:ea typeface="Calibri"/>
                <a:cs typeface="Times New Roman"/>
              </a:rPr>
              <a:t>The minor is a serious threat to themselves or someone else</a:t>
            </a:r>
          </a:p>
          <a:p>
            <a:pPr marL="452628" indent="-342900">
              <a:lnSpc>
                <a:spcPct val="100000"/>
              </a:lnSpc>
              <a:buFont typeface="Arial" panose="020B0604020202020204" pitchFamily="34" charset="0"/>
              <a:buChar char="•"/>
            </a:pPr>
            <a:r>
              <a:rPr lang="en-US" sz="1800" dirty="0">
                <a:ea typeface="Calibri"/>
                <a:cs typeface="Times New Roman"/>
              </a:rPr>
              <a:t>There is suspicion of physical abuse or neglect by an adult</a:t>
            </a:r>
          </a:p>
          <a:p>
            <a:pPr marL="452628" indent="-342900">
              <a:lnSpc>
                <a:spcPct val="100000"/>
              </a:lnSpc>
              <a:buFont typeface="Arial" panose="020B0604020202020204" pitchFamily="34" charset="0"/>
              <a:buChar char="•"/>
            </a:pPr>
            <a:r>
              <a:rPr lang="en-US" sz="1800" dirty="0">
                <a:ea typeface="Calibri"/>
                <a:cs typeface="Times New Roman"/>
              </a:rPr>
              <a:t>The minor has been involved in sexual activity with someone else in their home</a:t>
            </a:r>
          </a:p>
          <a:p>
            <a:pPr marL="452628" indent="-342900">
              <a:lnSpc>
                <a:spcPct val="100000"/>
              </a:lnSpc>
              <a:buFont typeface="Arial" panose="020B0604020202020204" pitchFamily="34" charset="0"/>
              <a:buChar char="•"/>
            </a:pPr>
            <a:r>
              <a:rPr lang="en-US" sz="1800" dirty="0">
                <a:ea typeface="Calibri"/>
                <a:cs typeface="Times New Roman"/>
              </a:rPr>
              <a:t>The minor is under 12 and has been involved in any sexual activity</a:t>
            </a:r>
            <a:endParaRPr lang="en-US" dirty="0"/>
          </a:p>
        </p:txBody>
      </p:sp>
      <p:sp>
        <p:nvSpPr>
          <p:cNvPr id="3" name="Title 2"/>
          <p:cNvSpPr>
            <a:spLocks noGrp="1"/>
          </p:cNvSpPr>
          <p:nvPr>
            <p:ph type="title"/>
          </p:nvPr>
        </p:nvSpPr>
        <p:spPr/>
        <p:txBody>
          <a:bodyPr/>
          <a:lstStyle/>
          <a:p>
            <a:r>
              <a:rPr lang="en-US" dirty="0"/>
              <a:t>IA Law: mandatory reporting </a:t>
            </a:r>
          </a:p>
        </p:txBody>
      </p:sp>
    </p:spTree>
    <p:custDataLst>
      <p:tags r:id="rId1"/>
    </p:custDataLst>
    <p:extLst>
      <p:ext uri="{BB962C8B-B14F-4D97-AF65-F5344CB8AC3E}">
        <p14:creationId xmlns:p14="http://schemas.microsoft.com/office/powerpoint/2010/main" val="39146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D455D0D8-4695-C4AF-FB9F-D7EF9C628146}"/>
              </a:ext>
            </a:extLst>
          </p:cNvPr>
          <p:cNvSpPr>
            <a:spLocks noGrp="1"/>
          </p:cNvSpPr>
          <p:nvPr>
            <p:ph type="body" sz="quarter" idx="11"/>
          </p:nvPr>
        </p:nvSpPr>
        <p:spPr>
          <a:xfrm>
            <a:off x="771524" y="1011671"/>
            <a:ext cx="4073883" cy="3650191"/>
          </a:xfrm>
        </p:spPr>
        <p:txBody>
          <a:bodyPr/>
          <a:lstStyle/>
          <a:p>
            <a:pPr marL="0" lvl="0" indent="0">
              <a:buNone/>
            </a:pPr>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771524" y="4246364"/>
            <a:ext cx="8732342" cy="830997"/>
          </a:xfrm>
          <a:prstGeom prst="rect">
            <a:avLst/>
          </a:prstGeom>
          <a:noFill/>
        </p:spPr>
        <p:txBody>
          <a:bodyPr wrap="square">
            <a:spAutoFit/>
          </a:bodyPr>
          <a:lstStyle/>
          <a:p>
            <a:pPr marL="285750" lvl="0" indent="-285750">
              <a:buFont typeface="Arial" panose="020B0604020202020204" pitchFamily="34" charset="0"/>
              <a:buChar char="•"/>
            </a:pPr>
            <a:r>
              <a:rPr lang="en-US" sz="1600" i="1" dirty="0"/>
              <a:t>Can Shay receive STI testing without a parent’s  permission?  What about HIV?</a:t>
            </a:r>
          </a:p>
          <a:p>
            <a:pPr marL="285750" lvl="0" indent="-285750">
              <a:buFont typeface="Arial" panose="020B0604020202020204" pitchFamily="34" charset="0"/>
              <a:buChar char="•"/>
            </a:pPr>
            <a:r>
              <a:rPr lang="en-US" sz="1600" i="1" dirty="0"/>
              <a:t>Can she be treated for an STI?  </a:t>
            </a:r>
          </a:p>
          <a:p>
            <a:pPr marL="285750" lvl="0" indent="-285750">
              <a:buFont typeface="Arial" panose="020B0604020202020204" pitchFamily="34" charset="0"/>
              <a:buChar char="•"/>
            </a:pPr>
            <a:r>
              <a:rPr lang="en-US" sz="1600" i="1" dirty="0"/>
              <a:t>Can she get the HPV vaccine?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706" y="975386"/>
            <a:ext cx="2342723" cy="3113831"/>
          </a:xfrm>
          <a:prstGeom prst="rect">
            <a:avLst/>
          </a:prstGeom>
        </p:spPr>
      </p:pic>
    </p:spTree>
    <p:custDataLst>
      <p:tags r:id="rId1"/>
    </p:custDataLst>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1112832"/>
          </a:xfrm>
          <a:prstGeom prst="rect">
            <a:avLst/>
          </a:prstGeom>
        </p:spPr>
        <p:txBody>
          <a:bodyPr/>
          <a:lstStyle/>
          <a:p>
            <a:pPr>
              <a:lnSpc>
                <a:spcPct val="100000"/>
              </a:lnSpc>
            </a:pPr>
            <a:r>
              <a:rPr lang="en-US" b="1" dirty="0">
                <a:solidFill>
                  <a:srgbClr val="99CC33"/>
                </a:solidFill>
                <a:latin typeface="+mj-lt"/>
                <a:cs typeface="Calibri" pitchFamily="34" charset="0"/>
              </a:rPr>
              <a:t>IN GENERAL, A MINOR’S PARENT/LEGAL GUARDIAN IS AUTHORIZED TO ACCESS THE MINOR’S MEDICAL RECORDS WITH A FEW EXCEPTIONS:</a:t>
            </a:r>
            <a:endParaRPr lang="en-US" dirty="0"/>
          </a:p>
        </p:txBody>
      </p:sp>
      <p:sp>
        <p:nvSpPr>
          <p:cNvPr id="2" name="Text Placeholder 1">
            <a:extLst>
              <a:ext uri="{FF2B5EF4-FFF2-40B4-BE49-F238E27FC236}">
                <a16:creationId xmlns:a16="http://schemas.microsoft.com/office/drawing/2014/main" id="{F3EBE2DA-BA2D-E3C1-71C7-C8DDB8775C50}"/>
              </a:ext>
            </a:extLst>
          </p:cNvPr>
          <p:cNvSpPr>
            <a:spLocks noGrp="1"/>
          </p:cNvSpPr>
          <p:nvPr>
            <p:ph type="body" sz="quarter" idx="11"/>
          </p:nvPr>
        </p:nvSpPr>
        <p:spPr>
          <a:xfrm>
            <a:off x="771524" y="2034282"/>
            <a:ext cx="8221664" cy="2994917"/>
          </a:xfrm>
        </p:spPr>
        <p:txBody>
          <a:bodyPr/>
          <a:lstStyle/>
          <a:p>
            <a:pPr marL="568325" indent="-342900">
              <a:lnSpc>
                <a:spcPct val="100000"/>
              </a:lnSpc>
              <a:spcBef>
                <a:spcPts val="600"/>
              </a:spcBef>
              <a:buFont typeface="+mj-lt"/>
              <a:buAutoNum type="arabicPeriod"/>
            </a:pPr>
            <a:r>
              <a:rPr lang="en-US" sz="1800" dirty="0"/>
              <a:t>Providers may use discretion to prohibit parent/guardian access if it is not in the minor’s best interest.</a:t>
            </a:r>
          </a:p>
          <a:p>
            <a:pPr marL="568325" indent="-342900">
              <a:lnSpc>
                <a:spcPct val="100000"/>
              </a:lnSpc>
              <a:spcBef>
                <a:spcPts val="600"/>
              </a:spcBef>
              <a:buFont typeface="+mj-lt"/>
              <a:buAutoNum type="arabicPeriod"/>
            </a:pPr>
            <a:r>
              <a:rPr lang="en-US" sz="1800" dirty="0"/>
              <a:t>Providers cannot disclose information about substance abuse services and treatment to a parent/guardian without a minor’s express permission.</a:t>
            </a:r>
          </a:p>
          <a:p>
            <a:pPr marL="568325" indent="-342900">
              <a:lnSpc>
                <a:spcPct val="100000"/>
              </a:lnSpc>
              <a:spcBef>
                <a:spcPts val="600"/>
              </a:spcBef>
              <a:buFont typeface="+mj-lt"/>
              <a:buAutoNum type="arabicPeriod"/>
            </a:pPr>
            <a:r>
              <a:rPr lang="en-US" sz="1800" dirty="0"/>
              <a:t>Providers cannot disclose information about Title X services to a parent/guardian without written authorization of the minor. 	</a:t>
            </a:r>
          </a:p>
          <a:p>
            <a:endParaRPr lang="en-US" dirty="0"/>
          </a:p>
        </p:txBody>
      </p:sp>
      <p:sp>
        <p:nvSpPr>
          <p:cNvPr id="3" name="Title 2"/>
          <p:cNvSpPr>
            <a:spLocks noGrp="1"/>
          </p:cNvSpPr>
          <p:nvPr>
            <p:ph type="title"/>
          </p:nvPr>
        </p:nvSpPr>
        <p:spPr/>
        <p:txBody>
          <a:bodyPr/>
          <a:lstStyle/>
          <a:p>
            <a:r>
              <a:rPr lang="en-US" dirty="0"/>
              <a:t>Accessing records</a:t>
            </a:r>
          </a:p>
        </p:txBody>
      </p:sp>
    </p:spTree>
    <p:custDataLst>
      <p:tags r:id="rId1"/>
    </p:custDataLst>
    <p:extLst>
      <p:ext uri="{BB962C8B-B14F-4D97-AF65-F5344CB8AC3E}">
        <p14:creationId xmlns:p14="http://schemas.microsoft.com/office/powerpoint/2010/main" val="132552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 name="ARTICULATE_PROJECT_OPEN" val="0"/>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3.xml><?xml version="1.0" encoding="utf-8"?>
<ds:datastoreItem xmlns:ds="http://schemas.openxmlformats.org/officeDocument/2006/customXml" ds:itemID="{0598CA53-D3BE-4A35-9EB7-A8B2D3C173F7}">
  <ds:schemaRefs>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06384dcc-0cdc-498a-a7bd-67cf6bcf7cd5"/>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4278</TotalTime>
  <Words>2056</Words>
  <Application>Microsoft Office PowerPoint</Application>
  <PresentationFormat>Custom</PresentationFormat>
  <Paragraphs>158</Paragraphs>
  <Slides>11</Slides>
  <Notes>11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Arial</vt:lpstr>
      <vt:lpstr>Calibri</vt:lpstr>
      <vt:lpstr>Courier New</vt:lpstr>
      <vt:lpstr>Roboto</vt:lpstr>
      <vt:lpstr>Roboto Condensed</vt:lpstr>
      <vt:lpstr>Title</vt:lpstr>
      <vt:lpstr>Text Only</vt:lpstr>
      <vt:lpstr>Text w/Pictures</vt:lpstr>
      <vt:lpstr>Text w/Video</vt:lpstr>
      <vt:lpstr>Other</vt:lpstr>
      <vt:lpstr>Iowa Confidentiality and Minor Consent Laws</vt:lpstr>
      <vt:lpstr>CASE SCENARIO: SHAY, 15 Y/O GIRL</vt:lpstr>
      <vt:lpstr>Important Definitions</vt:lpstr>
      <vt:lpstr>IA Law: Parental Consent Exceptions </vt:lpstr>
      <vt:lpstr>IA Law: Minor Consent</vt:lpstr>
      <vt:lpstr>IA LAW: Minor Consent &amp; Confidentiality </vt:lpstr>
      <vt:lpstr>IA Law: mandatory reporting </vt:lpstr>
      <vt:lpstr>CASE SCENARIO: SHAY, 15 Y/O GIRL</vt:lpstr>
      <vt:lpstr>Accessing records</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395</cp:revision>
  <dcterms:created xsi:type="dcterms:W3CDTF">2016-12-02T20:56:01Z</dcterms:created>
  <dcterms:modified xsi:type="dcterms:W3CDTF">2023-11-20T17:44:33Z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y fmtid="{D5CDD505-2E9C-101B-9397-08002B2CF9AE}" pid="3" name="ArticulateGUID">
    <vt:lpwstr>9750151E-9F42-41B7-9A90-86F1A029036C</vt:lpwstr>
  </property>
  <property fmtid="{D5CDD505-2E9C-101B-9397-08002B2CF9AE}" pid="4" name="ArticulatePath">
    <vt:lpwstr>Confidentiality Laws IA Spark Slides1</vt:lpwstr>
  </property>
</Properties>
</file>