
<file path=[Content_Types].xml><?xml version="1.0" encoding="utf-8"?>
<Types xmlns="http://schemas.openxmlformats.org/package/2006/content-types">
  <Default Extension="jpeg" ContentType="image/jpeg"/>
  <Default Extension="jpg"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 id="2147483728" r:id="rId5"/>
    <p:sldMasterId id="2147483737" r:id="rId6"/>
    <p:sldMasterId id="2147483761" r:id="rId7"/>
    <p:sldMasterId id="2147483765" r:id="rId8"/>
  </p:sldMasterIdLst>
  <p:notesMasterIdLst>
    <p:notesMasterId r:id="rId19"/>
  </p:notesMasterIdLst>
  <p:sldIdLst>
    <p:sldId id="271" r:id="rId9"/>
    <p:sldId id="293" r:id="rId10"/>
    <p:sldId id="297" r:id="rId11"/>
    <p:sldId id="274" r:id="rId12"/>
    <p:sldId id="298" r:id="rId13"/>
    <p:sldId id="307" r:id="rId14"/>
    <p:sldId id="291" r:id="rId15"/>
    <p:sldId id="294" r:id="rId16"/>
    <p:sldId id="295" r:id="rId17"/>
    <p:sldId id="270" r:id="rId18"/>
  </p:sldIdLst>
  <p:sldSz cx="9756775" cy="5486400"/>
  <p:notesSz cx="6858000" cy="9144000"/>
  <p:custDataLst>
    <p:tags r:id="rId20"/>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Healy, Colleen" initials="HC" lastIdx="3" clrIdx="2"/>
  <p:cmAuthor id="4" name="Cupito, Anna" initials="CA [2]" lastIdx="2" clrIdx="3"/>
  <p:cmAuthor id="5" name="Parekh, Rini" initials="PR"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003366"/>
    <a:srgbClr val="0099CC"/>
    <a:srgbClr val="8CC443"/>
    <a:srgbClr val="00ADEF"/>
    <a:srgbClr val="0D233D"/>
    <a:srgbClr val="FFCF06"/>
    <a:srgbClr val="0D2571"/>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5" autoAdjust="0"/>
    <p:restoredTop sz="92072" autoAdjust="0"/>
  </p:normalViewPr>
  <p:slideViewPr>
    <p:cSldViewPr snapToGrid="0">
      <p:cViewPr varScale="1">
        <p:scale>
          <a:sx n="60" d="100"/>
          <a:sy n="60" d="100"/>
        </p:scale>
        <p:origin x="1248" y="54"/>
      </p:cViewPr>
      <p:guideLst/>
    </p:cSldViewPr>
  </p:slideViewPr>
  <p:outlineViewPr>
    <p:cViewPr>
      <p:scale>
        <a:sx n="33" d="100"/>
        <a:sy n="33" d="100"/>
      </p:scale>
      <p:origin x="0" y="-1056"/>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are going to do a 15-minute mini-training, also called a Spark. As youth-serving professionals, it is important that we understand minor consent and adolescent confidentiality.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This training is intended to be an overview of the most relevant laws on confidential services for teens.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person here will have times where we need to know and comply with consent and confidentiality laws, though it’s different for our various roles. For each law and scenario we discuss, try to think about how it applies to your role. To get us started, let’s review a case scenario.</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Thank you for your participation!  If you like, you can keep the handout of the laws in a place that you can easily access, in case any questions come up for you in the future. </a:t>
            </a:r>
            <a:endParaRPr lang="en-US" sz="1200"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dirty="0"/>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 clinician found out that she is concerned about having an STI. Shay says she is worried her mother will kick her out of the house if she knows Shay is sexually active. How does the right to confidentiality help or hurt Shay?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120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provide certain confidential services to teens without a parent’s permission, it can be challenging when we think parents should be involved. What can go wrong if we accidentally break confidentiality?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1200" kern="1200" dirty="0">
              <a:solidFill>
                <a:schemeClr val="tx1"/>
              </a:solidFill>
              <a:effectLst/>
              <a:latin typeface="+mn-lt"/>
              <a:ea typeface="+mn-ea"/>
              <a:cs typeface="+mn-cs"/>
            </a:endParaRPr>
          </a:p>
          <a:p>
            <a:r>
              <a:rPr lang="en-US" sz="1200" spc="-10" dirty="0">
                <a:solidFill>
                  <a:srgbClr val="595959"/>
                </a:solidFill>
                <a:effectLst/>
                <a:latin typeface="Roboto" panose="020B0604020202020204" charset="0"/>
                <a:ea typeface="Calibri" panose="020F0502020204030204" pitchFamily="34" charset="0"/>
                <a:cs typeface="Times New Roman" panose="02020603050405020304" pitchFamily="18" charset="0"/>
              </a:rPr>
              <a:t>Many teens choose to include their parent or guardian in decisions about their health. For some teens, however, having the option of certain confidential services makes it more likely that they will seek care when they need it. For instance, Shay would probably be more likely to get tested for STIs and possibly get a method of contraception if she’s assured her mother’s permission is not required.</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Before we review the laws, it’s important to recognize the difference between consent and confidentiality.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 </a:t>
            </a:r>
            <a:r>
              <a:rPr lang="en-US" sz="960" b="1" i="0" u="none" strike="noStrike" kern="1200" baseline="0" dirty="0">
                <a:solidFill>
                  <a:schemeClr val="tx1"/>
                </a:solidFill>
                <a:latin typeface="+mn-lt"/>
                <a:ea typeface="+mn-ea"/>
                <a:cs typeface="+mn-cs"/>
              </a:rPr>
              <a:t>Consent </a:t>
            </a:r>
            <a:r>
              <a:rPr lang="en-US" sz="960" b="0" i="0" u="none" strike="noStrike" kern="1200" baseline="0" dirty="0">
                <a:solidFill>
                  <a:schemeClr val="tx1"/>
                </a:solidFill>
                <a:latin typeface="+mn-lt"/>
                <a:ea typeface="+mn-ea"/>
                <a:cs typeface="+mn-cs"/>
              </a:rPr>
              <a:t>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Confidentiality </a:t>
            </a:r>
            <a:r>
              <a:rPr lang="en-US" sz="960" b="0" i="0" u="none" strike="noStrike" kern="1200" baseline="0" dirty="0">
                <a:solidFill>
                  <a:schemeClr val="tx1"/>
                </a:solidFill>
                <a:latin typeface="+mn-lt"/>
                <a:ea typeface="+mn-ea"/>
                <a:cs typeface="+mn-cs"/>
              </a:rPr>
              <a:t>refers to how health care providers and staff keep certain information private.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Consent does not equal confidentiality</a:t>
            </a:r>
            <a:r>
              <a:rPr lang="en-US" sz="960" b="0" i="0" u="none" strike="noStrike" kern="1200" baseline="0" dirty="0">
                <a:solidFill>
                  <a:schemeClr val="tx1"/>
                </a:solidFill>
                <a:latin typeface="+mn-lt"/>
                <a:ea typeface="+mn-ea"/>
                <a:cs typeface="+mn-cs"/>
              </a:rPr>
              <a:t>. </a:t>
            </a:r>
          </a:p>
          <a:p>
            <a:r>
              <a:rPr lang="en-US" sz="960" b="0" i="0" u="none" strike="noStrike" kern="1200" baseline="0" dirty="0">
                <a:solidFill>
                  <a:schemeClr val="tx1"/>
                </a:solidFill>
                <a:latin typeface="+mn-lt"/>
                <a:ea typeface="+mn-ea"/>
                <a:cs typeface="+mn-cs"/>
              </a:rPr>
              <a:t>	o Even if a minor is allowed to consent to a service without a parent’s permission, it does not necessarily 	mean that the provider is required to keep it confidential. </a:t>
            </a:r>
          </a:p>
          <a:p>
            <a:r>
              <a:rPr lang="en-US" sz="960" b="0" i="0" u="none" strike="noStrike" kern="1200" baseline="0" dirty="0">
                <a:solidFill>
                  <a:schemeClr val="tx1"/>
                </a:solidFill>
                <a:latin typeface="+mn-lt"/>
                <a:ea typeface="+mn-ea"/>
                <a:cs typeface="+mn-cs"/>
              </a:rPr>
              <a:t>	o So, laws can protect a minor’s right to access a specific service, like contraception, but often, it’s up to 	health care providers and staff to protect a minor’s confidentiality. </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2536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 exceptions are based on either: </a:t>
            </a:r>
          </a:p>
          <a:p>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Status (for example, legal independence from parents/guardians), or</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type of service requested (such as certain sexual health services). </a:t>
            </a:r>
          </a:p>
          <a:p>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“Illinois</a:t>
            </a:r>
            <a:r>
              <a:rPr lang="en-US" sz="960" i="1" kern="1200" baseline="0" dirty="0">
                <a:solidFill>
                  <a:schemeClr val="tx1"/>
                </a:solidFill>
                <a:effectLst/>
                <a:latin typeface="+mn-lt"/>
                <a:ea typeface="+mn-ea"/>
                <a:cs typeface="+mn-cs"/>
              </a:rPr>
              <a:t> Confidentiality/Minor Consent Laws</a:t>
            </a:r>
            <a:r>
              <a:rPr lang="en-US" sz="960" i="1" kern="1200" dirty="0">
                <a:solidFill>
                  <a:schemeClr val="tx1"/>
                </a:solidFill>
                <a:effectLst/>
                <a:latin typeface="+mn-lt"/>
                <a:ea typeface="+mn-ea"/>
                <a:cs typeface="+mn-cs"/>
              </a:rPr>
              <a:t>”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72752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Here’s a handout that explains Illinois’ minor consent and confidentiality laws . As we see in the top section, Illinois law allows certain minors to consent to services based on their </a:t>
            </a:r>
            <a:r>
              <a:rPr lang="en-US" sz="1000" b="1" kern="1200" dirty="0">
                <a:solidFill>
                  <a:schemeClr val="tx1"/>
                </a:solidFill>
                <a:effectLst/>
                <a:latin typeface="+mn-lt"/>
                <a:ea typeface="+mn-ea"/>
                <a:cs typeface="+mn-cs"/>
              </a:rPr>
              <a:t>status</a:t>
            </a:r>
            <a:r>
              <a:rPr lang="en-US" sz="1000" kern="1200" dirty="0">
                <a:solidFill>
                  <a:schemeClr val="tx1"/>
                </a:solidFill>
                <a:effectLst/>
                <a:latin typeface="+mn-lt"/>
                <a:ea typeface="+mn-ea"/>
                <a:cs typeface="+mn-cs"/>
              </a:rPr>
              <a:t>. This includes: </a:t>
            </a:r>
          </a:p>
          <a:p>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You’ll notice that a </a:t>
            </a:r>
            <a:r>
              <a:rPr lang="en-US" sz="1000" b="1" kern="1200" dirty="0">
                <a:solidFill>
                  <a:schemeClr val="tx1"/>
                </a:solidFill>
                <a:effectLst/>
                <a:latin typeface="+mn-lt"/>
                <a:ea typeface="+mn-ea"/>
                <a:cs typeface="+mn-cs"/>
              </a:rPr>
              <a:t>pregnant </a:t>
            </a:r>
            <a:r>
              <a:rPr lang="en-US" sz="1000" kern="1200" dirty="0">
                <a:solidFill>
                  <a:schemeClr val="tx1"/>
                </a:solidFill>
                <a:effectLst/>
                <a:latin typeface="+mn-lt"/>
                <a:ea typeface="+mn-ea"/>
                <a:cs typeface="+mn-cs"/>
              </a:rPr>
              <a:t>minor may consent to prenatal, delivery, and post-delivery care.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A minor may consent to health care services without a parent/guardian’s permission if they are emancipated. This can be through court order, marriage, or military active duty. </a:t>
            </a:r>
          </a:p>
          <a:p>
            <a:pPr marL="857250" marR="0" indent="-171450">
              <a:lnSpc>
                <a:spcPct val="107000"/>
              </a:lnSpc>
              <a:spcBef>
                <a:spcPts val="200"/>
              </a:spcBef>
              <a:spcAft>
                <a:spcPts val="600"/>
              </a:spcAft>
              <a:buFont typeface="Arial" panose="020B0604020202020204" pitchFamily="34" charset="0"/>
              <a:buChar char="•"/>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58043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kern="1200" dirty="0">
                <a:solidFill>
                  <a:schemeClr val="tx1"/>
                </a:solidFill>
                <a:effectLst/>
                <a:latin typeface="+mn-lt"/>
                <a:ea typeface="+mn-ea"/>
                <a:cs typeface="+mn-cs"/>
              </a:rPr>
              <a:t>[Note: statements are animated to appear one after each click, with the answer showing after the last click. Read each statement aloud before advancing to the next one.]</a:t>
            </a:r>
          </a:p>
          <a:p>
            <a:r>
              <a:rPr lang="en-US" sz="6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 Now let’s look at the </a:t>
            </a:r>
            <a:r>
              <a:rPr lang="en-US" sz="1000" b="1" kern="1200" dirty="0">
                <a:solidFill>
                  <a:schemeClr val="tx1"/>
                </a:solidFill>
                <a:effectLst/>
                <a:latin typeface="+mn-lt"/>
                <a:ea typeface="+mn-ea"/>
                <a:cs typeface="+mn-cs"/>
              </a:rPr>
              <a:t>services</a:t>
            </a:r>
            <a:r>
              <a:rPr lang="en-US" sz="1000" kern="1200" dirty="0">
                <a:solidFill>
                  <a:schemeClr val="tx1"/>
                </a:solidFill>
                <a:effectLst/>
                <a:latin typeface="+mn-lt"/>
                <a:ea typeface="+mn-ea"/>
                <a:cs typeface="+mn-cs"/>
              </a:rPr>
              <a:t> any minors can receive without parental or guardian consent.</a:t>
            </a:r>
          </a:p>
          <a:p>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[Advance slide]</a:t>
            </a:r>
          </a:p>
          <a:p>
            <a:pPr lvl="0"/>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Emergency care</a:t>
            </a:r>
          </a:p>
          <a:p>
            <a:pPr lvl="0"/>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[Advance slide]</a:t>
            </a:r>
          </a:p>
          <a:p>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Pregnancy testing and prenatal care, like we just discussed</a:t>
            </a:r>
          </a:p>
          <a:p>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[Advance slide]</a:t>
            </a:r>
          </a:p>
          <a:p>
            <a:r>
              <a:rPr lang="en-US" sz="1000" kern="1200" dirty="0">
                <a:solidFill>
                  <a:schemeClr val="tx1"/>
                </a:solidFill>
                <a:effectLst/>
                <a:latin typeface="+mn-lt"/>
                <a:ea typeface="+mn-ea"/>
                <a:cs typeface="+mn-cs"/>
              </a:rPr>
              <a:t> </a:t>
            </a:r>
          </a:p>
          <a:p>
            <a:pPr lvl="0"/>
            <a:r>
              <a:rPr lang="en-US" sz="1000" kern="1200" dirty="0">
                <a:solidFill>
                  <a:schemeClr val="tx1"/>
                </a:solidFill>
                <a:effectLst/>
                <a:latin typeface="+mn-lt"/>
                <a:ea typeface="+mn-ea"/>
                <a:cs typeface="+mn-cs"/>
              </a:rPr>
              <a:t>Birth control information and supplies.  There is a growing body of research that shows that sexually active young people are more likely to use birth control if they are assured that they don’t need to involve a parent. </a:t>
            </a:r>
          </a:p>
          <a:p>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[Advance slide] </a:t>
            </a:r>
          </a:p>
          <a:p>
            <a:pPr lvl="0"/>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Testing, treatment, and prevention of sexually transmitted infections (STIs). </a:t>
            </a:r>
          </a:p>
          <a:p>
            <a:pPr marL="171450" lvl="0" indent="-171450">
              <a:buFont typeface="Arial" charset="0"/>
              <a:buChar char="•"/>
            </a:pPr>
            <a:r>
              <a:rPr lang="en-US" sz="1000" kern="1200" dirty="0" err="1">
                <a:solidFill>
                  <a:schemeClr val="tx1"/>
                </a:solidFill>
                <a:effectLst/>
                <a:latin typeface="+mn-lt"/>
                <a:ea typeface="+mn-ea"/>
                <a:cs typeface="+mn-cs"/>
              </a:rPr>
              <a:t>PrEP</a:t>
            </a:r>
            <a:r>
              <a:rPr lang="en-US" sz="1000" kern="1200" baseline="0" dirty="0">
                <a:solidFill>
                  <a:schemeClr val="tx1"/>
                </a:solidFill>
                <a:effectLst/>
                <a:latin typeface="+mn-lt"/>
                <a:ea typeface="+mn-ea"/>
                <a:cs typeface="+mn-cs"/>
              </a:rPr>
              <a:t> (HIV prevention) may be provided to minors ages 12+ without parent or guardian consent </a:t>
            </a:r>
            <a:r>
              <a:rPr lang="en-US" sz="960" b="0" i="0" u="none" strike="noStrike" kern="1200" dirty="0">
                <a:solidFill>
                  <a:schemeClr val="tx1"/>
                </a:solidFill>
                <a:effectLst/>
                <a:latin typeface="+mn-lt"/>
                <a:ea typeface="+mn-ea"/>
                <a:cs typeface="+mn-cs"/>
              </a:rPr>
              <a:t>(The Center for HIV Law and Policy).</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[Advance slide] </a:t>
            </a:r>
          </a:p>
          <a:p>
            <a:pPr lvl="0"/>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Substance use disorder treatment, including for alcohol or drug abuse.  Note that this excludes opioid replacement therapy.</a:t>
            </a:r>
            <a:r>
              <a:rPr lang="en-US" sz="6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[Advance slide] </a:t>
            </a:r>
          </a:p>
          <a:p>
            <a:pPr lvl="0"/>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Mental health services.</a:t>
            </a:r>
          </a:p>
          <a:p>
            <a:pPr lvl="1"/>
            <a:r>
              <a:rPr lang="en-US" sz="1000" kern="1200" dirty="0">
                <a:solidFill>
                  <a:schemeClr val="tx1"/>
                </a:solidFill>
                <a:effectLst/>
                <a:latin typeface="+mn-lt"/>
                <a:ea typeface="+mn-ea"/>
                <a:cs typeface="+mn-cs"/>
              </a:rPr>
              <a:t>a. Minors ages 12-16 can access up to eight, 90-minute counseling sessions without parental consent.</a:t>
            </a:r>
          </a:p>
          <a:p>
            <a:pPr lvl="1"/>
            <a:r>
              <a:rPr lang="en-US" sz="1000" kern="1200" dirty="0">
                <a:solidFill>
                  <a:schemeClr val="tx1"/>
                </a:solidFill>
                <a:effectLst/>
                <a:latin typeface="+mn-lt"/>
                <a:ea typeface="+mn-ea"/>
                <a:cs typeface="+mn-cs"/>
              </a:rPr>
              <a:t>b. Minors ages 16 or older can consent to inpatient mental health treatment. </a:t>
            </a:r>
          </a:p>
          <a:p>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[Advance slide]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Are there any questions?</a:t>
            </a:r>
          </a:p>
          <a:p>
            <a:r>
              <a:rPr lang="en-US" sz="7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36737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we’re going to review when a minor’s confidentiality must be overridden. Health care providers must override the minor’s confidentiality and report… </a:t>
            </a:r>
          </a:p>
          <a:p>
            <a:pPr lvl="0"/>
            <a:endParaRPr lang="en-US" sz="960" kern="1200" dirty="0">
              <a:solidFill>
                <a:schemeClr val="tx1"/>
              </a:solidFill>
              <a:effectLst/>
              <a:latin typeface="+mn-lt"/>
              <a:ea typeface="+mn-ea"/>
              <a:cs typeface="+mn-cs"/>
            </a:endParaRPr>
          </a:p>
          <a:p>
            <a:pPr marL="171450" lvl="0" indent="-171450">
              <a:buFont typeface="Courier New" panose="02070309020205020404" pitchFamily="49" charset="0"/>
              <a:buChar char="o"/>
            </a:pPr>
            <a:r>
              <a:rPr lang="en-US" sz="960" kern="1200" dirty="0">
                <a:solidFill>
                  <a:schemeClr val="tx1"/>
                </a:solidFill>
                <a:effectLst/>
                <a:latin typeface="+mn-lt"/>
                <a:ea typeface="+mn-ea"/>
                <a:cs typeface="+mn-cs"/>
              </a:rPr>
              <a:t>If there is suspicion of abuse by an adult</a:t>
            </a:r>
          </a:p>
          <a:p>
            <a:pPr marL="171450" lvl="0" indent="-171450">
              <a:buFont typeface="Courier New" panose="02070309020205020404" pitchFamily="49" charset="0"/>
              <a:buChar char="o"/>
            </a:pPr>
            <a:r>
              <a:rPr lang="en-US" sz="960" kern="1200" dirty="0">
                <a:solidFill>
                  <a:schemeClr val="tx1"/>
                </a:solidFill>
                <a:effectLst/>
                <a:latin typeface="+mn-lt"/>
                <a:ea typeface="+mn-ea"/>
                <a:cs typeface="+mn-cs"/>
              </a:rPr>
              <a:t>If the minor is a risk to themselves or someone else</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48079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Shay, and answer these questions together as I read through them.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Shay receive STI testing without a parent’s permission? [</a:t>
            </a:r>
            <a:r>
              <a:rPr lang="en-US" sz="960" i="1" kern="1200" dirty="0">
                <a:solidFill>
                  <a:schemeClr val="tx1"/>
                </a:solidFill>
                <a:effectLst/>
                <a:latin typeface="+mn-lt"/>
                <a:ea typeface="+mn-ea"/>
                <a:cs typeface="+mn-cs"/>
              </a:rPr>
              <a:t>Answer: Yes.</a:t>
            </a:r>
            <a:r>
              <a:rPr lang="en-US" sz="960" kern="1200" dirty="0">
                <a:solidFill>
                  <a:schemeClr val="tx1"/>
                </a:solidFill>
                <a:effectLst/>
                <a:latin typeface="+mn-lt"/>
                <a:ea typeface="+mn-ea"/>
                <a:cs typeface="+mn-cs"/>
              </a:rPr>
              <a:t>]</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she receive STI treatment? [</a:t>
            </a:r>
            <a:r>
              <a:rPr lang="en-US" sz="960" i="1" kern="1200" dirty="0">
                <a:solidFill>
                  <a:schemeClr val="tx1"/>
                </a:solidFill>
                <a:effectLst/>
                <a:latin typeface="+mn-lt"/>
                <a:ea typeface="+mn-ea"/>
                <a:cs typeface="+mn-cs"/>
              </a:rPr>
              <a:t>Answer: Yes.]</a:t>
            </a:r>
            <a:endParaRPr lang="en-US" sz="96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Can she receive preventive care, such as an HPV vaccine?</a:t>
            </a:r>
            <a:r>
              <a:rPr lang="en-US" sz="960" i="1" kern="1200" dirty="0">
                <a:solidFill>
                  <a:schemeClr val="tx1"/>
                </a:solidFill>
                <a:effectLst/>
                <a:latin typeface="+mn-lt"/>
                <a:ea typeface="+mn-ea"/>
                <a:cs typeface="+mn-cs"/>
              </a:rPr>
              <a:t> </a:t>
            </a:r>
            <a:r>
              <a:rPr lang="en-US" sz="960" kern="1200" dirty="0">
                <a:solidFill>
                  <a:schemeClr val="tx1"/>
                </a:solidFill>
                <a:effectLst/>
                <a:latin typeface="+mn-lt"/>
                <a:ea typeface="+mn-ea"/>
                <a:cs typeface="+mn-cs"/>
              </a:rPr>
              <a:t>What about condoms or other contraception?  [</a:t>
            </a:r>
            <a:r>
              <a:rPr lang="en-US" sz="960" i="1" kern="1200" dirty="0">
                <a:solidFill>
                  <a:schemeClr val="tx1"/>
                </a:solidFill>
                <a:effectLst/>
                <a:latin typeface="+mn-lt"/>
                <a:ea typeface="+mn-ea"/>
                <a:cs typeface="+mn-cs"/>
              </a:rPr>
              <a:t>Answer: She can’t get an HPV vaccine without her mother’s consent, but she can get condoms or other contraception without her mother’s consent.]</a:t>
            </a:r>
          </a:p>
          <a:p>
            <a:endParaRPr lang="en-US" sz="960" i="1"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A final note about Shay.  If she uses her mother’s insurance, any health information may be disclosed in an explanation of benefits (EOB) form that could be sent to her parents. For maximum confidentiality, a minor may go to a provider that is able to provide services without billing insurance, like a Title Ten clinic.  The Spark on Confidentiality Best Practices covers more strategies to ensure confidential services for minors.</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409323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one last scenario. Giovanni is a 17-year-old boy who is struggling with a substance use disorder, but doesn’t want to tell his parents.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Giovanni allowed to get outpatient counseling for substance use without a parent’s consent?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[Allow a moment for people to respond either quietly to themselves or aloud.]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answer is yes.</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provider</a:t>
            </a:r>
            <a:r>
              <a:rPr lang="en-US" sz="1200" kern="1200" baseline="0" dirty="0">
                <a:solidFill>
                  <a:schemeClr val="tx1"/>
                </a:solidFill>
                <a:effectLst/>
                <a:latin typeface="+mn-lt"/>
                <a:ea typeface="+mn-ea"/>
                <a:cs typeface="+mn-cs"/>
              </a:rPr>
              <a:t> is not required to notify Giovanni’s parents, but </a:t>
            </a:r>
            <a:r>
              <a:rPr lang="en-US" sz="1200" kern="1200" dirty="0">
                <a:solidFill>
                  <a:schemeClr val="tx1"/>
                </a:solidFill>
                <a:effectLst/>
                <a:latin typeface="+mn-lt"/>
                <a:ea typeface="+mn-ea"/>
                <a:cs typeface="+mn-cs"/>
              </a:rPr>
              <a:t>may encourage Giovanni to tell his parents. </a:t>
            </a:r>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391610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138623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88505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02827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263473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237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23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82761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25435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027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01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03649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233321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405811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296063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06289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93451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6490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6252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55139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6686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08914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6228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3577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43801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61507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82181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87774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596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174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686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9319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52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61752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478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8856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35268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132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757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926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902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2037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endParaRPr lang="en-US" sz="4400" b="1" dirty="0">
                <a:solidFill>
                  <a:srgbClr val="003366"/>
                </a:solidFill>
                <a:latin typeface="+mj-lt"/>
              </a:endParaRP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2022 Regents of the University of Michigan</a:t>
            </a:r>
          </a:p>
        </p:txBody>
      </p:sp>
    </p:spTree>
    <p:extLst>
      <p:ext uri="{BB962C8B-B14F-4D97-AF65-F5344CB8AC3E}">
        <p14:creationId xmlns:p14="http://schemas.microsoft.com/office/powerpoint/2010/main" val="1132726119"/>
      </p:ext>
    </p:extLst>
  </p:cSld>
  <p:clrMap bg1="lt1" tx1="dk1" bg2="lt2" tx2="dk2" accent1="accent1" accent2="accent2" accent3="accent3" accent4="accent4" accent5="accent5" accent6="accent6" hlink="hlink" folHlink="folHlink"/>
  <p:sldLayoutIdLst>
    <p:sldLayoutId id="2147483727" r:id="rId1"/>
    <p:sldLayoutId id="2147483770" r:id="rId2"/>
    <p:sldLayoutId id="214748377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DCE2C-D002-FE4B-FE65-835B5111F348}"/>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63045022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2C41EDC9-9564-9AA5-2D9F-2B14180EF2A9}"/>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31842153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141A7C60-3927-56CA-A73F-83F537EE5C1B}"/>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46747624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54924612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899338" y="465559"/>
            <a:ext cx="5759669" cy="2966762"/>
          </a:xfrm>
        </p:spPr>
        <p:txBody>
          <a:bodyPr/>
          <a:lstStyle/>
          <a:p>
            <a:r>
              <a:rPr lang="en-US" dirty="0"/>
              <a:t>Illinois</a:t>
            </a:r>
            <a:br>
              <a:rPr lang="en-US" dirty="0"/>
            </a:br>
            <a:r>
              <a:rPr lang="en-US" dirty="0"/>
              <a:t>Minor Consent and Confidentiality Laws</a:t>
            </a:r>
            <a:br>
              <a:rPr lang="en-US" dirty="0"/>
            </a:br>
            <a:endParaRPr lang="en-US" dirty="0"/>
          </a:p>
        </p:txBody>
      </p:sp>
      <p:sp>
        <p:nvSpPr>
          <p:cNvPr id="2" name="TextBox 1"/>
          <p:cNvSpPr txBox="1"/>
          <p:nvPr/>
        </p:nvSpPr>
        <p:spPr>
          <a:xfrm>
            <a:off x="4751159" y="3438270"/>
            <a:ext cx="4104409"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January 2021</a:t>
            </a:r>
          </a:p>
        </p:txBody>
      </p:sp>
      <p:pic>
        <p:nvPicPr>
          <p:cNvPr id="3" name="Picture 2"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578" y="4776412"/>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504" b="504"/>
          <a:stretch>
            <a:fillRect/>
          </a:stretch>
        </p:blipFill>
        <p:spPr/>
      </p:pic>
      <p:sp>
        <p:nvSpPr>
          <p:cNvPr id="4" name="Title 3"/>
          <p:cNvSpPr>
            <a:spLocks noGrp="1"/>
          </p:cNvSpPr>
          <p:nvPr>
            <p:ph type="title"/>
          </p:nvPr>
        </p:nvSpPr>
        <p:spPr>
          <a:ln>
            <a:noFill/>
          </a:ln>
        </p:spPr>
        <p:txBody>
          <a:bodyPr/>
          <a:lstStyle/>
          <a:p>
            <a:r>
              <a:rPr lang="en-US" dirty="0"/>
              <a:t>Thank you!</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3249" y="4760370"/>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lstStyle/>
          <a:p>
            <a:r>
              <a:rPr lang="en-US" dirty="0"/>
              <a:t>CASE SCENARIO: SHAY, 15 Y/O GIRL</a:t>
            </a:r>
          </a:p>
        </p:txBody>
      </p:sp>
      <p:sp>
        <p:nvSpPr>
          <p:cNvPr id="2" name="Text Placeholder 1">
            <a:extLst>
              <a:ext uri="{FF2B5EF4-FFF2-40B4-BE49-F238E27FC236}">
                <a16:creationId xmlns:a16="http://schemas.microsoft.com/office/drawing/2014/main" id="{66DE1034-02BE-75F3-1DB8-2CC373401308}"/>
              </a:ext>
            </a:extLst>
          </p:cNvPr>
          <p:cNvSpPr>
            <a:spLocks noGrp="1"/>
          </p:cNvSpPr>
          <p:nvPr>
            <p:ph type="body" sz="quarter" idx="11"/>
          </p:nvPr>
        </p:nvSpPr>
        <p:spPr>
          <a:xfrm>
            <a:off x="763474" y="975387"/>
            <a:ext cx="4073883" cy="3650191"/>
          </a:xfrm>
        </p:spPr>
        <p:txBody>
          <a:bodyPr/>
          <a:lstStyle/>
          <a:p>
            <a:pPr marL="0" lvl="0" indent="0">
              <a:buNone/>
            </a:pPr>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874976" y="3864682"/>
            <a:ext cx="3850878"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597" y="975387"/>
            <a:ext cx="2709440" cy="3937902"/>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Roboto Condensed"/>
                <a:cs typeface="Calibri" pitchFamily="34" charset="0"/>
              </a:rPr>
              <a:t>Consent</a:t>
            </a:r>
            <a:endParaRPr lang="en-US" sz="2400" i="1" dirty="0">
              <a:solidFill>
                <a:prstClr val="white"/>
              </a:solidFill>
              <a:cs typeface="Calibri" pitchFamily="34" charset="0"/>
            </a:endParaRPr>
          </a:p>
        </p:txBody>
      </p:sp>
      <p:sp>
        <p:nvSpPr>
          <p:cNvPr id="11" name="Text Placeholder 10">
            <a:extLst>
              <a:ext uri="{FF2B5EF4-FFF2-40B4-BE49-F238E27FC236}">
                <a16:creationId xmlns:a16="http://schemas.microsoft.com/office/drawing/2014/main" id="{15A9B795-8FAF-3D52-E4C5-B9C77DA406BB}"/>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57200" indent="-347472">
              <a:lnSpc>
                <a:spcPct val="100000"/>
              </a:lnSpc>
              <a:buFont typeface="Arial" panose="020B0604020202020204" pitchFamily="34" charset="0"/>
              <a:buChar char="•"/>
            </a:pPr>
            <a:r>
              <a:rPr lang="en-US" sz="1800" dirty="0"/>
              <a:t>Parent/guardian must give consent before their minor child can receive services (except specific confidential services)</a:t>
            </a:r>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12" name="Text Placeholder 11">
            <a:extLst>
              <a:ext uri="{FF2B5EF4-FFF2-40B4-BE49-F238E27FC236}">
                <a16:creationId xmlns:a16="http://schemas.microsoft.com/office/drawing/2014/main" id="{2AC76114-9C94-852D-8058-F3743D2CE928}"/>
              </a:ext>
            </a:extLst>
          </p:cNvPr>
          <p:cNvSpPr>
            <a:spLocks noGrp="1"/>
          </p:cNvSpPr>
          <p:nvPr>
            <p:ph type="body" sz="quarter" idx="12"/>
          </p:nvPr>
        </p:nvSpPr>
        <p:spPr/>
        <p:txBody>
          <a:bodyPr/>
          <a:lstStyle/>
          <a:p>
            <a:r>
              <a:rPr lang="en-US" dirty="0"/>
              <a:t>Confidentiality </a:t>
            </a:r>
          </a:p>
          <a:p>
            <a:endParaRPr lang="en-US" dirty="0"/>
          </a:p>
        </p:txBody>
      </p:sp>
      <p:sp>
        <p:nvSpPr>
          <p:cNvPr id="13" name="Text Placeholder 12">
            <a:extLst>
              <a:ext uri="{FF2B5EF4-FFF2-40B4-BE49-F238E27FC236}">
                <a16:creationId xmlns:a16="http://schemas.microsoft.com/office/drawing/2014/main" id="{EA0689E5-90B3-ABBE-74E0-3FB050E301C0}"/>
              </a:ext>
            </a:extLst>
          </p:cNvPr>
          <p:cNvSpPr>
            <a:spLocks noGrp="1"/>
          </p:cNvSpPr>
          <p:nvPr>
            <p:ph type="body" sz="quarter" idx="13"/>
          </p:nvPr>
        </p:nvSpPr>
        <p:spPr/>
        <p:txBody>
          <a:bodyPr/>
          <a:lstStyle/>
          <a:p>
            <a:pPr marL="400050" indent="-285750">
              <a:lnSpc>
                <a:spcPct val="100000"/>
              </a:lnSpc>
              <a:buFont typeface="Arial" panose="020B0604020202020204" pitchFamily="34" charset="0"/>
              <a:buChar char="•"/>
            </a:pPr>
            <a:r>
              <a:rPr lang="en-US" sz="1800" dirty="0"/>
              <a:t>How providers and staff keep certain information confidential</a:t>
            </a:r>
          </a:p>
          <a:p>
            <a:pPr marL="114300">
              <a:lnSpc>
                <a:spcPct val="100000"/>
              </a:lnSpc>
            </a:pPr>
            <a:endParaRPr lang="en-US" sz="2400" dirty="0"/>
          </a:p>
          <a:p>
            <a:pPr marL="0" indent="0" algn="ctr">
              <a:lnSpc>
                <a:spcPct val="100000"/>
              </a:lnSpc>
              <a:buNone/>
            </a:pPr>
            <a:r>
              <a:rPr lang="en-US" sz="2400" b="1" dirty="0"/>
              <a:t>Consent ≠ Confidentiality</a:t>
            </a:r>
          </a:p>
          <a:p>
            <a:endParaRPr lang="en-US" dirty="0"/>
          </a:p>
        </p:txBody>
      </p:sp>
    </p:spTree>
    <p:extLst>
      <p:ext uri="{BB962C8B-B14F-4D97-AF65-F5344CB8AC3E}">
        <p14:creationId xmlns:p14="http://schemas.microsoft.com/office/powerpoint/2010/main" val="155220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432867"/>
          </a:xfrm>
          <a:prstGeom prst="rect">
            <a:avLst/>
          </a:prstGeom>
        </p:spPr>
        <p:txBody>
          <a:bodyPr/>
          <a:lstStyle/>
          <a:p>
            <a:pPr marL="0" indent="0">
              <a:buNone/>
            </a:pPr>
            <a:r>
              <a:rPr lang="en-US" dirty="0">
                <a:cs typeface="Calibri" pitchFamily="34" charset="0"/>
              </a:rPr>
              <a:t>A parent or legal guardian must provide consent on behalf of a minor (under age 18) before health care services are provided, with several important exceptions:</a:t>
            </a:r>
          </a:p>
          <a:p>
            <a:endParaRPr lang="en-US" sz="1800" dirty="0">
              <a:cs typeface="Calibri" pitchFamily="34" charset="0"/>
            </a:endParaRPr>
          </a:p>
        </p:txBody>
      </p:sp>
      <p:sp>
        <p:nvSpPr>
          <p:cNvPr id="2" name="Text Placeholder 1">
            <a:extLst>
              <a:ext uri="{FF2B5EF4-FFF2-40B4-BE49-F238E27FC236}">
                <a16:creationId xmlns:a16="http://schemas.microsoft.com/office/drawing/2014/main" id="{43F0B27D-BE1A-22C2-2D9D-16D2697A0C4D}"/>
              </a:ext>
            </a:extLst>
          </p:cNvPr>
          <p:cNvSpPr>
            <a:spLocks noGrp="1"/>
          </p:cNvSpPr>
          <p:nvPr>
            <p:ph type="body" sz="quarter" idx="11"/>
          </p:nvPr>
        </p:nvSpPr>
        <p:spPr>
          <a:xfrm>
            <a:off x="771524" y="2354317"/>
            <a:ext cx="8221664" cy="2674882"/>
          </a:xfrm>
        </p:spPr>
        <p:txBody>
          <a:bodyPr/>
          <a:lstStyle/>
          <a:p>
            <a:r>
              <a:rPr lang="en-US" dirty="0"/>
              <a:t>The exceptions are based on either:</a:t>
            </a:r>
          </a:p>
          <a:p>
            <a:pPr marL="285750" indent="-285750">
              <a:buFont typeface="Arial" panose="020B0604020202020204" pitchFamily="34" charset="0"/>
              <a:buChar char="•"/>
            </a:pPr>
            <a:r>
              <a:rPr lang="en-US" dirty="0"/>
              <a:t>The minor’s </a:t>
            </a:r>
            <a:r>
              <a:rPr lang="en-US" b="1" dirty="0"/>
              <a:t>status</a:t>
            </a:r>
            <a:r>
              <a:rPr lang="en-US" dirty="0"/>
              <a:t> (independence from parents/guardians), or </a:t>
            </a:r>
          </a:p>
          <a:p>
            <a:pPr marL="285750" indent="-285750">
              <a:buFont typeface="Arial" panose="020B0604020202020204" pitchFamily="34" charset="0"/>
              <a:buChar char="•"/>
            </a:pPr>
            <a:r>
              <a:rPr lang="en-US" dirty="0"/>
              <a:t>The </a:t>
            </a:r>
            <a:r>
              <a:rPr lang="en-US" b="1" dirty="0"/>
              <a:t>type of service requested </a:t>
            </a:r>
            <a:r>
              <a:rPr lang="en-US" dirty="0"/>
              <a:t>(such as certain sexual health services). </a:t>
            </a:r>
          </a:p>
          <a:p>
            <a:endParaRPr lang="en-US" dirty="0"/>
          </a:p>
        </p:txBody>
      </p:sp>
      <p:sp>
        <p:nvSpPr>
          <p:cNvPr id="3" name="Title 2"/>
          <p:cNvSpPr>
            <a:spLocks noGrp="1"/>
          </p:cNvSpPr>
          <p:nvPr>
            <p:ph type="title"/>
          </p:nvPr>
        </p:nvSpPr>
        <p:spPr>
          <a:ln>
            <a:noFill/>
          </a:ln>
        </p:spPr>
        <p:txBody>
          <a:bodyPr/>
          <a:lstStyle/>
          <a:p>
            <a:r>
              <a:rPr lang="en-US" dirty="0"/>
              <a:t>IL Law: Parental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96840"/>
          </a:xfrm>
          <a:prstGeom prst="rect">
            <a:avLst/>
          </a:prstGeom>
        </p:spPr>
        <p:txBody>
          <a:bodyPr/>
          <a:lstStyle/>
          <a:p>
            <a:pPr marL="0" lvl="0" indent="0">
              <a:lnSpc>
                <a:spcPct val="108000"/>
              </a:lnSpc>
              <a:buNone/>
            </a:pPr>
            <a:r>
              <a:rPr lang="en-US" sz="2400" b="1" dirty="0">
                <a:solidFill>
                  <a:srgbClr val="99CC33"/>
                </a:solidFill>
                <a:latin typeface="+mj-lt"/>
              </a:rPr>
              <a:t>A MINOR MAY CONSENT TO HEALTH CARE SERVICES WITHOUT A PARENT/GUARDIAN’S PERMISSION IF THEY ARE: </a:t>
            </a:r>
          </a:p>
        </p:txBody>
      </p:sp>
      <p:sp>
        <p:nvSpPr>
          <p:cNvPr id="2" name="Text Placeholder 1">
            <a:extLst>
              <a:ext uri="{FF2B5EF4-FFF2-40B4-BE49-F238E27FC236}">
                <a16:creationId xmlns:a16="http://schemas.microsoft.com/office/drawing/2014/main" id="{9118BFC3-92EA-4AA0-04EC-C6CDC7A119F7}"/>
              </a:ext>
            </a:extLst>
          </p:cNvPr>
          <p:cNvSpPr>
            <a:spLocks noGrp="1"/>
          </p:cNvSpPr>
          <p:nvPr>
            <p:ph type="body" sz="quarter" idx="11"/>
          </p:nvPr>
        </p:nvSpPr>
        <p:spPr>
          <a:xfrm>
            <a:off x="771524" y="1818290"/>
            <a:ext cx="8221664" cy="3210910"/>
          </a:xfrm>
        </p:spPr>
        <p:txBody>
          <a:bodyPr/>
          <a:lstStyle/>
          <a:p>
            <a:pPr marL="285750" indent="-285750">
              <a:buFont typeface="Arial" panose="020B0604020202020204" pitchFamily="34" charset="0"/>
              <a:buChar char="•"/>
            </a:pPr>
            <a:r>
              <a:rPr lang="en-US" dirty="0"/>
              <a:t>Emancipated through court order, marriage, or active military duty</a:t>
            </a:r>
          </a:p>
          <a:p>
            <a:pPr marL="285750" indent="-285750">
              <a:buFont typeface="Arial" panose="020B0604020202020204" pitchFamily="34" charset="0"/>
              <a:buChar char="•"/>
            </a:pPr>
            <a:r>
              <a:rPr lang="en-US" dirty="0"/>
              <a:t>Pregnant or parenting </a:t>
            </a:r>
          </a:p>
        </p:txBody>
      </p:sp>
      <p:sp>
        <p:nvSpPr>
          <p:cNvPr id="3" name="Title 2"/>
          <p:cNvSpPr>
            <a:spLocks noGrp="1"/>
          </p:cNvSpPr>
          <p:nvPr>
            <p:ph type="title"/>
          </p:nvPr>
        </p:nvSpPr>
        <p:spPr>
          <a:ln>
            <a:noFill/>
          </a:ln>
        </p:spPr>
        <p:txBody>
          <a:bodyPr/>
          <a:lstStyle/>
          <a:p>
            <a:r>
              <a:rPr lang="en-US" dirty="0"/>
              <a:t>Il Law: Minor Consent based on </a:t>
            </a:r>
            <a:r>
              <a:rPr lang="en-US" i="1" dirty="0"/>
              <a:t>status</a:t>
            </a:r>
          </a:p>
        </p:txBody>
      </p:sp>
    </p:spTree>
    <p:custDataLst>
      <p:tags r:id="rId1"/>
    </p:custDataLst>
    <p:extLst>
      <p:ext uri="{BB962C8B-B14F-4D97-AF65-F5344CB8AC3E}">
        <p14:creationId xmlns:p14="http://schemas.microsoft.com/office/powerpoint/2010/main" val="23631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91736"/>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MINORS MAY RECEIVE THE FOLLOWING CARE </a:t>
            </a:r>
            <a:r>
              <a:rPr lang="en-US" sz="2400" b="1" i="1" dirty="0">
                <a:solidFill>
                  <a:srgbClr val="99CC33"/>
                </a:solidFill>
                <a:latin typeface="+mj-lt"/>
                <a:cs typeface="Calibri" pitchFamily="34" charset="0"/>
              </a:rPr>
              <a:t>WITHOUT </a:t>
            </a:r>
            <a:r>
              <a:rPr lang="en-US" sz="2400" b="1" dirty="0">
                <a:solidFill>
                  <a:srgbClr val="99CC33"/>
                </a:solidFill>
                <a:latin typeface="+mj-lt"/>
                <a:cs typeface="Calibri" pitchFamily="34" charset="0"/>
              </a:rPr>
              <a:t>PARENTAL/GUARDIAN CONSENT:</a:t>
            </a:r>
            <a:endParaRPr lang="en-US" sz="1600" dirty="0">
              <a:cs typeface="Calibri" pitchFamily="34" charset="0"/>
            </a:endParaRPr>
          </a:p>
        </p:txBody>
      </p:sp>
      <p:sp>
        <p:nvSpPr>
          <p:cNvPr id="2" name="Text Placeholder 1">
            <a:extLst>
              <a:ext uri="{FF2B5EF4-FFF2-40B4-BE49-F238E27FC236}">
                <a16:creationId xmlns:a16="http://schemas.microsoft.com/office/drawing/2014/main" id="{5964CA24-13B4-301F-0B69-FE8CAA4242C9}"/>
              </a:ext>
            </a:extLst>
          </p:cNvPr>
          <p:cNvSpPr>
            <a:spLocks noGrp="1"/>
          </p:cNvSpPr>
          <p:nvPr>
            <p:ph type="body" sz="quarter" idx="11"/>
          </p:nvPr>
        </p:nvSpPr>
        <p:spPr>
          <a:xfrm>
            <a:off x="771524" y="1713186"/>
            <a:ext cx="8221664" cy="3510001"/>
          </a:xfrm>
        </p:spPr>
        <p:txBody>
          <a:bodyPr/>
          <a:lstStyle/>
          <a:p>
            <a:pPr marL="285750" indent="-285750">
              <a:buFont typeface="Arial" panose="020B0604020202020204" pitchFamily="34" charset="0"/>
              <a:buChar char="•"/>
            </a:pPr>
            <a:r>
              <a:rPr lang="en-US" sz="1700" dirty="0"/>
              <a:t>Emergency Care</a:t>
            </a:r>
          </a:p>
          <a:p>
            <a:pPr marL="285750" indent="-285750">
              <a:buFont typeface="Arial" panose="020B0604020202020204" pitchFamily="34" charset="0"/>
              <a:buChar char="•"/>
            </a:pPr>
            <a:r>
              <a:rPr lang="en-US" sz="1700" dirty="0"/>
              <a:t>Pregnancy testing and prenatal care</a:t>
            </a:r>
          </a:p>
          <a:p>
            <a:pPr marL="285750" indent="-285750">
              <a:buFont typeface="Arial" panose="020B0604020202020204" pitchFamily="34" charset="0"/>
              <a:buChar char="•"/>
            </a:pPr>
            <a:r>
              <a:rPr lang="en-US" sz="1700" dirty="0"/>
              <a:t>Birth control information and supplies</a:t>
            </a:r>
          </a:p>
          <a:p>
            <a:pPr marL="285750" indent="-285750">
              <a:buFont typeface="Arial" panose="020B0604020202020204" pitchFamily="34" charset="0"/>
              <a:buChar char="•"/>
            </a:pPr>
            <a:r>
              <a:rPr lang="en-US" sz="1700" dirty="0"/>
              <a:t>Testing, treatment, and prevention of sexually transmitted infections (STIs).</a:t>
            </a:r>
          </a:p>
          <a:p>
            <a:pPr marL="971550" lvl="1" indent="-285750"/>
            <a:r>
              <a:rPr lang="en-US" sz="1700" dirty="0" err="1"/>
              <a:t>PrEP</a:t>
            </a:r>
            <a:r>
              <a:rPr lang="en-US" sz="1700" dirty="0"/>
              <a:t> (HIV prevention) may be provided to minors ages 12+ </a:t>
            </a:r>
          </a:p>
          <a:p>
            <a:pPr marL="285750" indent="-285750">
              <a:buFont typeface="Arial" panose="020B0604020202020204" pitchFamily="34" charset="0"/>
              <a:buChar char="•"/>
            </a:pPr>
            <a:r>
              <a:rPr lang="en-US" sz="1700" dirty="0"/>
              <a:t>Substance use disorder treatment, including for alcohol or drug abuse.</a:t>
            </a:r>
          </a:p>
          <a:p>
            <a:pPr marL="285750" indent="-285750">
              <a:buFont typeface="Arial" panose="020B0604020202020204" pitchFamily="34" charset="0"/>
              <a:buChar char="•"/>
            </a:pPr>
            <a:r>
              <a:rPr lang="en-US" sz="1700" dirty="0"/>
              <a:t>Mental health services</a:t>
            </a:r>
          </a:p>
          <a:p>
            <a:pPr marL="285750" indent="-285750">
              <a:buFont typeface="Arial" panose="020B0604020202020204" pitchFamily="34" charset="0"/>
              <a:buChar char="•"/>
            </a:pPr>
            <a:r>
              <a:rPr lang="en-US" sz="1700" dirty="0"/>
              <a:t>Minors ages 12-16 can access up to eight, 90-minute counseling sessions without parental consent.</a:t>
            </a:r>
          </a:p>
          <a:p>
            <a:pPr marL="971550" lvl="1" indent="-285750"/>
            <a:r>
              <a:rPr lang="en-US" sz="1700" dirty="0"/>
              <a:t>Minors ages 16 or older can consent to inpatient mental health treatment. </a:t>
            </a:r>
          </a:p>
          <a:p>
            <a:endParaRPr lang="en-US" dirty="0"/>
          </a:p>
        </p:txBody>
      </p:sp>
      <p:sp>
        <p:nvSpPr>
          <p:cNvPr id="3" name="Title 2"/>
          <p:cNvSpPr>
            <a:spLocks noGrp="1"/>
          </p:cNvSpPr>
          <p:nvPr>
            <p:ph type="title"/>
          </p:nvPr>
        </p:nvSpPr>
        <p:spPr/>
        <p:txBody>
          <a:bodyPr/>
          <a:lstStyle/>
          <a:p>
            <a:r>
              <a:rPr lang="en-US" dirty="0" err="1"/>
              <a:t>il</a:t>
            </a:r>
            <a:r>
              <a:rPr lang="en-US" dirty="0"/>
              <a:t> Law: Minor Consent based on </a:t>
            </a:r>
            <a:r>
              <a:rPr lang="en-US" i="1" dirty="0"/>
              <a:t>service</a:t>
            </a:r>
          </a:p>
        </p:txBody>
      </p:sp>
    </p:spTree>
    <p:custDataLst>
      <p:tags r:id="rId1"/>
    </p:custDataLst>
    <p:extLst>
      <p:ext uri="{BB962C8B-B14F-4D97-AF65-F5344CB8AC3E}">
        <p14:creationId xmlns:p14="http://schemas.microsoft.com/office/powerpoint/2010/main" val="31394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07652"/>
          </a:xfrm>
          <a:prstGeom prst="rect">
            <a:avLst/>
          </a:prstGeom>
        </p:spPr>
        <p:txBody>
          <a:bodyPr/>
          <a:lstStyle/>
          <a:p>
            <a:pPr marL="0" indent="0">
              <a:buNone/>
            </a:pPr>
            <a:r>
              <a:rPr lang="en-US" sz="2400" b="1" dirty="0">
                <a:solidFill>
                  <a:srgbClr val="99CC33"/>
                </a:solidFill>
                <a:latin typeface="+mj-lt"/>
                <a:cs typeface="Calibri" pitchFamily="34" charset="0"/>
              </a:rPr>
              <a:t>PROVIDERS MUST OVERRIDE A MINOR’S CONFIDENTIALITY AND REPORT IF</a:t>
            </a:r>
            <a:endParaRPr lang="en-US" sz="1800" dirty="0">
              <a:cs typeface="Calibri" pitchFamily="34" charset="0"/>
            </a:endParaRPr>
          </a:p>
        </p:txBody>
      </p:sp>
      <p:sp>
        <p:nvSpPr>
          <p:cNvPr id="2" name="Text Placeholder 1">
            <a:extLst>
              <a:ext uri="{FF2B5EF4-FFF2-40B4-BE49-F238E27FC236}">
                <a16:creationId xmlns:a16="http://schemas.microsoft.com/office/drawing/2014/main" id="{A5BD1BA4-3339-DE35-062E-81C35AA72194}"/>
              </a:ext>
            </a:extLst>
          </p:cNvPr>
          <p:cNvSpPr>
            <a:spLocks noGrp="1"/>
          </p:cNvSpPr>
          <p:nvPr>
            <p:ph type="body" sz="quarter" idx="11"/>
          </p:nvPr>
        </p:nvSpPr>
        <p:spPr>
          <a:xfrm>
            <a:off x="771524" y="1629102"/>
            <a:ext cx="8221664" cy="3400097"/>
          </a:xfrm>
        </p:spPr>
        <p:txBody>
          <a:bodyPr/>
          <a:lstStyle/>
          <a:p>
            <a:pPr marL="511175" indent="-285750">
              <a:spcBef>
                <a:spcPts val="1200"/>
              </a:spcBef>
              <a:buFont typeface="Arial" panose="020B0604020202020204" pitchFamily="34" charset="0"/>
              <a:buChar char="•"/>
            </a:pPr>
            <a:r>
              <a:rPr lang="en-US" sz="1800" dirty="0"/>
              <a:t>If there is suspicion of abuse by an adult</a:t>
            </a:r>
          </a:p>
          <a:p>
            <a:pPr marL="514350" indent="-288925">
              <a:spcBef>
                <a:spcPts val="1200"/>
              </a:spcBef>
              <a:buFont typeface="Arial" panose="020B0604020202020204" pitchFamily="34" charset="0"/>
              <a:buChar char="•"/>
            </a:pPr>
            <a:r>
              <a:rPr lang="en-US" sz="1800" dirty="0"/>
              <a:t>If the minor is a risk to themselves or someone else</a:t>
            </a:r>
            <a:endParaRPr lang="en-US" sz="1800" dirty="0">
              <a:cs typeface="Calibri" pitchFamily="34" charset="0"/>
            </a:endParaRPr>
          </a:p>
          <a:p>
            <a:endParaRPr lang="en-US" dirty="0"/>
          </a:p>
        </p:txBody>
      </p:sp>
      <p:sp>
        <p:nvSpPr>
          <p:cNvPr id="3" name="Title 2"/>
          <p:cNvSpPr>
            <a:spLocks noGrp="1"/>
          </p:cNvSpPr>
          <p:nvPr>
            <p:ph type="title"/>
          </p:nvPr>
        </p:nvSpPr>
        <p:spPr>
          <a:ln>
            <a:noFill/>
          </a:ln>
        </p:spPr>
        <p:txBody>
          <a:bodyPr/>
          <a:lstStyle/>
          <a:p>
            <a:r>
              <a:rPr lang="en-US" dirty="0"/>
              <a:t>Reporting </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45A24D83-C6EE-4DBB-895A-F1243B9A95F5}"/>
              </a:ext>
            </a:extLst>
          </p:cNvPr>
          <p:cNvSpPr>
            <a:spLocks noGrp="1"/>
          </p:cNvSpPr>
          <p:nvPr>
            <p:ph type="body" sz="quarter" idx="11"/>
          </p:nvPr>
        </p:nvSpPr>
        <p:spPr>
          <a:xfrm>
            <a:off x="771524" y="1084913"/>
            <a:ext cx="4073883" cy="3650191"/>
          </a:xfrm>
        </p:spPr>
        <p:txBody>
          <a:bodyPr/>
          <a:lstStyle/>
          <a:p>
            <a:pPr marL="0" lvl="0" indent="0">
              <a:lnSpc>
                <a:spcPct val="100000"/>
              </a:lnSpc>
              <a:buNone/>
            </a:pPr>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771524" y="4024192"/>
            <a:ext cx="7732296" cy="1077218"/>
          </a:xfrm>
          <a:prstGeom prst="rect">
            <a:avLst/>
          </a:prstGeom>
          <a:noFill/>
        </p:spPr>
        <p:txBody>
          <a:bodyPr wrap="square">
            <a:spAutoFit/>
          </a:bodyPr>
          <a:lstStyle/>
          <a:p>
            <a:pPr marL="457200" lvl="0" indent="-457200">
              <a:buFont typeface="Arial" panose="020B0604020202020204" pitchFamily="34" charset="0"/>
              <a:buChar char="•"/>
            </a:pPr>
            <a:r>
              <a:rPr lang="en-US" sz="1600" i="1" dirty="0"/>
              <a:t>Can Shay receive STI testing without her parent’s permission? </a:t>
            </a:r>
          </a:p>
          <a:p>
            <a:pPr marL="457200" lvl="0" indent="-457200">
              <a:buFont typeface="Arial" panose="020B0604020202020204" pitchFamily="34" charset="0"/>
              <a:buChar char="•"/>
            </a:pPr>
            <a:r>
              <a:rPr lang="en-US" sz="1600" i="1" dirty="0"/>
              <a:t>Can she receive STI treatment?  </a:t>
            </a:r>
          </a:p>
          <a:p>
            <a:pPr marL="457200" lvl="0" indent="-457200">
              <a:buFont typeface="Arial" panose="020B0604020202020204" pitchFamily="34" charset="0"/>
              <a:buChar char="•"/>
            </a:pPr>
            <a:r>
              <a:rPr lang="en-US" sz="1600" i="1" dirty="0"/>
              <a:t>Can she receive preventive care, such as a HPV vaccine? What about condoms or other contraception?</a:t>
            </a:r>
          </a:p>
        </p:txBody>
      </p:sp>
      <p:pic>
        <p:nvPicPr>
          <p:cNvPr id="7" name="Picture 6">
            <a:extLst>
              <a:ext uri="{FF2B5EF4-FFF2-40B4-BE49-F238E27FC236}">
                <a16:creationId xmlns:a16="http://schemas.microsoft.com/office/drawing/2014/main" id="{2DC0FAC0-F2D9-E4F5-3FBC-9CC6DDBCD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704" y="986284"/>
            <a:ext cx="1972875" cy="2867377"/>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329328" y="1076363"/>
            <a:ext cx="3920170" cy="3952837"/>
          </a:xfrm>
        </p:spPr>
      </p:pic>
      <p:sp>
        <p:nvSpPr>
          <p:cNvPr id="2" name="Title 1"/>
          <p:cNvSpPr>
            <a:spLocks noGrp="1"/>
          </p:cNvSpPr>
          <p:nvPr>
            <p:ph type="title"/>
          </p:nvPr>
        </p:nvSpPr>
        <p:spPr/>
        <p:txBody>
          <a:bodyPr/>
          <a:lstStyle/>
          <a:p>
            <a:r>
              <a:rPr lang="en-US" dirty="0"/>
              <a:t>CASE SCENARIO: GIOVANNI, 17 Y/O BOY</a:t>
            </a:r>
          </a:p>
        </p:txBody>
      </p:sp>
      <p:sp>
        <p:nvSpPr>
          <p:cNvPr id="4" name="Text Placeholder 3">
            <a:extLst>
              <a:ext uri="{FF2B5EF4-FFF2-40B4-BE49-F238E27FC236}">
                <a16:creationId xmlns:a16="http://schemas.microsoft.com/office/drawing/2014/main" id="{405D4E75-B985-BA09-DC5E-DEA3C4DB8C9A}"/>
              </a:ext>
            </a:extLst>
          </p:cNvPr>
          <p:cNvSpPr>
            <a:spLocks noGrp="1"/>
          </p:cNvSpPr>
          <p:nvPr>
            <p:ph type="body" sz="quarter" idx="11"/>
          </p:nvPr>
        </p:nvSpPr>
        <p:spPr>
          <a:xfrm>
            <a:off x="4878387" y="1076363"/>
            <a:ext cx="4123109" cy="3650191"/>
          </a:xfrm>
        </p:spPr>
        <p:txBody>
          <a:bodyPr/>
          <a:lstStyle/>
          <a:p>
            <a:pPr lvl="0" algn="l">
              <a:lnSpc>
                <a:spcPct val="100000"/>
              </a:lnSpc>
            </a:pPr>
            <a:r>
              <a:rPr lang="en-US" sz="18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lnSpc>
                <a:spcPct val="100000"/>
              </a:lnSpc>
            </a:pPr>
            <a:r>
              <a:rPr lang="en-US" sz="18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a substance use disorder</a:t>
            </a:r>
          </a:p>
          <a:p>
            <a:pPr lvl="0" algn="l">
              <a:lnSpc>
                <a:spcPct val="100000"/>
              </a:lnSpc>
            </a:pPr>
            <a:r>
              <a:rPr lang="en-US" sz="18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b="1" dirty="0"/>
          </a:p>
        </p:txBody>
      </p:sp>
      <p:sp>
        <p:nvSpPr>
          <p:cNvPr id="9" name="TextBox 8"/>
          <p:cNvSpPr txBox="1"/>
          <p:nvPr/>
        </p:nvSpPr>
        <p:spPr>
          <a:xfrm>
            <a:off x="4787266" y="4105870"/>
            <a:ext cx="4640181" cy="923330"/>
          </a:xfrm>
          <a:prstGeom prst="rect">
            <a:avLst/>
          </a:prstGeom>
          <a:noFill/>
        </p:spPr>
        <p:txBody>
          <a:bodyPr wrap="square" rtlCol="0">
            <a:spAutoFit/>
          </a:bodyPr>
          <a:lstStyle/>
          <a:p>
            <a:pPr marL="119063" lvl="0" algn="ctr"/>
            <a:r>
              <a:rPr lang="en-US" sz="1800" i="1" dirty="0"/>
              <a:t>Is Giovanni allowed to get outpatient counseling for substance 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 name="ARTICULATE_SLIDE_COUNT" val="1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3.xml><?xml version="1.0" encoding="utf-8"?>
<ds:datastoreItem xmlns:ds="http://schemas.openxmlformats.org/officeDocument/2006/customXml" ds:itemID="{0598CA53-D3BE-4A35-9EB7-A8B2D3C173F7}">
  <ds:schemaRefs>
    <ds:schemaRef ds:uri="http://purl.org/dc/terms/"/>
    <ds:schemaRef ds:uri="http://schemas.openxmlformats.org/package/2006/metadata/core-properties"/>
    <ds:schemaRef ds:uri="http://schemas.microsoft.com/office/2006/documentManagement/types"/>
    <ds:schemaRef ds:uri="06384dcc-0cdc-498a-a7bd-67cf6bcf7cd5"/>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7247</TotalTime>
  <Words>1820</Words>
  <Application>Microsoft Office PowerPoint</Application>
  <PresentationFormat>Custom</PresentationFormat>
  <Paragraphs>149</Paragraphs>
  <Slides>10</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Calibri</vt:lpstr>
      <vt:lpstr>Courier New</vt:lpstr>
      <vt:lpstr>Roboto</vt:lpstr>
      <vt:lpstr>Roboto Condensed</vt:lpstr>
      <vt:lpstr>Title</vt:lpstr>
      <vt:lpstr>Text Only</vt:lpstr>
      <vt:lpstr>Text w/Pictures</vt:lpstr>
      <vt:lpstr>Text w/Video</vt:lpstr>
      <vt:lpstr>Other</vt:lpstr>
      <vt:lpstr>Illinois Minor Consent and Confidentiality Laws </vt:lpstr>
      <vt:lpstr>CASE SCENARIO: SHAY, 15 Y/O GIRL</vt:lpstr>
      <vt:lpstr>Important Definitions</vt:lpstr>
      <vt:lpstr>IL Law: Parental Consent Exceptions </vt:lpstr>
      <vt:lpstr>Il Law: Minor Consent based on status</vt:lpstr>
      <vt:lpstr>il Law: Minor Consent based on service</vt:lpstr>
      <vt:lpstr>Reporting </vt:lpstr>
      <vt:lpstr>CASE SCENARIO: SHAY, 15 Y/O GIRL</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462</cp:revision>
  <dcterms:created xsi:type="dcterms:W3CDTF">2016-12-02T20:56:01Z</dcterms:created>
  <dcterms:modified xsi:type="dcterms:W3CDTF">2023-11-20T17:45:52Z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y fmtid="{D5CDD505-2E9C-101B-9397-08002B2CF9AE}" pid="3" name="ArticulateGUID">
    <vt:lpwstr>8C57E4CB-8C91-4889-8FE5-6CD754F350E5</vt:lpwstr>
  </property>
  <property fmtid="{D5CDD505-2E9C-101B-9397-08002B2CF9AE}" pid="4" name="ArticulatePath">
    <vt:lpwstr>Confidentiality Laws CO Spark Slides</vt:lpwstr>
  </property>
</Properties>
</file>