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7.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4"/>
    <p:sldMasterId id="2147483700" r:id="rId5"/>
    <p:sldMasterId id="2147483709" r:id="rId6"/>
    <p:sldMasterId id="2147483733" r:id="rId7"/>
    <p:sldMasterId id="2147483737" r:id="rId8"/>
  </p:sldMasterIdLst>
  <p:notesMasterIdLst>
    <p:notesMasterId r:id="rId23"/>
  </p:notesMasterIdLst>
  <p:sldIdLst>
    <p:sldId id="271" r:id="rId9"/>
    <p:sldId id="293" r:id="rId10"/>
    <p:sldId id="303" r:id="rId11"/>
    <p:sldId id="297" r:id="rId12"/>
    <p:sldId id="299" r:id="rId13"/>
    <p:sldId id="274" r:id="rId14"/>
    <p:sldId id="289" r:id="rId15"/>
    <p:sldId id="291" r:id="rId16"/>
    <p:sldId id="295" r:id="rId17"/>
    <p:sldId id="304" r:id="rId18"/>
    <p:sldId id="300" r:id="rId19"/>
    <p:sldId id="305" r:id="rId20"/>
    <p:sldId id="294" r:id="rId21"/>
    <p:sldId id="270" r:id="rId22"/>
  </p:sldIdLst>
  <p:sldSz cx="9756775" cy="5486400"/>
  <p:notesSz cx="6858000" cy="9144000"/>
  <p:custDataLst>
    <p:tags r:id="rId24"/>
  </p:custDataLst>
  <p:defaultTextStyle>
    <a:defPPr>
      <a:defRPr lang="en-US"/>
    </a:defPPr>
    <a:lvl1pPr marL="0" algn="l" defTabSz="731611" rtl="0" eaLnBrk="1" latinLnBrk="0" hangingPunct="1">
      <a:defRPr sz="1440" kern="1200">
        <a:solidFill>
          <a:schemeClr val="tx1"/>
        </a:solidFill>
        <a:latin typeface="+mn-lt"/>
        <a:ea typeface="+mn-ea"/>
        <a:cs typeface="+mn-cs"/>
      </a:defRPr>
    </a:lvl1pPr>
    <a:lvl2pPr marL="365806" algn="l" defTabSz="731611" rtl="0" eaLnBrk="1" latinLnBrk="0" hangingPunct="1">
      <a:defRPr sz="1440" kern="1200">
        <a:solidFill>
          <a:schemeClr val="tx1"/>
        </a:solidFill>
        <a:latin typeface="+mn-lt"/>
        <a:ea typeface="+mn-ea"/>
        <a:cs typeface="+mn-cs"/>
      </a:defRPr>
    </a:lvl2pPr>
    <a:lvl3pPr marL="731611" algn="l" defTabSz="731611" rtl="0" eaLnBrk="1" latinLnBrk="0" hangingPunct="1">
      <a:defRPr sz="1440" kern="1200">
        <a:solidFill>
          <a:schemeClr val="tx1"/>
        </a:solidFill>
        <a:latin typeface="+mn-lt"/>
        <a:ea typeface="+mn-ea"/>
        <a:cs typeface="+mn-cs"/>
      </a:defRPr>
    </a:lvl3pPr>
    <a:lvl4pPr marL="1097417" algn="l" defTabSz="731611" rtl="0" eaLnBrk="1" latinLnBrk="0" hangingPunct="1">
      <a:defRPr sz="1440" kern="1200">
        <a:solidFill>
          <a:schemeClr val="tx1"/>
        </a:solidFill>
        <a:latin typeface="+mn-lt"/>
        <a:ea typeface="+mn-ea"/>
        <a:cs typeface="+mn-cs"/>
      </a:defRPr>
    </a:lvl4pPr>
    <a:lvl5pPr marL="1463223" algn="l" defTabSz="731611" rtl="0" eaLnBrk="1" latinLnBrk="0" hangingPunct="1">
      <a:defRPr sz="1440" kern="1200">
        <a:solidFill>
          <a:schemeClr val="tx1"/>
        </a:solidFill>
        <a:latin typeface="+mn-lt"/>
        <a:ea typeface="+mn-ea"/>
        <a:cs typeface="+mn-cs"/>
      </a:defRPr>
    </a:lvl5pPr>
    <a:lvl6pPr marL="1829029" algn="l" defTabSz="731611" rtl="0" eaLnBrk="1" latinLnBrk="0" hangingPunct="1">
      <a:defRPr sz="1440" kern="1200">
        <a:solidFill>
          <a:schemeClr val="tx1"/>
        </a:solidFill>
        <a:latin typeface="+mn-lt"/>
        <a:ea typeface="+mn-ea"/>
        <a:cs typeface="+mn-cs"/>
      </a:defRPr>
    </a:lvl6pPr>
    <a:lvl7pPr marL="2194834" algn="l" defTabSz="731611" rtl="0" eaLnBrk="1" latinLnBrk="0" hangingPunct="1">
      <a:defRPr sz="1440" kern="1200">
        <a:solidFill>
          <a:schemeClr val="tx1"/>
        </a:solidFill>
        <a:latin typeface="+mn-lt"/>
        <a:ea typeface="+mn-ea"/>
        <a:cs typeface="+mn-cs"/>
      </a:defRPr>
    </a:lvl7pPr>
    <a:lvl8pPr marL="2560640" algn="l" defTabSz="731611" rtl="0" eaLnBrk="1" latinLnBrk="0" hangingPunct="1">
      <a:defRPr sz="1440" kern="1200">
        <a:solidFill>
          <a:schemeClr val="tx1"/>
        </a:solidFill>
        <a:latin typeface="+mn-lt"/>
        <a:ea typeface="+mn-ea"/>
        <a:cs typeface="+mn-cs"/>
      </a:defRPr>
    </a:lvl8pPr>
    <a:lvl9pPr marL="2926446" algn="l" defTabSz="731611" rtl="0" eaLnBrk="1" latinLnBrk="0" hangingPunct="1">
      <a:defRPr sz="144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pito, Anna" initials="CA" lastIdx="5" clrIdx="0"/>
  <p:cmAuthor id="2" name="Display" initials="D" lastIdx="1" clrIdx="1"/>
  <p:cmAuthor id="3" name="Lane, Jenni" initials="LJ" lastIdx="9" clrIdx="2"/>
  <p:cmAuthor id="4" name="Schorin, Claire" initials="SC" lastIdx="1" clrIdx="3"/>
  <p:cmAuthor id="5" name="Cornelison, Kaleigh" initials="CK" lastIdx="7" clrIdx="4"/>
  <p:cmAuthor id="6" name="Gavrila, Valerie" initials="GV" lastIdx="4" clrIdx="5">
    <p:extLst>
      <p:ext uri="{19B8F6BF-5375-455C-9EA6-DF929625EA0E}">
        <p15:presenceInfo xmlns:p15="http://schemas.microsoft.com/office/powerpoint/2012/main" userId="S-1-5-21-151606367-2082624055-312552118-2588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33"/>
    <a:srgbClr val="0D2571"/>
    <a:srgbClr val="0D233D"/>
    <a:srgbClr val="8CC443"/>
    <a:srgbClr val="00ADEF"/>
    <a:srgbClr val="FFCF06"/>
    <a:srgbClr val="0518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8" autoAdjust="0"/>
    <p:restoredTop sz="86036" autoAdjust="0"/>
  </p:normalViewPr>
  <p:slideViewPr>
    <p:cSldViewPr snapToGrid="0">
      <p:cViewPr varScale="1">
        <p:scale>
          <a:sx n="56" d="100"/>
          <a:sy n="56" d="100"/>
        </p:scale>
        <p:origin x="1608" y="54"/>
      </p:cViewPr>
      <p:guideLst/>
    </p:cSldViewPr>
  </p:slideViewPr>
  <p:outlineViewPr>
    <p:cViewPr>
      <p:scale>
        <a:sx n="33" d="100"/>
        <a:sy n="33" d="100"/>
      </p:scale>
      <p:origin x="0" y="-1056"/>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7" d="100"/>
          <a:sy n="87" d="100"/>
        </p:scale>
        <p:origin x="3840" y="84"/>
      </p:cViewPr>
      <p:guideLst/>
    </p:cSldViewPr>
  </p:notes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ags" Target="tags/tag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085336-530F-4305-B32A-D64DBA3AFF54}" type="datetimeFigureOut">
              <a:rPr lang="en-US" smtClean="0"/>
              <a:t>11/20/2023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02C4DE-1B8A-4E20-9B71-ACF1E91FF3F0}" type="slidenum">
              <a:rPr lang="en-US" smtClean="0"/>
              <a:t>‹#›</a:t>
            </a:fld>
            <a:endParaRPr lang="en-US"/>
          </a:p>
        </p:txBody>
      </p:sp>
    </p:spTree>
    <p:extLst>
      <p:ext uri="{BB962C8B-B14F-4D97-AF65-F5344CB8AC3E}">
        <p14:creationId xmlns:p14="http://schemas.microsoft.com/office/powerpoint/2010/main" val="1519574246"/>
      </p:ext>
    </p:extLst>
  </p:cSld>
  <p:clrMap bg1="lt1" tx1="dk1" bg2="lt2" tx2="dk2" accent1="accent1" accent2="accent2" accent3="accent3" accent4="accent4" accent5="accent5" accent6="accent6" hlink="hlink" folHlink="folHlink"/>
  <p:notesStyle>
    <a:lvl1pPr marL="0" algn="l" defTabSz="731611" rtl="0" eaLnBrk="1" latinLnBrk="0" hangingPunct="1">
      <a:defRPr sz="960" kern="1200">
        <a:solidFill>
          <a:schemeClr val="tx1"/>
        </a:solidFill>
        <a:latin typeface="+mn-lt"/>
        <a:ea typeface="+mn-ea"/>
        <a:cs typeface="+mn-cs"/>
      </a:defRPr>
    </a:lvl1pPr>
    <a:lvl2pPr marL="365806" algn="l" defTabSz="731611" rtl="0" eaLnBrk="1" latinLnBrk="0" hangingPunct="1">
      <a:defRPr sz="960" kern="1200">
        <a:solidFill>
          <a:schemeClr val="tx1"/>
        </a:solidFill>
        <a:latin typeface="+mn-lt"/>
        <a:ea typeface="+mn-ea"/>
        <a:cs typeface="+mn-cs"/>
      </a:defRPr>
    </a:lvl2pPr>
    <a:lvl3pPr marL="731611" algn="l" defTabSz="731611" rtl="0" eaLnBrk="1" latinLnBrk="0" hangingPunct="1">
      <a:defRPr sz="960" kern="1200">
        <a:solidFill>
          <a:schemeClr val="tx1"/>
        </a:solidFill>
        <a:latin typeface="+mn-lt"/>
        <a:ea typeface="+mn-ea"/>
        <a:cs typeface="+mn-cs"/>
      </a:defRPr>
    </a:lvl3pPr>
    <a:lvl4pPr marL="1097417" algn="l" defTabSz="731611" rtl="0" eaLnBrk="1" latinLnBrk="0" hangingPunct="1">
      <a:defRPr sz="960" kern="1200">
        <a:solidFill>
          <a:schemeClr val="tx1"/>
        </a:solidFill>
        <a:latin typeface="+mn-lt"/>
        <a:ea typeface="+mn-ea"/>
        <a:cs typeface="+mn-cs"/>
      </a:defRPr>
    </a:lvl4pPr>
    <a:lvl5pPr marL="1463223" algn="l" defTabSz="731611" rtl="0" eaLnBrk="1" latinLnBrk="0" hangingPunct="1">
      <a:defRPr sz="960" kern="1200">
        <a:solidFill>
          <a:schemeClr val="tx1"/>
        </a:solidFill>
        <a:latin typeface="+mn-lt"/>
        <a:ea typeface="+mn-ea"/>
        <a:cs typeface="+mn-cs"/>
      </a:defRPr>
    </a:lvl5pPr>
    <a:lvl6pPr marL="1829029" algn="l" defTabSz="731611" rtl="0" eaLnBrk="1" latinLnBrk="0" hangingPunct="1">
      <a:defRPr sz="960" kern="1200">
        <a:solidFill>
          <a:schemeClr val="tx1"/>
        </a:solidFill>
        <a:latin typeface="+mn-lt"/>
        <a:ea typeface="+mn-ea"/>
        <a:cs typeface="+mn-cs"/>
      </a:defRPr>
    </a:lvl6pPr>
    <a:lvl7pPr marL="2194834" algn="l" defTabSz="731611" rtl="0" eaLnBrk="1" latinLnBrk="0" hangingPunct="1">
      <a:defRPr sz="960" kern="1200">
        <a:solidFill>
          <a:schemeClr val="tx1"/>
        </a:solidFill>
        <a:latin typeface="+mn-lt"/>
        <a:ea typeface="+mn-ea"/>
        <a:cs typeface="+mn-cs"/>
      </a:defRPr>
    </a:lvl7pPr>
    <a:lvl8pPr marL="2560640" algn="l" defTabSz="731611" rtl="0" eaLnBrk="1" latinLnBrk="0" hangingPunct="1">
      <a:defRPr sz="960" kern="1200">
        <a:solidFill>
          <a:schemeClr val="tx1"/>
        </a:solidFill>
        <a:latin typeface="+mn-lt"/>
        <a:ea typeface="+mn-ea"/>
        <a:cs typeface="+mn-cs"/>
      </a:defRPr>
    </a:lvl8pPr>
    <a:lvl9pPr marL="2926446" algn="l" defTabSz="731611" rtl="0" eaLnBrk="1" latinLnBrk="0" hangingPunct="1">
      <a:defRPr sz="96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Today we are going to do a 15-minute mini-training, also called a Spark. As youth-serving professionals, it is important that we understand adolescent confidentiality and minor consent. This training is intended</a:t>
            </a:r>
            <a:r>
              <a:rPr lang="en-US" sz="960" kern="1200" baseline="0" dirty="0">
                <a:solidFill>
                  <a:schemeClr val="tx1"/>
                </a:solidFill>
                <a:effectLst/>
                <a:latin typeface="+mn-lt"/>
                <a:ea typeface="+mn-ea"/>
                <a:cs typeface="+mn-cs"/>
              </a:rPr>
              <a:t> to be an overview of the most relevant laws on confidential services for teens. </a:t>
            </a:r>
            <a:endParaRPr lang="en-US" sz="960" kern="1200" dirty="0">
              <a:solidFill>
                <a:schemeClr val="tx1"/>
              </a:solidFill>
              <a:effectLst/>
              <a:latin typeface="+mn-lt"/>
              <a:ea typeface="+mn-ea"/>
              <a:cs typeface="+mn-cs"/>
            </a:endParaRP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Each person here will have times where we need to know and comply with confidentiality laws, though it’s different for our various roles. For each law and scenario we discuss, try think about how it applies to your role specifically. To get us started, let’s review a case scenario.</a:t>
            </a:r>
            <a:endParaRPr lang="en-US" sz="96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1</a:t>
            </a:fld>
            <a:endParaRPr lang="en-US"/>
          </a:p>
        </p:txBody>
      </p:sp>
    </p:spTree>
    <p:extLst>
      <p:ext uri="{BB962C8B-B14F-4D97-AF65-F5344CB8AC3E}">
        <p14:creationId xmlns:p14="http://schemas.microsoft.com/office/powerpoint/2010/main" val="17196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quick note about parents and guardians. R</a:t>
            </a:r>
            <a:r>
              <a:rPr lang="en-US" dirty="0"/>
              <a:t>esearch</a:t>
            </a:r>
            <a:r>
              <a:rPr lang="en-US" baseline="0" dirty="0"/>
              <a:t> shows that they can play a crucial role in their teenage children’s decision-making and health.  It can be tricky to keep parents engaged and at the same time, it’s essential to provide the opportunity for adolescents to talk to a provider alone, and to provide confidential services where possible. AHI also has a Confidentiality Best Practices Spark that includes more information on engaging parents if you are interested in learning more. </a:t>
            </a:r>
            <a:endParaRPr lang="en-US" dirty="0"/>
          </a:p>
        </p:txBody>
      </p:sp>
      <p:sp>
        <p:nvSpPr>
          <p:cNvPr id="4" name="Slide Number Placeholder 3"/>
          <p:cNvSpPr>
            <a:spLocks noGrp="1"/>
          </p:cNvSpPr>
          <p:nvPr>
            <p:ph type="sldNum" sz="quarter" idx="10"/>
          </p:nvPr>
        </p:nvSpPr>
        <p:spPr/>
        <p:txBody>
          <a:bodyPr/>
          <a:lstStyle/>
          <a:p>
            <a:fld id="{DD02C4DE-1B8A-4E20-9B71-ACF1E91FF3F0}" type="slidenum">
              <a:rPr lang="en-US" smtClean="0"/>
              <a:t>10</a:t>
            </a:fld>
            <a:endParaRPr lang="en-US"/>
          </a:p>
        </p:txBody>
      </p:sp>
    </p:spTree>
    <p:extLst>
      <p:ext uri="{BB962C8B-B14F-4D97-AF65-F5344CB8AC3E}">
        <p14:creationId xmlns:p14="http://schemas.microsoft.com/office/powerpoint/2010/main" val="258386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People often ask about the </a:t>
            </a:r>
            <a:r>
              <a:rPr lang="en-US" baseline="0" dirty="0"/>
              <a:t>services listed on this slide, which are not protected for minors, and require the consent of a parent or guardian. Minors DO need a parent or guardian’s permission for: </a:t>
            </a:r>
          </a:p>
          <a:p>
            <a:pPr marL="171450" marR="0" lvl="0" indent="-1714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60" kern="1200" dirty="0">
                <a:solidFill>
                  <a:schemeClr val="tx1"/>
                </a:solidFill>
                <a:effectLst/>
                <a:latin typeface="+mn-lt"/>
                <a:ea typeface="+mn-ea"/>
                <a:cs typeface="+mn-cs"/>
              </a:rPr>
              <a:t>According</a:t>
            </a:r>
            <a:r>
              <a:rPr lang="en-US" sz="960" kern="1200" baseline="0" dirty="0">
                <a:solidFill>
                  <a:schemeClr val="tx1"/>
                </a:solidFill>
                <a:effectLst/>
                <a:latin typeface="+mn-lt"/>
                <a:ea typeface="+mn-ea"/>
                <a:cs typeface="+mn-cs"/>
              </a:rPr>
              <a:t> to state law, for a minor that is at least 16, providers must make reasonable effort to contact the minor’s parents/guardians for consent before providing pregnancy related services or care. </a:t>
            </a:r>
            <a:endParaRPr lang="en-US" sz="960" kern="1200" dirty="0">
              <a:solidFill>
                <a:schemeClr val="tx1"/>
              </a:solidFill>
              <a:effectLst/>
              <a:latin typeface="+mn-lt"/>
              <a:ea typeface="+mn-ea"/>
              <a:cs typeface="+mn-cs"/>
            </a:endParaRPr>
          </a:p>
          <a:p>
            <a:pPr marL="171450" marR="0" lvl="0" indent="-1714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60" kern="1200" dirty="0">
                <a:solidFill>
                  <a:schemeClr val="tx1"/>
                </a:solidFill>
                <a:effectLst/>
                <a:latin typeface="+mn-lt"/>
                <a:ea typeface="+mn-ea"/>
                <a:cs typeface="+mn-cs"/>
              </a:rPr>
              <a:t>Vaccines, including HPV</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Abortion,</a:t>
            </a:r>
            <a:r>
              <a:rPr lang="en-US" sz="960" kern="1200" baseline="0" dirty="0">
                <a:solidFill>
                  <a:schemeClr val="tx1"/>
                </a:solidFill>
                <a:effectLst/>
                <a:latin typeface="+mn-lt"/>
                <a:ea typeface="+mn-ea"/>
                <a:cs typeface="+mn-cs"/>
              </a:rPr>
              <a:t> </a:t>
            </a:r>
            <a:r>
              <a:rPr lang="en-US" sz="960" kern="1200" dirty="0">
                <a:solidFill>
                  <a:schemeClr val="tx1"/>
                </a:solidFill>
                <a:effectLst/>
                <a:latin typeface="+mn-lt"/>
                <a:ea typeface="+mn-ea"/>
                <a:cs typeface="+mn-cs"/>
              </a:rPr>
              <a:t>unless a judicial bypass is obtained or in the case of a medical emergency</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Mental health treatment including counseling and medication</a:t>
            </a:r>
          </a:p>
          <a:p>
            <a:endParaRPr lang="en-US" baseline="0" dirty="0"/>
          </a:p>
        </p:txBody>
      </p:sp>
      <p:sp>
        <p:nvSpPr>
          <p:cNvPr id="4" name="Slide Number Placeholder 3"/>
          <p:cNvSpPr>
            <a:spLocks noGrp="1"/>
          </p:cNvSpPr>
          <p:nvPr>
            <p:ph type="sldNum" sz="quarter" idx="10"/>
          </p:nvPr>
        </p:nvSpPr>
        <p:spPr/>
        <p:txBody>
          <a:bodyPr/>
          <a:lstStyle/>
          <a:p>
            <a:fld id="{DD02C4DE-1B8A-4E20-9B71-ACF1E91FF3F0}" type="slidenum">
              <a:rPr lang="en-US" smtClean="0"/>
              <a:t>11</a:t>
            </a:fld>
            <a:endParaRPr lang="en-US"/>
          </a:p>
        </p:txBody>
      </p:sp>
    </p:spTree>
    <p:extLst>
      <p:ext uri="{BB962C8B-B14F-4D97-AF65-F5344CB8AC3E}">
        <p14:creationId xmlns:p14="http://schemas.microsoft.com/office/powerpoint/2010/main" val="13887047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The “mature minor” doctrine is often used to determine if care can be provided to minors without parental consent. This can be a little confusing because</a:t>
            </a:r>
            <a:r>
              <a:rPr lang="en-US" sz="960" kern="1200" baseline="0" dirty="0">
                <a:solidFill>
                  <a:schemeClr val="tx1"/>
                </a:solidFill>
                <a:effectLst/>
                <a:latin typeface="+mn-lt"/>
                <a:ea typeface="+mn-ea"/>
                <a:cs typeface="+mn-cs"/>
              </a:rPr>
              <a:t> t</a:t>
            </a:r>
            <a:r>
              <a:rPr lang="en-US" sz="960" kern="1200" dirty="0">
                <a:solidFill>
                  <a:schemeClr val="tx1"/>
                </a:solidFill>
                <a:effectLst/>
                <a:latin typeface="+mn-lt"/>
                <a:ea typeface="+mn-ea"/>
                <a:cs typeface="+mn-cs"/>
              </a:rPr>
              <a:t>here is no legal definition of a “mature minor”. However, because the courts have been willing to apply the mature minor doctrine in some legal cases, risk for providing treatment without parental consent to a minor considered “mature” is reduced. Other jurisdictions have found a minor to be “mature” when: </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They are 15 or older</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They are able to understand the risks and benefits of the proposed care</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The care is beneficial and necessary, </a:t>
            </a:r>
            <a:r>
              <a:rPr lang="en-US" sz="960" i="1" kern="1200" dirty="0">
                <a:solidFill>
                  <a:schemeClr val="tx1"/>
                </a:solidFill>
                <a:effectLst/>
                <a:latin typeface="+mn-lt"/>
                <a:ea typeface="+mn-ea"/>
                <a:cs typeface="+mn-cs"/>
              </a:rPr>
              <a:t>and</a:t>
            </a:r>
            <a:endParaRPr lang="en-US" sz="96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There is good reason (including the minor’s objection) for proceeding without parental consent</a:t>
            </a:r>
          </a:p>
          <a:p>
            <a:pPr marL="171450" lvl="0" indent="-171450">
              <a:buFont typeface="Arial" panose="020B0604020202020204" pitchFamily="34" charset="0"/>
              <a:buChar char="•"/>
            </a:pPr>
            <a:endParaRPr lang="en-US" sz="96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D02C4DE-1B8A-4E20-9B71-ACF1E91FF3F0}" type="slidenum">
              <a:rPr lang="en-US" smtClean="0"/>
              <a:t>12</a:t>
            </a:fld>
            <a:endParaRPr lang="en-US"/>
          </a:p>
        </p:txBody>
      </p:sp>
    </p:spTree>
    <p:extLst>
      <p:ext uri="{BB962C8B-B14F-4D97-AF65-F5344CB8AC3E}">
        <p14:creationId xmlns:p14="http://schemas.microsoft.com/office/powerpoint/2010/main" val="2979838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Let’s wrap</a:t>
            </a:r>
            <a:r>
              <a:rPr lang="en-US" sz="960" kern="1200" baseline="0" dirty="0">
                <a:solidFill>
                  <a:schemeClr val="tx1"/>
                </a:solidFill>
                <a:effectLst/>
                <a:latin typeface="+mn-lt"/>
                <a:ea typeface="+mn-ea"/>
                <a:cs typeface="+mn-cs"/>
              </a:rPr>
              <a:t> up by </a:t>
            </a:r>
            <a:r>
              <a:rPr lang="en-US" sz="960" kern="1200" dirty="0">
                <a:solidFill>
                  <a:schemeClr val="tx1"/>
                </a:solidFill>
                <a:effectLst/>
                <a:latin typeface="+mn-lt"/>
                <a:ea typeface="+mn-ea"/>
                <a:cs typeface="+mn-cs"/>
              </a:rPr>
              <a:t>going back to our 15-year-old patient scenario, Shay. We’ll answer these questions together as I read through them. </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Can Shay receive STI testing without a parent’s permission? [Answer: Yes, Shay can be tested for</a:t>
            </a:r>
            <a:r>
              <a:rPr lang="en-US" sz="960" kern="1200" baseline="0" dirty="0">
                <a:solidFill>
                  <a:schemeClr val="tx1"/>
                </a:solidFill>
                <a:effectLst/>
                <a:latin typeface="+mn-lt"/>
                <a:ea typeface="+mn-ea"/>
                <a:cs typeface="+mn-cs"/>
              </a:rPr>
              <a:t> all STIs including HIV without her parent’s consent.</a:t>
            </a:r>
            <a:r>
              <a:rPr lang="en-US" sz="96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Can she receive STI treatment? [Answer: Yes.]</a:t>
            </a:r>
          </a:p>
          <a:p>
            <a:pPr marL="171450" lvl="0" indent="-171450">
              <a:buFont typeface="Arial" panose="020B0604020202020204" pitchFamily="34" charset="0"/>
              <a:buChar char="•"/>
            </a:pPr>
            <a:r>
              <a:rPr lang="en-US" sz="960" strike="noStrike" kern="1200" dirty="0">
                <a:solidFill>
                  <a:schemeClr val="tx1"/>
                </a:solidFill>
                <a:effectLst/>
                <a:latin typeface="+mn-lt"/>
                <a:ea typeface="+mn-ea"/>
                <a:cs typeface="+mn-cs"/>
              </a:rPr>
              <a:t>Can</a:t>
            </a:r>
            <a:r>
              <a:rPr lang="en-US" sz="960" strike="noStrike" kern="1200" baseline="0" dirty="0">
                <a:solidFill>
                  <a:schemeClr val="tx1"/>
                </a:solidFill>
                <a:effectLst/>
                <a:latin typeface="+mn-lt"/>
                <a:ea typeface="+mn-ea"/>
                <a:cs typeface="+mn-cs"/>
              </a:rPr>
              <a:t> the provider talk to Shay’s mother without Shay’s consent? [</a:t>
            </a:r>
            <a:r>
              <a:rPr lang="en-US" sz="1800" i="1"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No, her provider can not tell her mother that Shay received the services unless she gives permission for them to do so.]</a:t>
            </a:r>
            <a:endParaRPr lang="en-US" sz="960" b="0" i="0" strike="noStrike" kern="1200" baseline="0" dirty="0">
              <a:solidFill>
                <a:schemeClr val="tx1"/>
              </a:solidFill>
              <a:effectLst/>
              <a:latin typeface="+mn-lt"/>
              <a:ea typeface="+mn-ea"/>
              <a:cs typeface="+mn-cs"/>
            </a:endParaRPr>
          </a:p>
          <a:p>
            <a:pPr marL="0" indent="0">
              <a:buFont typeface="Arial" panose="020B0604020202020204" pitchFamily="34" charset="0"/>
              <a:buNone/>
            </a:pPr>
            <a:endParaRPr lang="en-US" sz="960" b="0" i="0" strike="noStrike" kern="1200" baseline="0" dirty="0">
              <a:solidFill>
                <a:schemeClr val="tx1"/>
              </a:solidFill>
              <a:effectLst/>
              <a:latin typeface="+mn-lt"/>
              <a:ea typeface="+mn-ea"/>
              <a:cs typeface="+mn-cs"/>
            </a:endParaRPr>
          </a:p>
          <a:p>
            <a:pPr marL="0" indent="0">
              <a:buFont typeface="Arial" panose="020B0604020202020204" pitchFamily="34" charset="0"/>
              <a:buNone/>
            </a:pPr>
            <a:r>
              <a:rPr lang="en-US" sz="960" b="0" i="0" strike="noStrike" kern="1200" baseline="0" dirty="0">
                <a:solidFill>
                  <a:schemeClr val="tx1"/>
                </a:solidFill>
                <a:effectLst/>
                <a:latin typeface="+mn-lt"/>
                <a:ea typeface="+mn-ea"/>
                <a:cs typeface="+mn-cs"/>
              </a:rPr>
              <a:t>As we talked about at the beginning, there are different perspectives and feelings about how parents should be involved in their teen’s health care.  It can be helpful to consider how each of our own feelings affects the care we provide. </a:t>
            </a:r>
          </a:p>
          <a:p>
            <a:pPr marL="0" indent="0">
              <a:buFont typeface="Arial" panose="020B0604020202020204" pitchFamily="34" charset="0"/>
              <a:buNone/>
            </a:pPr>
            <a:endParaRPr lang="en-US" sz="960" b="0" i="0" strike="noStrike" kern="1200" baseline="0" dirty="0">
              <a:solidFill>
                <a:schemeClr val="tx1"/>
              </a:solidFill>
              <a:effectLst/>
              <a:latin typeface="+mn-lt"/>
              <a:ea typeface="+mn-ea"/>
              <a:cs typeface="+mn-cs"/>
            </a:endParaRPr>
          </a:p>
          <a:p>
            <a:pPr marL="0" indent="0">
              <a:buFont typeface="Arial" panose="020B0604020202020204" pitchFamily="34" charset="0"/>
              <a:buNone/>
            </a:pPr>
            <a:r>
              <a:rPr lang="en-US" sz="960" b="0" i="0" strike="noStrike" kern="1200" baseline="0" dirty="0">
                <a:solidFill>
                  <a:schemeClr val="tx1"/>
                </a:solidFill>
                <a:effectLst/>
                <a:latin typeface="+mn-lt"/>
                <a:ea typeface="+mn-ea"/>
                <a:cs typeface="+mn-cs"/>
              </a:rPr>
              <a:t>[</a:t>
            </a:r>
            <a:r>
              <a:rPr lang="en-US" sz="960" b="0" i="1" strike="noStrike" kern="1200" baseline="0" dirty="0">
                <a:solidFill>
                  <a:schemeClr val="tx1"/>
                </a:solidFill>
                <a:effectLst/>
                <a:latin typeface="+mn-lt"/>
                <a:ea typeface="+mn-ea"/>
                <a:cs typeface="+mn-cs"/>
              </a:rPr>
              <a:t>If time allows, you may choose to discuss what approach your health center takes to protecting minor confidentiality</a:t>
            </a:r>
            <a:r>
              <a:rPr lang="en-US" sz="960" b="0" i="0" strike="noStrike" kern="1200" baseline="0" dirty="0">
                <a:solidFill>
                  <a:schemeClr val="tx1"/>
                </a:solidFill>
                <a:effectLst/>
                <a:latin typeface="+mn-lt"/>
                <a:ea typeface="+mn-ea"/>
                <a:cs typeface="+mn-cs"/>
              </a:rPr>
              <a:t>.]</a:t>
            </a:r>
            <a:endParaRPr lang="en-US" sz="960"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13</a:t>
            </a:fld>
            <a:endParaRPr lang="en-US"/>
          </a:p>
        </p:txBody>
      </p:sp>
    </p:spTree>
    <p:extLst>
      <p:ext uri="{BB962C8B-B14F-4D97-AF65-F5344CB8AC3E}">
        <p14:creationId xmlns:p14="http://schemas.microsoft.com/office/powerpoint/2010/main" val="4093239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To keep this conversation going over the next month, I will share Sparklers, or quiz questions, about confidentiality. I’ll post the Sparklers around the office in places that you all can easily see them. When you see a Sparkler, take a moment to read them and reflect on the responses. Thank you for your participation!</a:t>
            </a:r>
          </a:p>
          <a:p>
            <a:r>
              <a:rPr lang="en-US" sz="960" kern="1200" dirty="0">
                <a:solidFill>
                  <a:schemeClr val="tx1"/>
                </a:solidFill>
                <a:effectLst/>
                <a:latin typeface="+mn-lt"/>
                <a:ea typeface="+mn-ea"/>
                <a:cs typeface="+mn-cs"/>
              </a:rPr>
              <a:t>   </a:t>
            </a:r>
            <a:endParaRPr lang="en-US" sz="960" i="1" kern="1200" dirty="0">
              <a:solidFill>
                <a:schemeClr val="tx1"/>
              </a:solidFill>
              <a:effectLst/>
              <a:latin typeface="+mn-lt"/>
              <a:ea typeface="+mn-ea"/>
              <a:cs typeface="+mn-cs"/>
            </a:endParaRPr>
          </a:p>
          <a:p>
            <a:r>
              <a:rPr lang="en-US" sz="960" i="1" kern="1200" dirty="0">
                <a:solidFill>
                  <a:schemeClr val="tx1"/>
                </a:solidFill>
                <a:effectLst/>
                <a:latin typeface="+mn-lt"/>
                <a:ea typeface="+mn-ea"/>
                <a:cs typeface="+mn-cs"/>
              </a:rPr>
              <a:t>[Print and post Sparklers in areas your staff can see (e.g., lunchroom).]</a:t>
            </a:r>
          </a:p>
          <a:p>
            <a:endParaRPr lang="en-US" i="1" dirty="0"/>
          </a:p>
        </p:txBody>
      </p:sp>
      <p:sp>
        <p:nvSpPr>
          <p:cNvPr id="4" name="Slide Number Placeholder 3"/>
          <p:cNvSpPr>
            <a:spLocks noGrp="1"/>
          </p:cNvSpPr>
          <p:nvPr>
            <p:ph type="sldNum" sz="quarter" idx="10"/>
          </p:nvPr>
        </p:nvSpPr>
        <p:spPr/>
        <p:txBody>
          <a:bodyPr/>
          <a:lstStyle/>
          <a:p>
            <a:fld id="{DD02C4DE-1B8A-4E20-9B71-ACF1E91FF3F0}" type="slidenum">
              <a:rPr lang="en-US" smtClean="0"/>
              <a:t>14</a:t>
            </a:fld>
            <a:endParaRPr lang="en-US"/>
          </a:p>
        </p:txBody>
      </p:sp>
    </p:spTree>
    <p:extLst>
      <p:ext uri="{BB962C8B-B14F-4D97-AF65-F5344CB8AC3E}">
        <p14:creationId xmlns:p14="http://schemas.microsoft.com/office/powerpoint/2010/main" val="1313461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This is Shay, who is 15. She is here today because of a sore throat. During her visit, the</a:t>
            </a:r>
            <a:r>
              <a:rPr lang="en-US" sz="960" kern="1200" baseline="0" dirty="0">
                <a:solidFill>
                  <a:schemeClr val="tx1"/>
                </a:solidFill>
                <a:effectLst/>
                <a:latin typeface="+mn-lt"/>
                <a:ea typeface="+mn-ea"/>
                <a:cs typeface="+mn-cs"/>
              </a:rPr>
              <a:t> provider</a:t>
            </a:r>
            <a:r>
              <a:rPr lang="en-US" sz="960" kern="1200" dirty="0">
                <a:solidFill>
                  <a:schemeClr val="tx1"/>
                </a:solidFill>
                <a:effectLst/>
                <a:latin typeface="+mn-lt"/>
                <a:ea typeface="+mn-ea"/>
                <a:cs typeface="+mn-cs"/>
              </a:rPr>
              <a:t> finds out that Shay is concerned about having an STI. Shay says she is worried her mother will kick her out of the house if she knows Shay is sexually active. </a:t>
            </a:r>
            <a:r>
              <a:rPr lang="en-US" sz="960" b="0" u="none" strike="noStrike" kern="1200" dirty="0">
                <a:solidFill>
                  <a:srgbClr val="7030A0"/>
                </a:solidFill>
                <a:effectLst/>
                <a:latin typeface="+mn-lt"/>
                <a:ea typeface="+mn-ea"/>
                <a:cs typeface="+mn-cs"/>
              </a:rPr>
              <a:t>Consider the answer to these questions</a:t>
            </a:r>
            <a:r>
              <a:rPr lang="en-US" sz="960" b="0" u="none" strike="noStrike" kern="1200" baseline="0" dirty="0">
                <a:solidFill>
                  <a:srgbClr val="7030A0"/>
                </a:solidFill>
                <a:effectLst/>
                <a:latin typeface="+mn-lt"/>
                <a:ea typeface="+mn-ea"/>
                <a:cs typeface="+mn-cs"/>
              </a:rPr>
              <a:t> quietly to yourself: C</a:t>
            </a:r>
            <a:r>
              <a:rPr lang="en-US" sz="960" b="0" u="none" strike="noStrike" kern="1200" dirty="0">
                <a:solidFill>
                  <a:srgbClr val="7030A0"/>
                </a:solidFill>
                <a:effectLst/>
                <a:latin typeface="+mn-lt"/>
                <a:ea typeface="+mn-ea"/>
                <a:cs typeface="+mn-cs"/>
              </a:rPr>
              <a:t>an the provider screen</a:t>
            </a:r>
            <a:r>
              <a:rPr lang="en-US" sz="960" b="0" u="none" strike="noStrike" kern="1200" baseline="0" dirty="0">
                <a:solidFill>
                  <a:srgbClr val="7030A0"/>
                </a:solidFill>
                <a:effectLst/>
                <a:latin typeface="+mn-lt"/>
                <a:ea typeface="+mn-ea"/>
                <a:cs typeface="+mn-cs"/>
              </a:rPr>
              <a:t> Shay for STIs without her mother’s knowledge or permission and still follow</a:t>
            </a:r>
            <a:r>
              <a:rPr lang="en-US" sz="960" b="0" u="none" strike="noStrike" kern="1200" dirty="0">
                <a:solidFill>
                  <a:srgbClr val="7030A0"/>
                </a:solidFill>
                <a:effectLst/>
                <a:latin typeface="+mn-lt"/>
                <a:ea typeface="+mn-ea"/>
                <a:cs typeface="+mn-cs"/>
              </a:rPr>
              <a:t> consent laws? Why or why not? </a:t>
            </a:r>
          </a:p>
          <a:p>
            <a:endParaRPr lang="en-US" sz="960" b="0" i="1" u="none" strike="noStrike" kern="1200" dirty="0">
              <a:solidFill>
                <a:srgbClr val="7030A0"/>
              </a:solidFill>
              <a:effectLst/>
              <a:latin typeface="+mn-lt"/>
              <a:ea typeface="+mn-ea"/>
              <a:cs typeface="+mn-cs"/>
            </a:endParaRPr>
          </a:p>
          <a:p>
            <a:r>
              <a:rPr lang="en-US" sz="960" b="0" i="1" u="none" strike="noStrike" kern="1200" dirty="0">
                <a:solidFill>
                  <a:srgbClr val="7030A0"/>
                </a:solidFill>
                <a:effectLst/>
                <a:latin typeface="+mn-lt"/>
                <a:ea typeface="+mn-ea"/>
                <a:cs typeface="+mn-cs"/>
              </a:rPr>
              <a:t>[Give participants a moment to respond to the question on the slide. You may choose to have discussion here or just have people think about it.]</a:t>
            </a:r>
          </a:p>
          <a:p>
            <a:endParaRPr lang="en-US" sz="960" b="0" u="none" strike="noStrike" kern="1200" baseline="0" dirty="0">
              <a:solidFill>
                <a:srgbClr val="7030A0"/>
              </a:solidFill>
              <a:effectLst/>
              <a:latin typeface="+mn-lt"/>
              <a:ea typeface="+mn-ea"/>
              <a:cs typeface="+mn-cs"/>
            </a:endParaRPr>
          </a:p>
          <a:p>
            <a:r>
              <a:rPr lang="en-US" sz="960" b="0" u="none" strike="noStrike" kern="1200" baseline="0" dirty="0">
                <a:solidFill>
                  <a:srgbClr val="7030A0"/>
                </a:solidFill>
                <a:effectLst/>
                <a:latin typeface="+mn-lt"/>
                <a:ea typeface="+mn-ea"/>
                <a:cs typeface="+mn-cs"/>
              </a:rPr>
              <a:t>Think about this might play out at your clinic, and we will talk about the answer at the end of the presentation. </a:t>
            </a:r>
            <a:endParaRPr lang="en-US" sz="960" b="0" u="none" strike="noStrike" kern="1200" dirty="0">
              <a:solidFill>
                <a:srgbClr val="7030A0"/>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2</a:t>
            </a:fld>
            <a:endParaRPr lang="en-US"/>
          </a:p>
        </p:txBody>
      </p:sp>
    </p:spTree>
    <p:extLst>
      <p:ext uri="{BB962C8B-B14F-4D97-AF65-F5344CB8AC3E}">
        <p14:creationId xmlns:p14="http://schemas.microsoft.com/office/powerpoint/2010/main" val="2746731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baseline="0" dirty="0">
                <a:solidFill>
                  <a:schemeClr val="tx1"/>
                </a:solidFill>
                <a:effectLst/>
                <a:latin typeface="+mn-lt"/>
                <a:ea typeface="+mn-ea"/>
                <a:cs typeface="+mn-cs"/>
              </a:rPr>
              <a:t>Shay’s scenario brings up another issue, which is how our own values might affect the way we feel about teens accessing certain services without their parents being aware.  In Shay’s situation, she is concerned about her mother, which may affect how we feel about her getting STI testing without involving a parent.  </a:t>
            </a:r>
          </a:p>
          <a:p>
            <a:endParaRPr lang="en-US" sz="960" kern="1200" baseline="0" dirty="0">
              <a:solidFill>
                <a:schemeClr val="tx1"/>
              </a:solidFill>
              <a:effectLst/>
              <a:latin typeface="+mn-lt"/>
              <a:ea typeface="+mn-ea"/>
              <a:cs typeface="+mn-cs"/>
            </a:endParaRPr>
          </a:p>
          <a:p>
            <a:r>
              <a:rPr lang="en-US" sz="960" kern="1200" baseline="0" dirty="0">
                <a:solidFill>
                  <a:schemeClr val="tx1"/>
                </a:solidFill>
                <a:effectLst/>
                <a:latin typeface="+mn-lt"/>
                <a:ea typeface="+mn-ea"/>
                <a:cs typeface="+mn-cs"/>
              </a:rPr>
              <a:t>We usually do not have complete </a:t>
            </a:r>
            <a:r>
              <a:rPr lang="en-US" sz="960" kern="1200" dirty="0">
                <a:solidFill>
                  <a:schemeClr val="tx1"/>
                </a:solidFill>
                <a:effectLst/>
                <a:latin typeface="+mn-lt"/>
                <a:ea typeface="+mn-ea"/>
                <a:cs typeface="+mn-cs"/>
              </a:rPr>
              <a:t>information about a patient. When we know more details, </a:t>
            </a:r>
            <a:r>
              <a:rPr lang="en-US" sz="960" strike="noStrike" kern="1200" dirty="0">
                <a:solidFill>
                  <a:srgbClr val="FF0000"/>
                </a:solidFill>
                <a:effectLst/>
                <a:latin typeface="+mn-lt"/>
                <a:ea typeface="+mn-ea"/>
                <a:cs typeface="+mn-cs"/>
              </a:rPr>
              <a:t>could it affect how we feel about the patient’s right to confidentiality? Even</a:t>
            </a:r>
            <a:r>
              <a:rPr lang="en-US" sz="960" strike="noStrike" kern="1200" baseline="0" dirty="0">
                <a:solidFill>
                  <a:srgbClr val="FF0000"/>
                </a:solidFill>
                <a:effectLst/>
                <a:latin typeface="+mn-lt"/>
                <a:ea typeface="+mn-ea"/>
                <a:cs typeface="+mn-cs"/>
              </a:rPr>
              <a:t> if a teen can legally receive some services without a parent’s consent, </a:t>
            </a:r>
            <a:r>
              <a:rPr lang="en-US" sz="960" strike="noStrike" kern="1200" dirty="0">
                <a:solidFill>
                  <a:srgbClr val="FF0000"/>
                </a:solidFill>
                <a:effectLst/>
                <a:latin typeface="+mn-lt"/>
                <a:ea typeface="+mn-ea"/>
                <a:cs typeface="+mn-cs"/>
              </a:rPr>
              <a:t>it can be challenging when we think parents should be involved. What can go wrong if we break confidentiality? </a:t>
            </a:r>
          </a:p>
          <a:p>
            <a:endParaRPr lang="en-US" sz="960" strike="noStrike" kern="1200" dirty="0">
              <a:solidFill>
                <a:schemeClr val="tx1"/>
              </a:solidFill>
              <a:effectLst/>
              <a:latin typeface="+mn-lt"/>
              <a:ea typeface="+mn-ea"/>
              <a:cs typeface="+mn-cs"/>
            </a:endParaRPr>
          </a:p>
          <a:p>
            <a:r>
              <a:rPr lang="en-US" sz="960" i="1" kern="1200" dirty="0">
                <a:solidFill>
                  <a:schemeClr val="tx1"/>
                </a:solidFill>
                <a:effectLst/>
                <a:latin typeface="+mn-lt"/>
                <a:ea typeface="+mn-ea"/>
                <a:cs typeface="+mn-cs"/>
              </a:rPr>
              <a:t>[Have a couple of people respond briefly. Main point: If we don’t protect confidentiality, it can have a negative impact on teens.]</a:t>
            </a:r>
          </a:p>
          <a:p>
            <a:endParaRPr lang="en-US" sz="960" kern="1200" dirty="0">
              <a:solidFill>
                <a:schemeClr val="tx1"/>
              </a:solidFill>
              <a:effectLst/>
              <a:latin typeface="+mn-lt"/>
              <a:ea typeface="+mn-ea"/>
              <a:cs typeface="+mn-cs"/>
            </a:endParaRPr>
          </a:p>
          <a:p>
            <a:pPr marL="0" marR="0" lvl="0" indent="0" algn="l" defTabSz="731611" rtl="0" eaLnBrk="1" fontAlgn="auto" latinLnBrk="0" hangingPunct="1">
              <a:lnSpc>
                <a:spcPct val="100000"/>
              </a:lnSpc>
              <a:spcBef>
                <a:spcPts val="0"/>
              </a:spcBef>
              <a:spcAft>
                <a:spcPts val="0"/>
              </a:spcAft>
              <a:buClrTx/>
              <a:buSzTx/>
              <a:buFontTx/>
              <a:buNone/>
              <a:tabLst/>
              <a:defRPr/>
            </a:pPr>
            <a:r>
              <a:rPr lang="en-US" sz="960" kern="1200" dirty="0">
                <a:solidFill>
                  <a:schemeClr val="tx1"/>
                </a:solidFill>
                <a:effectLst/>
                <a:latin typeface="+mn-lt"/>
                <a:ea typeface="+mn-ea"/>
                <a:cs typeface="+mn-cs"/>
              </a:rPr>
              <a:t>Many teens choose to include their parent or guardian in decisions about their health. For some teens, however, having the option of certain confidential services makes it more likely that they will seek care when they need it.</a:t>
            </a:r>
            <a:endParaRPr lang="en-US" strike="sngStrike" dirty="0"/>
          </a:p>
        </p:txBody>
      </p:sp>
      <p:sp>
        <p:nvSpPr>
          <p:cNvPr id="4" name="Slide Number Placeholder 3"/>
          <p:cNvSpPr>
            <a:spLocks noGrp="1"/>
          </p:cNvSpPr>
          <p:nvPr>
            <p:ph type="sldNum" sz="quarter" idx="10"/>
          </p:nvPr>
        </p:nvSpPr>
        <p:spPr/>
        <p:txBody>
          <a:bodyPr/>
          <a:lstStyle/>
          <a:p>
            <a:fld id="{DD02C4DE-1B8A-4E20-9B71-ACF1E91FF3F0}" type="slidenum">
              <a:rPr lang="en-US" smtClean="0"/>
              <a:t>3</a:t>
            </a:fld>
            <a:endParaRPr lang="en-US"/>
          </a:p>
        </p:txBody>
      </p:sp>
    </p:spTree>
    <p:extLst>
      <p:ext uri="{BB962C8B-B14F-4D97-AF65-F5344CB8AC3E}">
        <p14:creationId xmlns:p14="http://schemas.microsoft.com/office/powerpoint/2010/main" val="1344410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Before we review the laws, it’s important to recognize the difference between consent and confidentiality. </a:t>
            </a:r>
          </a:p>
          <a:p>
            <a:endParaRPr lang="en-US" sz="10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000" b="1" kern="1200" dirty="0">
                <a:solidFill>
                  <a:schemeClr val="tx1"/>
                </a:solidFill>
                <a:effectLst/>
                <a:latin typeface="+mn-lt"/>
                <a:ea typeface="+mn-ea"/>
                <a:cs typeface="+mn-cs"/>
              </a:rPr>
              <a:t>Consent</a:t>
            </a:r>
            <a:r>
              <a:rPr lang="en-US" sz="1000" kern="1200" dirty="0">
                <a:solidFill>
                  <a:schemeClr val="tx1"/>
                </a:solidFill>
                <a:effectLst/>
                <a:latin typeface="+mn-lt"/>
                <a:ea typeface="+mn-ea"/>
                <a:cs typeface="+mn-cs"/>
              </a:rPr>
              <a:t> is permission to act. In general, a parent or legal guardian must give their permission – or “consent” – before their minor child can receive a medical service. However, there are important exceptions where a minor can consent to their own care, without a parent’s permission. We will discuss these exceptions today. </a:t>
            </a:r>
          </a:p>
          <a:p>
            <a:pPr marL="171450" lvl="0" indent="-171450">
              <a:buFont typeface="Arial" panose="020B0604020202020204" pitchFamily="34" charset="0"/>
              <a:buChar char="•"/>
            </a:pPr>
            <a:r>
              <a:rPr lang="en-US" sz="1000" b="1" kern="1200" dirty="0">
                <a:solidFill>
                  <a:schemeClr val="tx1"/>
                </a:solidFill>
                <a:effectLst/>
                <a:latin typeface="+mn-lt"/>
                <a:ea typeface="+mn-ea"/>
                <a:cs typeface="+mn-cs"/>
              </a:rPr>
              <a:t>Confidentiality</a:t>
            </a:r>
            <a:r>
              <a:rPr lang="en-US" sz="1000" kern="1200" dirty="0">
                <a:solidFill>
                  <a:schemeClr val="tx1"/>
                </a:solidFill>
                <a:effectLst/>
                <a:latin typeface="+mn-lt"/>
                <a:ea typeface="+mn-ea"/>
                <a:cs typeface="+mn-cs"/>
              </a:rPr>
              <a:t> refers to how health care providers and staff keep certain information private. </a:t>
            </a:r>
          </a:p>
          <a:p>
            <a:pPr marL="171450" lvl="0" indent="-171450">
              <a:buFont typeface="Arial" panose="020B0604020202020204" pitchFamily="34" charset="0"/>
              <a:buChar char="•"/>
            </a:pPr>
            <a:r>
              <a:rPr lang="en-US" sz="1000" b="1" kern="1200" dirty="0">
                <a:solidFill>
                  <a:schemeClr val="tx1"/>
                </a:solidFill>
                <a:effectLst/>
                <a:latin typeface="+mn-lt"/>
                <a:ea typeface="+mn-ea"/>
                <a:cs typeface="+mn-cs"/>
              </a:rPr>
              <a:t>Consent does not equal confidentiality</a:t>
            </a:r>
            <a:r>
              <a:rPr lang="en-US" sz="1000" kern="1200" dirty="0">
                <a:solidFill>
                  <a:schemeClr val="tx1"/>
                </a:solidFill>
                <a:effectLst/>
                <a:latin typeface="+mn-lt"/>
                <a:ea typeface="+mn-ea"/>
                <a:cs typeface="+mn-cs"/>
              </a:rPr>
              <a:t>.</a:t>
            </a:r>
          </a:p>
          <a:p>
            <a:pPr marL="537256" lvl="1" indent="-171450">
              <a:buFont typeface="Arial" panose="020B0604020202020204" pitchFamily="34" charset="0"/>
              <a:buChar char="•"/>
            </a:pPr>
            <a:r>
              <a:rPr lang="en-US" sz="1000" kern="1200" dirty="0">
                <a:solidFill>
                  <a:schemeClr val="tx1"/>
                </a:solidFill>
                <a:effectLst/>
                <a:latin typeface="+mn-lt"/>
                <a:ea typeface="+mn-ea"/>
                <a:cs typeface="+mn-cs"/>
              </a:rPr>
              <a:t>Even if a minor is allowed to consent to a service without a parent’s permission, it does not mean that the provider is required to keep it confidential. </a:t>
            </a:r>
          </a:p>
          <a:p>
            <a:pPr marL="537256" lvl="1" indent="-171450">
              <a:buFont typeface="Arial" panose="020B0604020202020204" pitchFamily="34" charset="0"/>
              <a:buChar char="•"/>
            </a:pPr>
            <a:r>
              <a:rPr lang="en-US" sz="1000" kern="1200" dirty="0">
                <a:solidFill>
                  <a:schemeClr val="tx1"/>
                </a:solidFill>
                <a:effectLst/>
                <a:latin typeface="+mn-lt"/>
                <a:ea typeface="+mn-ea"/>
                <a:cs typeface="+mn-cs"/>
              </a:rPr>
              <a:t>So, laws can protect a minor’s right to access a specific service, like contraception, but often, it’s up to health care providers and staff to protect a minor’s confidentiality.</a:t>
            </a:r>
          </a:p>
        </p:txBody>
      </p:sp>
      <p:sp>
        <p:nvSpPr>
          <p:cNvPr id="4" name="Slide Number Placeholder 3"/>
          <p:cNvSpPr>
            <a:spLocks noGrp="1"/>
          </p:cNvSpPr>
          <p:nvPr>
            <p:ph type="sldNum" sz="quarter" idx="10"/>
          </p:nvPr>
        </p:nvSpPr>
        <p:spPr/>
        <p:txBody>
          <a:bodyPr/>
          <a:lstStyle/>
          <a:p>
            <a:fld id="{DD02C4DE-1B8A-4E20-9B71-ACF1E91FF3F0}" type="slidenum">
              <a:rPr lang="en-US" smtClean="0"/>
              <a:t>4</a:t>
            </a:fld>
            <a:endParaRPr lang="en-US" dirty="0"/>
          </a:p>
        </p:txBody>
      </p:sp>
    </p:spTree>
    <p:extLst>
      <p:ext uri="{BB962C8B-B14F-4D97-AF65-F5344CB8AC3E}">
        <p14:creationId xmlns:p14="http://schemas.microsoft.com/office/powerpoint/2010/main" val="1758955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As this slide says, a parent or legal guardian must provide consent on behalf of a minor (under age 18) before health care services are provided, with several important exceptions.</a:t>
            </a:r>
          </a:p>
          <a:p>
            <a:r>
              <a:rPr lang="en-US" sz="960" kern="1200" dirty="0">
                <a:solidFill>
                  <a:schemeClr val="tx1"/>
                </a:solidFill>
                <a:effectLst/>
                <a:latin typeface="+mn-lt"/>
                <a:ea typeface="+mn-ea"/>
                <a:cs typeface="+mn-cs"/>
              </a:rPr>
              <a:t> </a:t>
            </a:r>
          </a:p>
          <a:p>
            <a:r>
              <a:rPr lang="en-US" sz="960" kern="1200" dirty="0">
                <a:solidFill>
                  <a:schemeClr val="tx1"/>
                </a:solidFill>
                <a:effectLst/>
                <a:latin typeface="+mn-lt"/>
                <a:ea typeface="+mn-ea"/>
                <a:cs typeface="+mn-cs"/>
              </a:rPr>
              <a:t>These exceptions are based on: </a:t>
            </a:r>
          </a:p>
          <a:p>
            <a:pPr marL="171450" indent="-171450">
              <a:buFont typeface="Arial" panose="020B0604020202020204" pitchFamily="34" charset="0"/>
              <a:buChar char="•"/>
            </a:pPr>
            <a:r>
              <a:rPr lang="en-US" sz="960" kern="1200" dirty="0">
                <a:solidFill>
                  <a:schemeClr val="tx1"/>
                </a:solidFill>
                <a:effectLst/>
                <a:latin typeface="+mn-lt"/>
                <a:ea typeface="+mn-ea"/>
                <a:cs typeface="+mn-cs"/>
              </a:rPr>
              <a:t>A minor’s </a:t>
            </a:r>
            <a:r>
              <a:rPr lang="en-US" sz="960" b="1" kern="1200" dirty="0">
                <a:solidFill>
                  <a:schemeClr val="tx1"/>
                </a:solidFill>
                <a:effectLst/>
                <a:latin typeface="+mn-lt"/>
                <a:ea typeface="+mn-ea"/>
                <a:cs typeface="+mn-cs"/>
              </a:rPr>
              <a:t>status</a:t>
            </a:r>
            <a:r>
              <a:rPr lang="en-US" sz="960" b="0" kern="1200" dirty="0">
                <a:solidFill>
                  <a:schemeClr val="tx1"/>
                </a:solidFill>
                <a:effectLst/>
                <a:latin typeface="+mn-lt"/>
                <a:ea typeface="+mn-ea"/>
                <a:cs typeface="+mn-cs"/>
              </a:rPr>
              <a:t>, or</a:t>
            </a:r>
            <a:endParaRPr lang="en-US" sz="96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960" kern="1200" baseline="0" dirty="0">
                <a:solidFill>
                  <a:schemeClr val="tx1"/>
                </a:solidFill>
                <a:effectLst/>
                <a:latin typeface="+mn-lt"/>
                <a:ea typeface="+mn-ea"/>
                <a:cs typeface="+mn-cs"/>
              </a:rPr>
              <a:t>T</a:t>
            </a:r>
            <a:r>
              <a:rPr lang="en-US" sz="960" kern="1200" dirty="0">
                <a:solidFill>
                  <a:schemeClr val="tx1"/>
                </a:solidFill>
                <a:effectLst/>
                <a:latin typeface="+mn-lt"/>
                <a:ea typeface="+mn-ea"/>
                <a:cs typeface="+mn-cs"/>
              </a:rPr>
              <a:t>he </a:t>
            </a:r>
            <a:r>
              <a:rPr lang="en-US" sz="960" b="1" kern="1200" dirty="0">
                <a:solidFill>
                  <a:schemeClr val="tx1"/>
                </a:solidFill>
                <a:effectLst/>
                <a:latin typeface="+mn-lt"/>
                <a:ea typeface="+mn-ea"/>
                <a:cs typeface="+mn-cs"/>
              </a:rPr>
              <a:t>type of service </a:t>
            </a:r>
            <a:r>
              <a:rPr lang="en-US" sz="960" kern="1200" dirty="0">
                <a:solidFill>
                  <a:schemeClr val="tx1"/>
                </a:solidFill>
                <a:effectLst/>
                <a:latin typeface="+mn-lt"/>
                <a:ea typeface="+mn-ea"/>
                <a:cs typeface="+mn-cs"/>
              </a:rPr>
              <a:t>requested</a:t>
            </a:r>
            <a:r>
              <a:rPr lang="en-US" sz="960" kern="1200" baseline="0" dirty="0">
                <a:solidFill>
                  <a:schemeClr val="tx1"/>
                </a:solidFill>
                <a:effectLst/>
                <a:latin typeface="+mn-lt"/>
                <a:ea typeface="+mn-ea"/>
                <a:cs typeface="+mn-cs"/>
              </a:rPr>
              <a:t> </a:t>
            </a:r>
          </a:p>
          <a:p>
            <a:pPr marL="0" lvl="0" indent="0">
              <a:buFont typeface="Arial" panose="020B0604020202020204" pitchFamily="34" charset="0"/>
              <a:buNone/>
            </a:pPr>
            <a:endParaRPr lang="en-US" sz="960" kern="1200" baseline="0" dirty="0">
              <a:solidFill>
                <a:schemeClr val="tx1"/>
              </a:solidFill>
              <a:effectLst/>
              <a:latin typeface="+mn-lt"/>
              <a:ea typeface="+mn-ea"/>
              <a:cs typeface="+mn-cs"/>
            </a:endParaRPr>
          </a:p>
          <a:p>
            <a:pPr marL="0" lvl="0" indent="0">
              <a:buFont typeface="Arial" panose="020B0604020202020204" pitchFamily="34" charset="0"/>
              <a:buNone/>
            </a:pPr>
            <a:r>
              <a:rPr lang="en-US" sz="960" kern="1200" baseline="0" dirty="0">
                <a:solidFill>
                  <a:schemeClr val="tx1"/>
                </a:solidFill>
                <a:effectLst/>
                <a:latin typeface="+mn-lt"/>
                <a:ea typeface="+mn-ea"/>
                <a:cs typeface="+mn-cs"/>
              </a:rPr>
              <a:t>Again, these laws can sometimes be confusing, so I’m passing out a handout that summarizes these exceptions. If it’s helpful, you can keep this on hand for quick reference in the future. </a:t>
            </a:r>
          </a:p>
          <a:p>
            <a:pPr marL="0" lvl="0" indent="0">
              <a:buFont typeface="Arial" panose="020B0604020202020204" pitchFamily="34" charset="0"/>
              <a:buNone/>
            </a:pPr>
            <a:endParaRPr lang="en-US" sz="960" i="1" kern="1200" baseline="0" dirty="0">
              <a:solidFill>
                <a:schemeClr val="tx1"/>
              </a:solidFill>
              <a:effectLst/>
              <a:latin typeface="+mn-lt"/>
              <a:ea typeface="+mn-ea"/>
              <a:cs typeface="+mn-cs"/>
            </a:endParaRPr>
          </a:p>
          <a:p>
            <a:pPr marL="0" lvl="0" indent="0">
              <a:buFont typeface="Arial" panose="020B0604020202020204" pitchFamily="34" charset="0"/>
              <a:buNone/>
            </a:pPr>
            <a:r>
              <a:rPr lang="en-US" sz="960" i="1" kern="1200" dirty="0">
                <a:solidFill>
                  <a:schemeClr val="tx1"/>
                </a:solidFill>
                <a:effectLst/>
                <a:latin typeface="+mn-lt"/>
                <a:ea typeface="+mn-ea"/>
                <a:cs typeface="+mn-cs"/>
              </a:rPr>
              <a:t>[Pass out the</a:t>
            </a:r>
            <a:r>
              <a:rPr lang="en-US" sz="960" i="1" kern="1200" baseline="0" dirty="0">
                <a:solidFill>
                  <a:schemeClr val="tx1"/>
                </a:solidFill>
                <a:effectLst/>
                <a:latin typeface="+mn-lt"/>
                <a:ea typeface="+mn-ea"/>
                <a:cs typeface="+mn-cs"/>
              </a:rPr>
              <a:t> “Indiana</a:t>
            </a:r>
            <a:r>
              <a:rPr lang="en-US" sz="960" i="1" kern="1200" dirty="0">
                <a:solidFill>
                  <a:schemeClr val="tx1"/>
                </a:solidFill>
                <a:effectLst/>
                <a:latin typeface="+mn-lt"/>
                <a:ea typeface="+mn-ea"/>
                <a:cs typeface="+mn-cs"/>
              </a:rPr>
              <a:t> Minor Consent &amp; Confidentiality Laws” handout.]</a:t>
            </a:r>
          </a:p>
          <a:p>
            <a:endParaRPr lang="en-US" sz="1200" dirty="0"/>
          </a:p>
        </p:txBody>
      </p:sp>
      <p:sp>
        <p:nvSpPr>
          <p:cNvPr id="4" name="Slide Number Placeholder 3"/>
          <p:cNvSpPr>
            <a:spLocks noGrp="1"/>
          </p:cNvSpPr>
          <p:nvPr>
            <p:ph type="sldNum" sz="quarter" idx="10"/>
          </p:nvPr>
        </p:nvSpPr>
        <p:spPr/>
        <p:txBody>
          <a:bodyPr/>
          <a:lstStyle/>
          <a:p>
            <a:fld id="{DD02C4DE-1B8A-4E20-9B71-ACF1E91FF3F0}" type="slidenum">
              <a:rPr lang="en-US" smtClean="0"/>
              <a:t>5</a:t>
            </a:fld>
            <a:endParaRPr lang="en-US" dirty="0"/>
          </a:p>
        </p:txBody>
      </p:sp>
    </p:spTree>
    <p:extLst>
      <p:ext uri="{BB962C8B-B14F-4D97-AF65-F5344CB8AC3E}">
        <p14:creationId xmlns:p14="http://schemas.microsoft.com/office/powerpoint/2010/main" val="209181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a:t>
            </a:r>
            <a:r>
              <a:rPr lang="en-US" baseline="0" dirty="0"/>
              <a:t> let’s look at the exceptions based on status. </a:t>
            </a:r>
          </a:p>
          <a:p>
            <a:endParaRPr lang="en-US" baseline="0" dirty="0"/>
          </a:p>
          <a:p>
            <a:r>
              <a:rPr lang="en-US" dirty="0"/>
              <a:t>If</a:t>
            </a:r>
            <a:r>
              <a:rPr lang="en-US" baseline="0" dirty="0"/>
              <a:t> a minor has any of these four statuses, they can consent to health care services without a parent or guardian’s permission. </a:t>
            </a:r>
          </a:p>
          <a:p>
            <a:pPr marL="171450" indent="-171450">
              <a:buFont typeface="Arial" panose="020B0604020202020204" pitchFamily="34" charset="0"/>
              <a:buChar char="•"/>
            </a:pPr>
            <a:r>
              <a:rPr lang="en-US" sz="960" kern="1200" dirty="0">
                <a:solidFill>
                  <a:schemeClr val="tx1"/>
                </a:solidFill>
                <a:effectLst/>
                <a:latin typeface="+mn-lt"/>
                <a:ea typeface="+mn-ea"/>
                <a:cs typeface="+mn-cs"/>
              </a:rPr>
              <a:t>Married </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On active military duty </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Emancipated by court order -OR-</a:t>
            </a:r>
          </a:p>
          <a:p>
            <a:pPr marL="171450" lvl="0" indent="-171450">
              <a:buFont typeface="Arial" panose="020B0604020202020204" pitchFamily="34" charset="0"/>
              <a:buChar char="•"/>
            </a:pPr>
            <a:r>
              <a:rPr lang="en-US" sz="2500" dirty="0"/>
              <a:t>14 years old or older, living apart from their parents, not dependent on their parents for support, and managing their own financial affairs</a:t>
            </a:r>
          </a:p>
        </p:txBody>
      </p:sp>
      <p:sp>
        <p:nvSpPr>
          <p:cNvPr id="4" name="Slide Number Placeholder 3"/>
          <p:cNvSpPr>
            <a:spLocks noGrp="1"/>
          </p:cNvSpPr>
          <p:nvPr>
            <p:ph type="sldNum" sz="quarter" idx="10"/>
          </p:nvPr>
        </p:nvSpPr>
        <p:spPr/>
        <p:txBody>
          <a:bodyPr/>
          <a:lstStyle/>
          <a:p>
            <a:fld id="{DD02C4DE-1B8A-4E20-9B71-ACF1E91FF3F0}" type="slidenum">
              <a:rPr lang="en-US" smtClean="0"/>
              <a:t>6</a:t>
            </a:fld>
            <a:endParaRPr lang="en-US"/>
          </a:p>
        </p:txBody>
      </p:sp>
    </p:spTree>
    <p:extLst>
      <p:ext uri="{BB962C8B-B14F-4D97-AF65-F5344CB8AC3E}">
        <p14:creationId xmlns:p14="http://schemas.microsoft.com/office/powerpoint/2010/main" val="7275294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nSpc>
                <a:spcPct val="107000"/>
              </a:lnSpc>
              <a:spcBef>
                <a:spcPts val="200"/>
              </a:spcBef>
              <a:spcAft>
                <a:spcPts val="600"/>
              </a:spcAft>
            </a:pP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Now let’s look at the exceptions based on type of service. Each state has certain services that a minor may consent to without a parent or guardian’s consent.  Remember, a parent may still find out about the service, so it may not actually be confidential, but it’s important to note that legally, a minor does not need a parent to consent to these services: </a:t>
            </a:r>
          </a:p>
          <a:p>
            <a:pPr marL="285750" marR="0" lvl="0" indent="-285750">
              <a:lnSpc>
                <a:spcPct val="107000"/>
              </a:lnSpc>
              <a:spcBef>
                <a:spcPts val="200"/>
              </a:spcBef>
              <a:spcAft>
                <a:spcPts val="0"/>
              </a:spcAft>
              <a:buFont typeface="Arial" panose="020B0604020202020204" pitchFamily="34" charset="0"/>
              <a:buChar char="•"/>
            </a:pP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Emergency medical, surgical, hospital or health services if a parent/guardian cannot be reached</a:t>
            </a:r>
          </a:p>
          <a:p>
            <a:pPr marL="285750" marR="0" lvl="0" indent="-285750">
              <a:lnSpc>
                <a:spcPct val="107000"/>
              </a:lnSpc>
              <a:spcBef>
                <a:spcPts val="0"/>
              </a:spcBef>
              <a:spcAft>
                <a:spcPts val="0"/>
              </a:spcAft>
              <a:buFont typeface="Arial" panose="020B0604020202020204" pitchFamily="34" charset="0"/>
              <a:buChar char="•"/>
            </a:pP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Testing and treatment for sexually transmitted infections (STIs) including HIV and </a:t>
            </a:r>
            <a:r>
              <a:rPr lang="en-US" sz="1800" dirty="0" err="1">
                <a:solidFill>
                  <a:srgbClr val="595959"/>
                </a:solidFill>
                <a:effectLst/>
                <a:latin typeface="Roboto" panose="02000000000000000000" pitchFamily="2" charset="0"/>
                <a:ea typeface="Calibri" panose="020F0502020204030204" pitchFamily="34" charset="0"/>
                <a:cs typeface="Times New Roman" panose="02020603050405020304" pitchFamily="18" charset="0"/>
              </a:rPr>
              <a:t>PrEP.</a:t>
            </a: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 </a:t>
            </a:r>
          </a:p>
          <a:p>
            <a:pPr marL="651556" marR="0" lvl="1" indent="-285750">
              <a:lnSpc>
                <a:spcPct val="107000"/>
              </a:lnSpc>
              <a:spcBef>
                <a:spcPts val="0"/>
              </a:spcBef>
              <a:spcAft>
                <a:spcPts val="0"/>
              </a:spcAft>
              <a:buFont typeface="Arial" panose="020B0604020202020204" pitchFamily="34" charset="0"/>
              <a:buChar char="•"/>
            </a:pP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Per Indiana law, a minor of any age may give their own consent for medical care or treatment if they “</a:t>
            </a:r>
            <a:r>
              <a:rPr lang="en-US" sz="1800" i="1"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have, suspect that they have, or have been exposed to a venereal disease.</a:t>
            </a: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 Minor consent for HIV testing and treatment is not explicitly stated in Indiana law but can be included under “venereal disease.” It is also important to note that elsewhere in the law, HIV testing and treatment is guaranteed for all people, with no mention of age. </a:t>
            </a:r>
            <a:r>
              <a:rPr lang="en-US" sz="1800" dirty="0">
                <a:effectLst/>
                <a:latin typeface="Calibri" panose="020F0502020204030204" pitchFamily="34" charset="0"/>
                <a:ea typeface="Calibri" panose="020F0502020204030204" pitchFamily="34" charset="0"/>
                <a:cs typeface="Times New Roman" panose="02020603050405020304" pitchFamily="18" charset="0"/>
              </a:rPr>
              <a:t>Even though [state] law does not expressly allow minors to consent to HIV pre-exposure prophylaxis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PrEP</a:t>
            </a:r>
            <a:r>
              <a:rPr lang="en-US" sz="1800" dirty="0">
                <a:effectLst/>
                <a:latin typeface="Calibri" panose="020F0502020204030204" pitchFamily="34" charset="0"/>
                <a:ea typeface="Calibri" panose="020F0502020204030204" pitchFamily="34" charset="0"/>
                <a:cs typeface="Times New Roman" panose="02020603050405020304" pitchFamily="18" charset="0"/>
              </a:rPr>
              <a:t>) without parental/guardian involvement, it is considered best practice as part of routine STI prevention to counsel clients on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PrEP</a:t>
            </a:r>
            <a:r>
              <a:rPr lang="en-US" sz="1800" dirty="0">
                <a:effectLst/>
                <a:latin typeface="Calibri" panose="020F0502020204030204" pitchFamily="34" charset="0"/>
                <a:ea typeface="Calibri" panose="020F0502020204030204" pitchFamily="34" charset="0"/>
                <a:cs typeface="Times New Roman" panose="02020603050405020304" pitchFamily="18" charset="0"/>
              </a:rPr>
              <a:t> use when indicated or requested. However, we recommend that you confer with your legal and/or risk management team, and your state public health officials, to develop institutional policies around providing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PrEP</a:t>
            </a:r>
            <a:r>
              <a:rPr lang="en-US" sz="1800" dirty="0">
                <a:effectLst/>
                <a:latin typeface="Calibri" panose="020F0502020204030204" pitchFamily="34" charset="0"/>
                <a:ea typeface="Calibri" panose="020F0502020204030204" pitchFamily="34" charset="0"/>
                <a:cs typeface="Times New Roman" panose="02020603050405020304" pitchFamily="18" charset="0"/>
              </a:rPr>
              <a:t> without parental/guardian consent.</a:t>
            </a:r>
            <a:endPar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endParaRPr>
          </a:p>
          <a:p>
            <a:pPr marL="285750" marR="0" lvl="0" indent="-285750">
              <a:lnSpc>
                <a:spcPct val="107000"/>
              </a:lnSpc>
              <a:spcBef>
                <a:spcPts val="0"/>
              </a:spcBef>
              <a:spcAft>
                <a:spcPts val="0"/>
              </a:spcAft>
              <a:buFont typeface="Arial" panose="020B0604020202020204" pitchFamily="34" charset="0"/>
              <a:buChar char="•"/>
            </a:pP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Contraceptives and family planning services</a:t>
            </a:r>
          </a:p>
          <a:p>
            <a:pPr marL="651556" marR="0" lvl="1" indent="-285750">
              <a:lnSpc>
                <a:spcPct val="107000"/>
              </a:lnSpc>
              <a:spcBef>
                <a:spcPts val="0"/>
              </a:spcBef>
              <a:spcAft>
                <a:spcPts val="0"/>
              </a:spcAft>
              <a:buFont typeface="Arial" panose="020B0604020202020204" pitchFamily="34" charset="0"/>
              <a:buChar char="•"/>
            </a:pP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There is no state law </a:t>
            </a:r>
            <a:r>
              <a:rPr lang="en-US" sz="1800" b="1"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allowing or prohibiting</a:t>
            </a: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 minors to consent for contraceptives and family planning services. Under federal law, minors may consent for confidential family planning services through Title X sites or Medicaid and should be able to do so in other settings based on the constitutional right of privacy or the mature minor doctrine, which we will discuss later.</a:t>
            </a:r>
          </a:p>
          <a:p>
            <a:pPr marL="285750" marR="0" lvl="0" indent="-285750">
              <a:lnSpc>
                <a:spcPct val="107000"/>
              </a:lnSpc>
              <a:spcBef>
                <a:spcPts val="0"/>
              </a:spcBef>
              <a:spcAft>
                <a:spcPts val="0"/>
              </a:spcAft>
              <a:buFont typeface="Arial" panose="020B0604020202020204" pitchFamily="34" charset="0"/>
              <a:buChar char="•"/>
            </a:pP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Substance use treatment (inpatient and outpatient)</a:t>
            </a:r>
          </a:p>
          <a:p>
            <a:pPr marL="285750" marR="0" lvl="0" indent="-285750">
              <a:lnSpc>
                <a:spcPct val="107000"/>
              </a:lnSpc>
              <a:spcBef>
                <a:spcPts val="0"/>
              </a:spcBef>
              <a:spcAft>
                <a:spcPts val="600"/>
              </a:spcAft>
              <a:buFont typeface="Arial" panose="020B0604020202020204" pitchFamily="34" charset="0"/>
              <a:buChar char="•"/>
            </a:pPr>
            <a:r>
              <a:rPr lang="en-US" sz="1800" dirty="0">
                <a:solidFill>
                  <a:srgbClr val="595959"/>
                </a:solidFill>
                <a:effectLst/>
                <a:latin typeface="Roboto" panose="02000000000000000000" pitchFamily="2" charset="0"/>
                <a:ea typeface="Calibri" panose="020F0502020204030204" pitchFamily="34" charset="0"/>
                <a:cs typeface="Times New Roman" panose="02020603050405020304" pitchFamily="18" charset="0"/>
              </a:rPr>
              <a:t>Exams and treatment for sexual assault </a:t>
            </a:r>
          </a:p>
          <a:p>
            <a:pPr marL="0" marR="0" lvl="0" indent="0" algn="l" defTabSz="731611" rtl="0" eaLnBrk="1" fontAlgn="auto" latinLnBrk="0" hangingPunct="1">
              <a:lnSpc>
                <a:spcPct val="100000"/>
              </a:lnSpc>
              <a:spcBef>
                <a:spcPts val="0"/>
              </a:spcBef>
              <a:spcAft>
                <a:spcPts val="0"/>
              </a:spcAft>
              <a:buClrTx/>
              <a:buSzTx/>
              <a:buFontTx/>
              <a:buNone/>
              <a:tabLst/>
              <a:defRPr/>
            </a:pPr>
            <a:endParaRPr lang="en-US" strike="noStrike" baseline="0" dirty="0"/>
          </a:p>
        </p:txBody>
      </p:sp>
      <p:sp>
        <p:nvSpPr>
          <p:cNvPr id="4" name="Slide Number Placeholder 3"/>
          <p:cNvSpPr>
            <a:spLocks noGrp="1"/>
          </p:cNvSpPr>
          <p:nvPr>
            <p:ph type="sldNum" sz="quarter" idx="10"/>
          </p:nvPr>
        </p:nvSpPr>
        <p:spPr/>
        <p:txBody>
          <a:bodyPr/>
          <a:lstStyle/>
          <a:p>
            <a:fld id="{DD02C4DE-1B8A-4E20-9B71-ACF1E91FF3F0}" type="slidenum">
              <a:rPr lang="en-US" smtClean="0"/>
              <a:t>7</a:t>
            </a:fld>
            <a:endParaRPr lang="en-US"/>
          </a:p>
        </p:txBody>
      </p:sp>
    </p:spTree>
    <p:extLst>
      <p:ext uri="{BB962C8B-B14F-4D97-AF65-F5344CB8AC3E}">
        <p14:creationId xmlns:p14="http://schemas.microsoft.com/office/powerpoint/2010/main" val="8391931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Another important set</a:t>
            </a:r>
            <a:r>
              <a:rPr lang="en-US" sz="960" kern="1200" baseline="0" dirty="0">
                <a:solidFill>
                  <a:schemeClr val="tx1"/>
                </a:solidFill>
                <a:effectLst/>
                <a:latin typeface="+mn-lt"/>
                <a:ea typeface="+mn-ea"/>
                <a:cs typeface="+mn-cs"/>
              </a:rPr>
              <a:t> of laws to be aware of are reporting requirements. Reporting requirement laws outline when a health care provider must break confidentiality and report the information. A health care provider must make a report when:</a:t>
            </a:r>
          </a:p>
          <a:p>
            <a:pPr marL="171450" lvl="0" indent="-171450">
              <a:buFont typeface="Arial" panose="020B0604020202020204" pitchFamily="34" charset="0"/>
              <a:buChar char="•"/>
            </a:pPr>
            <a:r>
              <a:rPr lang="en-US" sz="960" kern="1200" dirty="0">
                <a:solidFill>
                  <a:schemeClr val="tx1"/>
                </a:solidFill>
                <a:effectLst/>
                <a:latin typeface="+mn-lt"/>
                <a:ea typeface="+mn-ea"/>
                <a:cs typeface="+mn-cs"/>
              </a:rPr>
              <a:t>There is suspicion of abuse or neglect</a:t>
            </a:r>
          </a:p>
          <a:p>
            <a:pPr marL="171450" marR="0" lvl="0" indent="-1714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The patient is </a:t>
            </a:r>
            <a:r>
              <a:rPr lang="en-US" sz="1000" u="sng" dirty="0"/>
              <a:t>13 or under</a:t>
            </a:r>
            <a:r>
              <a:rPr lang="en-US" sz="1000" dirty="0"/>
              <a:t> and has had oral or sexual intercourse with a person </a:t>
            </a:r>
            <a:r>
              <a:rPr lang="en-US" sz="1000" u="sng" dirty="0"/>
              <a:t>of any age</a:t>
            </a:r>
          </a:p>
          <a:p>
            <a:pPr marL="171450" marR="0" lvl="0" indent="-1714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The patient </a:t>
            </a:r>
            <a:r>
              <a:rPr lang="en-US" sz="1000" u="sng" dirty="0"/>
              <a:t>of any age</a:t>
            </a:r>
            <a:r>
              <a:rPr lang="en-US" sz="1000" dirty="0"/>
              <a:t> has had oral or sexual intercourse with a person aged </a:t>
            </a:r>
            <a:r>
              <a:rPr lang="en-US" sz="1000" u="sng" dirty="0"/>
              <a:t>13 or under </a:t>
            </a:r>
            <a:r>
              <a:rPr lang="en-US" sz="1000" dirty="0"/>
              <a:t>   </a:t>
            </a:r>
          </a:p>
          <a:p>
            <a:pPr marL="171450" marR="0" lvl="0" indent="-1714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The patient is </a:t>
            </a:r>
            <a:r>
              <a:rPr lang="en-US" sz="1000" u="sng" dirty="0"/>
              <a:t>15 or under </a:t>
            </a:r>
            <a:r>
              <a:rPr lang="en-US" sz="1000" dirty="0"/>
              <a:t>and has had oral or sexual intercourse with a person aged </a:t>
            </a:r>
            <a:r>
              <a:rPr lang="en-US" sz="1000" u="sng" dirty="0"/>
              <a:t>18 or older</a:t>
            </a:r>
          </a:p>
          <a:p>
            <a:pPr marL="171450" marR="0" lvl="0" indent="-171450" algn="l" defTabSz="73161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The patient is </a:t>
            </a:r>
            <a:r>
              <a:rPr lang="en-US" sz="1000" u="sng" dirty="0"/>
              <a:t>18 or older </a:t>
            </a:r>
            <a:r>
              <a:rPr lang="en-US" sz="1000" dirty="0"/>
              <a:t>and has had oral or sexual intercourse with a person aged </a:t>
            </a:r>
            <a:r>
              <a:rPr lang="en-US" sz="1000" u="sng" dirty="0"/>
              <a:t>15 or under</a:t>
            </a:r>
          </a:p>
          <a:p>
            <a:pPr marL="0" lvl="0" indent="0">
              <a:buFont typeface="Arial" panose="020B0604020202020204" pitchFamily="34" charset="0"/>
              <a:buNone/>
            </a:pPr>
            <a:endParaRPr lang="en-US" sz="960" kern="1200" dirty="0">
              <a:solidFill>
                <a:schemeClr val="tx1"/>
              </a:solidFill>
              <a:effectLst/>
              <a:latin typeface="+mn-lt"/>
              <a:ea typeface="+mn-ea"/>
              <a:cs typeface="+mn-cs"/>
            </a:endParaRPr>
          </a:p>
          <a:p>
            <a:pPr marL="0" lvl="0" indent="0">
              <a:buFont typeface="Arial" panose="020B0604020202020204" pitchFamily="34" charset="0"/>
              <a:buNone/>
            </a:pPr>
            <a:r>
              <a:rPr lang="en-US" sz="960" kern="1200" dirty="0">
                <a:solidFill>
                  <a:schemeClr val="tx1"/>
                </a:solidFill>
                <a:effectLst/>
                <a:latin typeface="+mn-lt"/>
                <a:ea typeface="+mn-ea"/>
                <a:cs typeface="+mn-cs"/>
              </a:rPr>
              <a:t>It</a:t>
            </a:r>
            <a:r>
              <a:rPr lang="en-US" sz="960" kern="1200" baseline="0" dirty="0">
                <a:solidFill>
                  <a:schemeClr val="tx1"/>
                </a:solidFill>
                <a:effectLst/>
                <a:latin typeface="+mn-lt"/>
                <a:ea typeface="+mn-ea"/>
                <a:cs typeface="+mn-cs"/>
              </a:rPr>
              <a:t> can be helpful to</a:t>
            </a:r>
            <a:r>
              <a:rPr lang="en-US" sz="960" kern="1200" dirty="0">
                <a:solidFill>
                  <a:schemeClr val="tx1"/>
                </a:solidFill>
                <a:effectLst/>
                <a:latin typeface="+mn-lt"/>
                <a:ea typeface="+mn-ea"/>
                <a:cs typeface="+mn-cs"/>
              </a:rPr>
              <a:t> note that the laws about oral</a:t>
            </a:r>
            <a:r>
              <a:rPr lang="en-US" sz="960" kern="1200" baseline="0" dirty="0">
                <a:solidFill>
                  <a:schemeClr val="tx1"/>
                </a:solidFill>
                <a:effectLst/>
                <a:latin typeface="+mn-lt"/>
                <a:ea typeface="+mn-ea"/>
                <a:cs typeface="+mn-cs"/>
              </a:rPr>
              <a:t> or sexual intercourse do NOT </a:t>
            </a:r>
            <a:r>
              <a:rPr lang="en-US" sz="960" kern="1200" dirty="0">
                <a:solidFill>
                  <a:schemeClr val="tx1"/>
                </a:solidFill>
                <a:effectLst/>
                <a:latin typeface="+mn-lt"/>
                <a:ea typeface="+mn-ea"/>
                <a:cs typeface="+mn-cs"/>
              </a:rPr>
              <a:t>apply to two people who are between ages 14-17 or between ages 16-18 who engage in consensual sexual contact. </a:t>
            </a:r>
          </a:p>
          <a:p>
            <a:endParaRPr lang="en-US" sz="96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02C4DE-1B8A-4E20-9B71-ACF1E91FF3F0}" type="slidenum">
              <a:rPr lang="en-US" smtClean="0"/>
              <a:t>8</a:t>
            </a:fld>
            <a:endParaRPr lang="en-US"/>
          </a:p>
        </p:txBody>
      </p:sp>
    </p:spTree>
    <p:extLst>
      <p:ext uri="{BB962C8B-B14F-4D97-AF65-F5344CB8AC3E}">
        <p14:creationId xmlns:p14="http://schemas.microsoft.com/office/powerpoint/2010/main" val="480794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 kern="1200" dirty="0">
                <a:solidFill>
                  <a:schemeClr val="tx1"/>
                </a:solidFill>
                <a:effectLst/>
                <a:latin typeface="+mn-lt"/>
                <a:ea typeface="+mn-ea"/>
                <a:cs typeface="+mn-cs"/>
              </a:rPr>
              <a:t>Now</a:t>
            </a:r>
            <a:r>
              <a:rPr lang="en-US" sz="960" kern="1200" baseline="0" dirty="0">
                <a:solidFill>
                  <a:schemeClr val="tx1"/>
                </a:solidFill>
                <a:effectLst/>
                <a:latin typeface="+mn-lt"/>
                <a:ea typeface="+mn-ea"/>
                <a:cs typeface="+mn-cs"/>
              </a:rPr>
              <a:t> that we’ve reviewed the laws, l</a:t>
            </a:r>
            <a:r>
              <a:rPr lang="en-US" sz="960" kern="1200" dirty="0">
                <a:solidFill>
                  <a:schemeClr val="tx1"/>
                </a:solidFill>
                <a:effectLst/>
                <a:latin typeface="+mn-lt"/>
                <a:ea typeface="+mn-ea"/>
                <a:cs typeface="+mn-cs"/>
              </a:rPr>
              <a:t>et’s take a look at</a:t>
            </a:r>
            <a:r>
              <a:rPr lang="en-US" sz="960" kern="1200" baseline="0" dirty="0">
                <a:solidFill>
                  <a:schemeClr val="tx1"/>
                </a:solidFill>
                <a:effectLst/>
                <a:latin typeface="+mn-lt"/>
                <a:ea typeface="+mn-ea"/>
                <a:cs typeface="+mn-cs"/>
              </a:rPr>
              <a:t> another</a:t>
            </a:r>
            <a:r>
              <a:rPr lang="en-US" sz="960" kern="1200" dirty="0">
                <a:solidFill>
                  <a:schemeClr val="tx1"/>
                </a:solidFill>
                <a:effectLst/>
                <a:latin typeface="+mn-lt"/>
                <a:ea typeface="+mn-ea"/>
                <a:cs typeface="+mn-cs"/>
              </a:rPr>
              <a:t> scenario. Giovanni is a 17-year-old boy who is concerned with his alcohol use, but doesn’t want to tell his parents.</a:t>
            </a:r>
          </a:p>
          <a:p>
            <a:endParaRPr lang="en-US" sz="960" kern="1200" dirty="0">
              <a:solidFill>
                <a:schemeClr val="tx1"/>
              </a:solidFill>
              <a:effectLst/>
              <a:latin typeface="+mn-lt"/>
              <a:ea typeface="+mn-ea"/>
              <a:cs typeface="+mn-cs"/>
            </a:endParaRPr>
          </a:p>
          <a:p>
            <a:r>
              <a:rPr lang="en-US" sz="960" kern="1200" dirty="0">
                <a:solidFill>
                  <a:schemeClr val="tx1"/>
                </a:solidFill>
                <a:effectLst/>
                <a:latin typeface="+mn-lt"/>
                <a:ea typeface="+mn-ea"/>
                <a:cs typeface="+mn-cs"/>
              </a:rPr>
              <a:t>Is Giovanni allowed to get outpatient counseling for substance use without a parent’s consent? </a:t>
            </a:r>
          </a:p>
          <a:p>
            <a:endParaRPr lang="en-US" sz="960" kern="1200" dirty="0">
              <a:solidFill>
                <a:schemeClr val="tx1"/>
              </a:solidFill>
              <a:effectLst/>
              <a:latin typeface="+mn-lt"/>
              <a:ea typeface="+mn-ea"/>
              <a:cs typeface="+mn-cs"/>
            </a:endParaRPr>
          </a:p>
          <a:p>
            <a:r>
              <a:rPr lang="en-US" sz="960" i="1" kern="1200" dirty="0">
                <a:solidFill>
                  <a:schemeClr val="tx1"/>
                </a:solidFill>
                <a:effectLst/>
                <a:latin typeface="+mn-lt"/>
                <a:ea typeface="+mn-ea"/>
                <a:cs typeface="+mn-cs"/>
              </a:rPr>
              <a:t>[Allow a moment for people to respond either quietly to themselves or aloud.]   </a:t>
            </a:r>
            <a:br>
              <a:rPr lang="en-US" sz="960" kern="1200" dirty="0">
                <a:solidFill>
                  <a:schemeClr val="tx1"/>
                </a:solidFill>
                <a:effectLst/>
                <a:latin typeface="+mn-lt"/>
                <a:ea typeface="+mn-ea"/>
                <a:cs typeface="+mn-cs"/>
              </a:rPr>
            </a:br>
            <a:endParaRPr lang="en-US" sz="960" kern="1200" dirty="0">
              <a:solidFill>
                <a:srgbClr val="FF0000"/>
              </a:solidFill>
              <a:effectLst/>
              <a:latin typeface="+mn-lt"/>
              <a:ea typeface="+mn-ea"/>
              <a:cs typeface="+mn-cs"/>
            </a:endParaRPr>
          </a:p>
          <a:p>
            <a:r>
              <a:rPr lang="en-US" sz="960" kern="1200" dirty="0">
                <a:solidFill>
                  <a:srgbClr val="FF0000"/>
                </a:solidFill>
                <a:effectLst/>
                <a:latin typeface="+mn-lt"/>
                <a:ea typeface="+mn-ea"/>
                <a:cs typeface="+mn-cs"/>
              </a:rPr>
              <a:t>The answer is yes, though the provider may encourage Giovanni to tell his parents. </a:t>
            </a:r>
            <a:endParaRPr lang="en-US" dirty="0"/>
          </a:p>
        </p:txBody>
      </p:sp>
      <p:sp>
        <p:nvSpPr>
          <p:cNvPr id="4" name="Slide Number Placeholder 3"/>
          <p:cNvSpPr>
            <a:spLocks noGrp="1"/>
          </p:cNvSpPr>
          <p:nvPr>
            <p:ph type="sldNum" sz="quarter" idx="10"/>
          </p:nvPr>
        </p:nvSpPr>
        <p:spPr/>
        <p:txBody>
          <a:bodyPr/>
          <a:lstStyle/>
          <a:p>
            <a:fld id="{DD02C4DE-1B8A-4E20-9B71-ACF1E91FF3F0}" type="slidenum">
              <a:rPr lang="en-US" smtClean="0"/>
              <a:t>9</a:t>
            </a:fld>
            <a:endParaRPr lang="en-US"/>
          </a:p>
        </p:txBody>
      </p:sp>
    </p:spTree>
    <p:extLst>
      <p:ext uri="{BB962C8B-B14F-4D97-AF65-F5344CB8AC3E}">
        <p14:creationId xmlns:p14="http://schemas.microsoft.com/office/powerpoint/2010/main" val="33916100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2" name="Text Placeholder 11"/>
          <p:cNvSpPr>
            <a:spLocks noGrp="1"/>
          </p:cNvSpPr>
          <p:nvPr>
            <p:ph type="body" sz="quarter" idx="15"/>
          </p:nvPr>
        </p:nvSpPr>
        <p:spPr>
          <a:xfrm>
            <a:off x="4178710" y="3249710"/>
            <a:ext cx="5270090" cy="435417"/>
          </a:xfrm>
          <a:prstGeom prst="rect">
            <a:avLst/>
          </a:prstGeom>
        </p:spPr>
        <p:txBody>
          <a:bodyPr/>
          <a:lstStyle>
            <a:lvl1pPr marL="0" indent="0" algn="r">
              <a:buNone/>
              <a:defRPr sz="12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p:txBody>
      </p:sp>
      <p:sp>
        <p:nvSpPr>
          <p:cNvPr id="14" name="Picture Placeholder 13"/>
          <p:cNvSpPr>
            <a:spLocks noGrp="1"/>
          </p:cNvSpPr>
          <p:nvPr>
            <p:ph type="pic" sz="quarter" idx="16"/>
          </p:nvPr>
        </p:nvSpPr>
        <p:spPr>
          <a:xfrm>
            <a:off x="300703" y="1713398"/>
            <a:ext cx="3011648" cy="2966762"/>
          </a:xfrm>
          <a:prstGeom prst="rect">
            <a:avLst/>
          </a:prstGeom>
        </p:spPr>
        <p:txBody>
          <a:bodyPr/>
          <a:lstStyle>
            <a:lvl1pPr>
              <a:defRPr>
                <a:solidFill>
                  <a:schemeClr val="bg1"/>
                </a:solidFill>
              </a:defRPr>
            </a:lvl1pPr>
          </a:lstStyle>
          <a:p>
            <a:endParaRPr lang="en-US" dirty="0"/>
          </a:p>
        </p:txBody>
      </p: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00703" y="4879706"/>
            <a:ext cx="1692386" cy="395595"/>
          </a:xfrm>
          <a:prstGeom prst="rect">
            <a:avLst/>
          </a:prstGeom>
        </p:spPr>
      </p:pic>
      <p:sp>
        <p:nvSpPr>
          <p:cNvPr id="2" name="Title 1"/>
          <p:cNvSpPr>
            <a:spLocks noGrp="1"/>
          </p:cNvSpPr>
          <p:nvPr>
            <p:ph type="title"/>
          </p:nvPr>
        </p:nvSpPr>
        <p:spPr>
          <a:ln>
            <a:noFill/>
          </a:ln>
        </p:spPr>
        <p:txBody>
          <a:bodyPr/>
          <a:lstStyle/>
          <a:p>
            <a:r>
              <a:rPr lang="en-US" dirty="0"/>
              <a:t>Click to edit Master title style</a:t>
            </a:r>
          </a:p>
        </p:txBody>
      </p:sp>
    </p:spTree>
    <p:extLst>
      <p:ext uri="{BB962C8B-B14F-4D97-AF65-F5344CB8AC3E}">
        <p14:creationId xmlns:p14="http://schemas.microsoft.com/office/powerpoint/2010/main" val="2035725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595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Column – 1 Heading w/ 1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9009"/>
            <a:ext cx="8229601" cy="159033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3157289"/>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p:nvPr>
        </p:nvSpPr>
        <p:spPr>
          <a:xfrm>
            <a:off x="771686" y="3612699"/>
            <a:ext cx="8238139" cy="141650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7879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 1 Heading w/ 1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3" y="1379009"/>
            <a:ext cx="3848259" cy="1590334"/>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hasCustomPrompt="1"/>
          </p:nvPr>
        </p:nvSpPr>
        <p:spPr>
          <a:xfrm>
            <a:off x="5132584" y="1381281"/>
            <a:ext cx="3868541" cy="1590334"/>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8" name="Text Placeholder 2"/>
          <p:cNvSpPr>
            <a:spLocks noGrp="1"/>
          </p:cNvSpPr>
          <p:nvPr>
            <p:ph type="body" sz="quarter" idx="14" hasCustomPrompt="1"/>
          </p:nvPr>
        </p:nvSpPr>
        <p:spPr>
          <a:xfrm>
            <a:off x="771261" y="3136817"/>
            <a:ext cx="3850778" cy="407249"/>
          </a:xfrm>
          <a:prstGeom prst="rect">
            <a:avLst/>
          </a:prstGeom>
        </p:spPr>
        <p:txBody>
          <a:bodyPr anchor="t"/>
          <a:lstStyle>
            <a:lvl1pPr>
              <a:defRPr lang="en-US" sz="2400" b="1" cap="none" baseline="0" dirty="0">
                <a:solidFill>
                  <a:srgbClr val="8CC443"/>
                </a:solidFill>
                <a:latin typeface="+mj-lt"/>
              </a:defRPr>
            </a:lvl1pPr>
          </a:lstStyle>
          <a:p>
            <a:pPr marL="0" lvl="0" indent="0">
              <a:buNone/>
            </a:pPr>
            <a:r>
              <a:rPr lang="en-US" dirty="0"/>
              <a:t>EDIT MASTER TEXT STYLES</a:t>
            </a:r>
          </a:p>
        </p:txBody>
      </p:sp>
      <p:sp>
        <p:nvSpPr>
          <p:cNvPr id="19" name="Text Placeholder 11"/>
          <p:cNvSpPr>
            <a:spLocks noGrp="1"/>
          </p:cNvSpPr>
          <p:nvPr>
            <p:ph type="body" sz="quarter" idx="15" hasCustomPrompt="1"/>
          </p:nvPr>
        </p:nvSpPr>
        <p:spPr>
          <a:xfrm>
            <a:off x="771503" y="3592227"/>
            <a:ext cx="3850552" cy="14369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0" name="Text Placeholder 2"/>
          <p:cNvSpPr>
            <a:spLocks noGrp="1"/>
          </p:cNvSpPr>
          <p:nvPr>
            <p:ph type="body" sz="quarter" idx="16" hasCustomPrompt="1"/>
          </p:nvPr>
        </p:nvSpPr>
        <p:spPr>
          <a:xfrm>
            <a:off x="5134590" y="3139089"/>
            <a:ext cx="3868768"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hasCustomPrompt="1"/>
          </p:nvPr>
        </p:nvSpPr>
        <p:spPr>
          <a:xfrm>
            <a:off x="5134856" y="3594499"/>
            <a:ext cx="3868541" cy="14369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2014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 1 Heading w/ 2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8230084"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4" y="1379009"/>
            <a:ext cx="8229601" cy="99056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marL="1371600" indent="0">
              <a:buNone/>
              <a:defRPr sz="1800" baseline="0">
                <a:solidFill>
                  <a:schemeClr val="tx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3" y="2482524"/>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hasCustomPrompt="1"/>
          </p:nvPr>
        </p:nvSpPr>
        <p:spPr>
          <a:xfrm>
            <a:off x="771686" y="2937934"/>
            <a:ext cx="8238139"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15" name="Text Placeholder 2"/>
          <p:cNvSpPr>
            <a:spLocks noGrp="1"/>
          </p:cNvSpPr>
          <p:nvPr>
            <p:ph type="body" sz="quarter" idx="14" hasCustomPrompt="1"/>
          </p:nvPr>
        </p:nvSpPr>
        <p:spPr>
          <a:xfrm>
            <a:off x="773715" y="3774514"/>
            <a:ext cx="8238623"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hasCustomPrompt="1"/>
          </p:nvPr>
        </p:nvSpPr>
        <p:spPr>
          <a:xfrm>
            <a:off x="773958" y="4229924"/>
            <a:ext cx="8238139"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3079952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 1 Heading w/ 2 Sub-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4" y="923599"/>
            <a:ext cx="379661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4" y="1379009"/>
            <a:ext cx="3796393" cy="10781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444" y="2502188"/>
            <a:ext cx="3800555"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hasCustomPrompt="1"/>
          </p:nvPr>
        </p:nvSpPr>
        <p:spPr>
          <a:xfrm>
            <a:off x="771687" y="2957598"/>
            <a:ext cx="3800332"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15" name="Text Placeholder 2"/>
          <p:cNvSpPr>
            <a:spLocks noGrp="1"/>
          </p:cNvSpPr>
          <p:nvPr>
            <p:ph type="body" sz="quarter" idx="14" hasCustomPrompt="1"/>
          </p:nvPr>
        </p:nvSpPr>
        <p:spPr>
          <a:xfrm>
            <a:off x="773716" y="3794178"/>
            <a:ext cx="3800555"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6" name="Text Placeholder 11"/>
          <p:cNvSpPr>
            <a:spLocks noGrp="1"/>
          </p:cNvSpPr>
          <p:nvPr>
            <p:ph type="body" sz="quarter" idx="15" hasCustomPrompt="1"/>
          </p:nvPr>
        </p:nvSpPr>
        <p:spPr>
          <a:xfrm>
            <a:off x="773959" y="4249589"/>
            <a:ext cx="3800332" cy="779612"/>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21" name="Text Placeholder 2"/>
          <p:cNvSpPr>
            <a:spLocks noGrp="1"/>
          </p:cNvSpPr>
          <p:nvPr>
            <p:ph type="body" sz="quarter" idx="16" hasCustomPrompt="1"/>
          </p:nvPr>
        </p:nvSpPr>
        <p:spPr>
          <a:xfrm>
            <a:off x="5166435" y="925871"/>
            <a:ext cx="3834651"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2" name="Text Placeholder 11"/>
          <p:cNvSpPr>
            <a:spLocks noGrp="1"/>
          </p:cNvSpPr>
          <p:nvPr>
            <p:ph type="body" sz="quarter" idx="17" hasCustomPrompt="1"/>
          </p:nvPr>
        </p:nvSpPr>
        <p:spPr>
          <a:xfrm>
            <a:off x="5166700" y="1381281"/>
            <a:ext cx="3834426" cy="1078173"/>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tx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p:txBody>
      </p:sp>
      <p:sp>
        <p:nvSpPr>
          <p:cNvPr id="23" name="Text Placeholder 2"/>
          <p:cNvSpPr>
            <a:spLocks noGrp="1"/>
          </p:cNvSpPr>
          <p:nvPr>
            <p:ph type="body" sz="quarter" idx="18" hasCustomPrompt="1"/>
          </p:nvPr>
        </p:nvSpPr>
        <p:spPr>
          <a:xfrm>
            <a:off x="5166169" y="2504460"/>
            <a:ext cx="3838630"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4" name="Text Placeholder 11"/>
          <p:cNvSpPr>
            <a:spLocks noGrp="1"/>
          </p:cNvSpPr>
          <p:nvPr>
            <p:ph type="body" sz="quarter" idx="19" hasCustomPrompt="1"/>
          </p:nvPr>
        </p:nvSpPr>
        <p:spPr>
          <a:xfrm>
            <a:off x="5166435" y="2959870"/>
            <a:ext cx="3838405" cy="80294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
        <p:nvSpPr>
          <p:cNvPr id="25" name="Text Placeholder 2"/>
          <p:cNvSpPr>
            <a:spLocks noGrp="1"/>
          </p:cNvSpPr>
          <p:nvPr>
            <p:ph type="body" sz="quarter" idx="20" hasCustomPrompt="1"/>
          </p:nvPr>
        </p:nvSpPr>
        <p:spPr>
          <a:xfrm>
            <a:off x="5168441" y="3796450"/>
            <a:ext cx="3838630" cy="407249"/>
          </a:xfrm>
          <a:prstGeom prst="rect">
            <a:avLst/>
          </a:prstGeom>
        </p:spPr>
        <p:txBody>
          <a:bodyPr anchor="t"/>
          <a:lstStyle>
            <a:lvl1pPr marL="0" indent="0">
              <a:buNone/>
              <a:defRPr sz="2400" b="1" cap="none" baseline="0">
                <a:solidFill>
                  <a:srgbClr val="8CC44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6" name="Text Placeholder 11"/>
          <p:cNvSpPr>
            <a:spLocks noGrp="1"/>
          </p:cNvSpPr>
          <p:nvPr>
            <p:ph type="body" sz="quarter" idx="21" hasCustomPrompt="1"/>
          </p:nvPr>
        </p:nvSpPr>
        <p:spPr>
          <a:xfrm>
            <a:off x="5168707" y="4251861"/>
            <a:ext cx="3838405" cy="779612"/>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343862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Only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1524" y="1040123"/>
            <a:ext cx="8221664" cy="3968439"/>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Tree>
    <p:extLst>
      <p:ext uri="{BB962C8B-B14F-4D97-AF65-F5344CB8AC3E}">
        <p14:creationId xmlns:p14="http://schemas.microsoft.com/office/powerpoint/2010/main" val="1161704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Left, Picture Righ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5040658" y="975386"/>
            <a:ext cx="3952530" cy="3955493"/>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63347" y="923599"/>
            <a:ext cx="407413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7" y="1379009"/>
            <a:ext cx="4073883"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96267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Left, Picture (Full) Righ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5102941" y="831619"/>
            <a:ext cx="4651293" cy="4654780"/>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3087" y="923599"/>
            <a:ext cx="4103703"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3353" y="1379009"/>
            <a:ext cx="4103447"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99927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Left, Picture Righ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63347" y="923599"/>
            <a:ext cx="366115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63588" y="1379009"/>
            <a:ext cx="3660928"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4593347" y="1720647"/>
            <a:ext cx="4399842" cy="202611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839519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Left, Picture Righ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1285" y="923599"/>
            <a:ext cx="5216645"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216321"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6195806" y="922490"/>
            <a:ext cx="2800713" cy="409079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013890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Left, Picture (Full) Righ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6567948" y="830566"/>
            <a:ext cx="3180733" cy="4645857"/>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1264" y="923599"/>
            <a:ext cx="5587837"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1524" y="1379009"/>
            <a:ext cx="5587490"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9046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 Column – 1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30521"/>
            <a:ext cx="3931321" cy="3931321"/>
          </a:xfrm>
          <a:prstGeom prst="rect">
            <a:avLst/>
          </a:prstGeom>
        </p:spPr>
      </p:pic>
      <p:sp>
        <p:nvSpPr>
          <p:cNvPr id="3" name="Text Placeholder 2"/>
          <p:cNvSpPr>
            <a:spLocks noGrp="1"/>
          </p:cNvSpPr>
          <p:nvPr>
            <p:ph type="body" sz="quarter" idx="10" hasCustomPrompt="1"/>
          </p:nvPr>
        </p:nvSpPr>
        <p:spPr>
          <a:xfrm>
            <a:off x="771283" y="921450"/>
            <a:ext cx="8221905"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1600"/>
            <a:ext cx="8221664" cy="3657600"/>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42122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Right, Picture Left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61599" y="1012553"/>
            <a:ext cx="3977549" cy="3907521"/>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8" name="Text Placeholder 2"/>
          <p:cNvSpPr>
            <a:spLocks noGrp="1"/>
          </p:cNvSpPr>
          <p:nvPr>
            <p:ph type="body" sz="quarter" idx="10" hasCustomPrompt="1"/>
          </p:nvPr>
        </p:nvSpPr>
        <p:spPr>
          <a:xfrm>
            <a:off x="4896185" y="923599"/>
            <a:ext cx="4096979"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6800" y="1379009"/>
            <a:ext cx="411638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08891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Right, Picture (Full) Lef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189" y="817006"/>
            <a:ext cx="4630805" cy="4669394"/>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4869788" y="923599"/>
            <a:ext cx="412336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4870054" y="1379009"/>
            <a:ext cx="412310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1967065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Right, Picture Left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5350163" y="923599"/>
            <a:ext cx="3642986" cy="401431"/>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5350429" y="1379009"/>
            <a:ext cx="3642759"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Picture Placeholder 5"/>
          <p:cNvSpPr>
            <a:spLocks noGrp="1"/>
          </p:cNvSpPr>
          <p:nvPr>
            <p:ph type="pic" sz="quarter" idx="13"/>
          </p:nvPr>
        </p:nvSpPr>
        <p:spPr>
          <a:xfrm>
            <a:off x="773286" y="1710147"/>
            <a:ext cx="4398264" cy="2029968"/>
          </a:xfrm>
          <a:prstGeom prst="rect">
            <a:avLst/>
          </a:prstGeom>
        </p:spPr>
        <p:txBody>
          <a:bodyPr/>
          <a:lstStyle>
            <a:lvl1pPr marL="0" indent="0">
              <a:buNone/>
              <a:defRPr>
                <a:solidFill>
                  <a:schemeClr val="bg1"/>
                </a:solidFill>
              </a:defRPr>
            </a:lvl1pPr>
          </a:lstStyle>
          <a:p>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101711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29">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Right, Picture Left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755923" y="893112"/>
            <a:ext cx="523733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         </a:t>
            </a:r>
          </a:p>
        </p:txBody>
      </p:sp>
      <p:sp>
        <p:nvSpPr>
          <p:cNvPr id="10" name="Text Placeholder 11"/>
          <p:cNvSpPr>
            <a:spLocks noGrp="1"/>
          </p:cNvSpPr>
          <p:nvPr>
            <p:ph type="body" sz="quarter" idx="11" hasCustomPrompt="1"/>
          </p:nvPr>
        </p:nvSpPr>
        <p:spPr>
          <a:xfrm>
            <a:off x="3755923" y="1379009"/>
            <a:ext cx="5237266"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 </a:t>
            </a:r>
          </a:p>
        </p:txBody>
      </p:sp>
      <p:sp>
        <p:nvSpPr>
          <p:cNvPr id="12" name="Picture Placeholder 5"/>
          <p:cNvSpPr>
            <a:spLocks noGrp="1"/>
          </p:cNvSpPr>
          <p:nvPr>
            <p:ph type="pic" sz="quarter" idx="13"/>
          </p:nvPr>
        </p:nvSpPr>
        <p:spPr>
          <a:xfrm>
            <a:off x="768651" y="923599"/>
            <a:ext cx="2798064" cy="4087368"/>
          </a:xfrm>
          <a:prstGeom prst="rect">
            <a:avLst/>
          </a:prstGeom>
        </p:spPr>
        <p:txBody>
          <a:bodyPr/>
          <a:lstStyle>
            <a:lvl1pPr marL="0" indent="0">
              <a:buNone/>
              <a:defRPr>
                <a:solidFill>
                  <a:schemeClr val="bg1"/>
                </a:solidFill>
              </a:defRPr>
            </a:lvl1pPr>
          </a:lstStyle>
          <a:p>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28962"/>
            <a:ext cx="2572109" cy="2572109"/>
          </a:xfrm>
          <a:prstGeom prst="rect">
            <a:avLst/>
          </a:prstGeom>
        </p:spPr>
      </p:pic>
    </p:spTree>
    <p:extLst>
      <p:ext uri="{BB962C8B-B14F-4D97-AF65-F5344CB8AC3E}">
        <p14:creationId xmlns:p14="http://schemas.microsoft.com/office/powerpoint/2010/main" val="348702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Right, Picture (Full) Left (Tall Rectangle)">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7352" y="805398"/>
            <a:ext cx="3197964" cy="4671026"/>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0" hasCustomPrompt="1"/>
          </p:nvPr>
        </p:nvSpPr>
        <p:spPr>
          <a:xfrm>
            <a:off x="3372202" y="923599"/>
            <a:ext cx="5621957"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3372464" y="1379009"/>
            <a:ext cx="5621607" cy="3650191"/>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3544217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Bottom,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44219" y="925187"/>
            <a:ext cx="3468336" cy="3479261"/>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5472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Bottom,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5370" y="925301"/>
            <a:ext cx="7506035" cy="345650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028156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Bottom,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lvl1pPr>
              <a:defRPr>
                <a:solidFill>
                  <a:srgbClr val="003366"/>
                </a:solidFill>
              </a:defRPr>
            </a:lvl1p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9318" y="924232"/>
            <a:ext cx="2358138" cy="3444355"/>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789801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Top,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3136954" y="1550121"/>
            <a:ext cx="3482867" cy="3485478"/>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925035"/>
            <a:ext cx="8221664"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1327692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Top,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920541"/>
            <a:ext cx="8221664" cy="492489"/>
          </a:xfrm>
          <a:prstGeom prst="rect">
            <a:avLst/>
          </a:prstGeom>
        </p:spPr>
        <p:txBody>
          <a:bodyPr/>
          <a:lstStyle>
            <a:lvl1pPr marL="0" indent="0">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8" name="Picture Placeholder 5"/>
          <p:cNvSpPr>
            <a:spLocks noGrp="1"/>
          </p:cNvSpPr>
          <p:nvPr>
            <p:ph type="pic" sz="quarter" idx="13"/>
          </p:nvPr>
        </p:nvSpPr>
        <p:spPr>
          <a:xfrm>
            <a:off x="1122042" y="1554495"/>
            <a:ext cx="7512691" cy="3459566"/>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4211414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 Column – 1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3848483"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56852"/>
            <a:ext cx="3848243" cy="3656428"/>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584" y="925871"/>
            <a:ext cx="3868502"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59124"/>
            <a:ext cx="3868541" cy="3656428"/>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83075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3073">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Top, Picture Bottom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926156"/>
            <a:ext cx="822960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3696794" y="1576714"/>
            <a:ext cx="2363187" cy="345173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278686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 Text Bottom, 2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6743" y="924233"/>
            <a:ext cx="3728854" cy="3431457"/>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374201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269407" y="928588"/>
            <a:ext cx="3728854" cy="3431457"/>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269406" y="4536721"/>
            <a:ext cx="3728855"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1033205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 Text Bottom, 2 Picture Top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5346" y="3574418"/>
            <a:ext cx="398799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78334" y="1523714"/>
            <a:ext cx="3980480"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4974002" y="3587477"/>
            <a:ext cx="402717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4976652" y="1536773"/>
            <a:ext cx="4019586"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95706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Text Bottom, 2 Picture Top (Tall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71524" y="4532366"/>
            <a:ext cx="3200708"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102054" y="924232"/>
            <a:ext cx="2539648" cy="3441291"/>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791200" y="4536713"/>
            <a:ext cx="3201988"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6122370" y="928579"/>
            <a:ext cx="2539648" cy="3441291"/>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54186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Text Top, 2 Picture Bottom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9377" y="1612987"/>
            <a:ext cx="3642490" cy="3422612"/>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7" y="926157"/>
            <a:ext cx="3663353"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350698" y="1617342"/>
            <a:ext cx="3642490" cy="3422612"/>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350698" y="930512"/>
            <a:ext cx="364249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3120442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 Text Top, 2 Picture Bottom (Wide Rectangl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1297" y="1606282"/>
            <a:ext cx="3836830"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5"/>
          </p:nvPr>
        </p:nvSpPr>
        <p:spPr>
          <a:xfrm>
            <a:off x="763588" y="2229663"/>
            <a:ext cx="3829605" cy="1933310"/>
          </a:xfrm>
          <a:prstGeom prst="rect">
            <a:avLst/>
          </a:prstGeom>
        </p:spPr>
        <p:txBody>
          <a:bodyPr/>
          <a:lstStyle>
            <a:lvl1pPr marL="0" indent="0">
              <a:buNone/>
              <a:defRPr>
                <a:solidFill>
                  <a:schemeClr val="bg1"/>
                </a:solidFill>
              </a:defRPr>
            </a:lvl1pPr>
          </a:lstStyle>
          <a:p>
            <a:endParaRPr lang="en-US" dirty="0"/>
          </a:p>
        </p:txBody>
      </p:sp>
      <p:sp>
        <p:nvSpPr>
          <p:cNvPr id="15" name="Text Placeholder 11"/>
          <p:cNvSpPr>
            <a:spLocks noGrp="1"/>
          </p:cNvSpPr>
          <p:nvPr>
            <p:ph type="body" sz="quarter" idx="16"/>
          </p:nvPr>
        </p:nvSpPr>
        <p:spPr>
          <a:xfrm>
            <a:off x="5168557" y="1619341"/>
            <a:ext cx="3828854"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6" name="Picture Placeholder 5"/>
          <p:cNvSpPr>
            <a:spLocks noGrp="1"/>
          </p:cNvSpPr>
          <p:nvPr>
            <p:ph type="pic" sz="quarter" idx="17"/>
          </p:nvPr>
        </p:nvSpPr>
        <p:spPr>
          <a:xfrm>
            <a:off x="5171545" y="2242722"/>
            <a:ext cx="3821644" cy="193331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872176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 Text Top, 2 Picture Bottom (Tall Rectangl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8" y="926157"/>
            <a:ext cx="3677783"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Picture Placeholder 5"/>
          <p:cNvSpPr>
            <a:spLocks noGrp="1"/>
          </p:cNvSpPr>
          <p:nvPr>
            <p:ph type="pic" sz="quarter" idx="13"/>
          </p:nvPr>
        </p:nvSpPr>
        <p:spPr>
          <a:xfrm>
            <a:off x="1379084" y="1612987"/>
            <a:ext cx="2446790" cy="3406750"/>
          </a:xfrm>
          <a:prstGeom prst="rect">
            <a:avLst/>
          </a:prstGeom>
        </p:spPr>
        <p:txBody>
          <a:bodyPr/>
          <a:lstStyle>
            <a:lvl1pPr marL="0" indent="0">
              <a:buNone/>
              <a:defRPr>
                <a:solidFill>
                  <a:schemeClr val="bg1"/>
                </a:solidFill>
              </a:defRPr>
            </a:lvl1pPr>
          </a:lstStyle>
          <a:p>
            <a:endParaRPr lang="en-US" dirty="0"/>
          </a:p>
        </p:txBody>
      </p:sp>
      <p:sp>
        <p:nvSpPr>
          <p:cNvPr id="8" name="Text Placeholder 11"/>
          <p:cNvSpPr>
            <a:spLocks noGrp="1"/>
          </p:cNvSpPr>
          <p:nvPr>
            <p:ph type="body" sz="quarter" idx="14"/>
          </p:nvPr>
        </p:nvSpPr>
        <p:spPr>
          <a:xfrm>
            <a:off x="5316597" y="930504"/>
            <a:ext cx="3676591"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5"/>
          </p:nvPr>
        </p:nvSpPr>
        <p:spPr>
          <a:xfrm>
            <a:off x="5931497" y="1617334"/>
            <a:ext cx="2446790" cy="3406750"/>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70710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ideo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3" name="Media Placeholder 2"/>
          <p:cNvSpPr>
            <a:spLocks noGrp="1"/>
          </p:cNvSpPr>
          <p:nvPr>
            <p:ph type="media" sz="quarter" idx="13"/>
          </p:nvPr>
        </p:nvSpPr>
        <p:spPr>
          <a:xfrm>
            <a:off x="763587" y="1036833"/>
            <a:ext cx="8229601" cy="3789701"/>
          </a:xfrm>
          <a:prstGeom prst="rect">
            <a:avLst/>
          </a:prstGeom>
        </p:spPr>
        <p:txBody>
          <a:bodyPr/>
          <a:lstStyle>
            <a:lvl1pPr marL="0" indent="0">
              <a:buNone/>
              <a:defRPr>
                <a:solidFill>
                  <a:schemeClr val="bg1"/>
                </a:solidFill>
              </a:defRPr>
            </a:lvl1pPr>
          </a:lstStyle>
          <a:p>
            <a:endParaRPr lang="en-US" dirty="0"/>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19714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Bottom, Video Top">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4532366"/>
            <a:ext cx="8229601" cy="492489"/>
          </a:xfrm>
          <a:prstGeom prst="rect">
            <a:avLst/>
          </a:prstGeom>
        </p:spPr>
        <p:txBody>
          <a:bodyPr/>
          <a:lstStyle>
            <a:lvl1pPr marL="0" indent="0" algn="ctr">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944881" y="928425"/>
            <a:ext cx="7579688" cy="3490419"/>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549972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Top, Video Bottom">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76908" y="2931319"/>
            <a:ext cx="3867690" cy="3867690"/>
          </a:xfrm>
          <a:prstGeom prst="rect">
            <a:avLst/>
          </a:prstGeom>
        </p:spPr>
      </p:pic>
      <p:sp>
        <p:nvSpPr>
          <p:cNvPr id="4" name="Title 3"/>
          <p:cNvSpPr>
            <a:spLocks noGrp="1"/>
          </p:cNvSpPr>
          <p:nvPr>
            <p:ph type="title"/>
          </p:nvPr>
        </p:nvSpPr>
        <p:spPr/>
        <p:txBody>
          <a:bodyPr/>
          <a:lstStyle/>
          <a:p>
            <a:r>
              <a:rPr lang="en-US"/>
              <a:t>Click to edit Master title style</a:t>
            </a:r>
          </a:p>
        </p:txBody>
      </p:sp>
      <p:sp>
        <p:nvSpPr>
          <p:cNvPr id="10" name="Text Placeholder 11"/>
          <p:cNvSpPr>
            <a:spLocks noGrp="1"/>
          </p:cNvSpPr>
          <p:nvPr>
            <p:ph type="body" sz="quarter" idx="11"/>
          </p:nvPr>
        </p:nvSpPr>
        <p:spPr>
          <a:xfrm>
            <a:off x="763587" y="925038"/>
            <a:ext cx="8229601" cy="492489"/>
          </a:xfrm>
          <a:prstGeom prst="rect">
            <a:avLst/>
          </a:prstGeom>
        </p:spPr>
        <p:txBody>
          <a:bodyPr/>
          <a:lstStyle>
            <a:lvl1pPr marL="0" indent="0">
              <a:buNone/>
              <a:defRPr sz="1800" baseline="0">
                <a:solidFill>
                  <a:schemeClr val="tx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2" name="Media Placeholder 2"/>
          <p:cNvSpPr>
            <a:spLocks noGrp="1"/>
          </p:cNvSpPr>
          <p:nvPr>
            <p:ph type="media" sz="quarter" idx="13"/>
          </p:nvPr>
        </p:nvSpPr>
        <p:spPr>
          <a:xfrm>
            <a:off x="1120874" y="1571595"/>
            <a:ext cx="7515027" cy="3462895"/>
          </a:xfrm>
          <a:prstGeom prst="rect">
            <a:avLst/>
          </a:prstGeo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74814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 Text Bottom, 2 Picture Top (Square)">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2"/>
          </p:nvPr>
        </p:nvSpPr>
        <p:spPr>
          <a:xfrm>
            <a:off x="776743" y="924233"/>
            <a:ext cx="3728854" cy="3431457"/>
          </a:xfrm>
          <a:prstGeom prst="rect">
            <a:avLst/>
          </a:prstGeom>
        </p:spPr>
        <p:txBody>
          <a:bodyPr/>
          <a:lstStyle>
            <a:lvl1pPr marL="0" indent="0">
              <a:buNone/>
              <a:defRPr>
                <a:solidFill>
                  <a:schemeClr val="bg1"/>
                </a:solidFill>
              </a:defRPr>
            </a:lvl1pPr>
          </a:lstStyle>
          <a:p>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
        <p:nvSpPr>
          <p:cNvPr id="10" name="Text Placeholder 11"/>
          <p:cNvSpPr>
            <a:spLocks noGrp="1"/>
          </p:cNvSpPr>
          <p:nvPr>
            <p:ph type="body" sz="quarter" idx="11"/>
          </p:nvPr>
        </p:nvSpPr>
        <p:spPr>
          <a:xfrm>
            <a:off x="763588" y="4532366"/>
            <a:ext cx="3742010"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
        <p:nvSpPr>
          <p:cNvPr id="13" name="Picture Placeholder 5"/>
          <p:cNvSpPr>
            <a:spLocks noGrp="1"/>
          </p:cNvSpPr>
          <p:nvPr>
            <p:ph type="pic" sz="quarter" idx="13"/>
          </p:nvPr>
        </p:nvSpPr>
        <p:spPr>
          <a:xfrm>
            <a:off x="5269407" y="928588"/>
            <a:ext cx="3728854" cy="3431457"/>
          </a:xfrm>
          <a:prstGeom prst="rect">
            <a:avLst/>
          </a:prstGeom>
        </p:spPr>
        <p:txBody>
          <a:bodyPr/>
          <a:lstStyle>
            <a:lvl1pPr marL="0" indent="0">
              <a:buNone/>
              <a:defRPr>
                <a:solidFill>
                  <a:schemeClr val="bg1"/>
                </a:solidFill>
              </a:defRPr>
            </a:lvl1pPr>
          </a:lstStyle>
          <a:p>
            <a:endParaRPr lang="en-US" dirty="0"/>
          </a:p>
        </p:txBody>
      </p:sp>
      <p:sp>
        <p:nvSpPr>
          <p:cNvPr id="14" name="Text Placeholder 11"/>
          <p:cNvSpPr>
            <a:spLocks noGrp="1"/>
          </p:cNvSpPr>
          <p:nvPr>
            <p:ph type="body" sz="quarter" idx="14"/>
          </p:nvPr>
        </p:nvSpPr>
        <p:spPr>
          <a:xfrm>
            <a:off x="5269406" y="4536721"/>
            <a:ext cx="3728855" cy="492489"/>
          </a:xfrm>
          <a:prstGeom prst="rect">
            <a:avLst/>
          </a:prstGeom>
        </p:spPr>
        <p:txBody>
          <a:bodyPr/>
          <a:lstStyle>
            <a:lvl1pPr marL="0" indent="0" algn="ctr">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p:txBody>
      </p:sp>
    </p:spTree>
    <p:extLst>
      <p:ext uri="{BB962C8B-B14F-4D97-AF65-F5344CB8AC3E}">
        <p14:creationId xmlns:p14="http://schemas.microsoft.com/office/powerpoint/2010/main" val="1541697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5905">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3625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nk w/Sparks Logo">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Tree>
    <p:extLst>
      <p:ext uri="{BB962C8B-B14F-4D97-AF65-F5344CB8AC3E}">
        <p14:creationId xmlns:p14="http://schemas.microsoft.com/office/powerpoint/2010/main" val="263808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nk w/Title and Sparks Logo">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cxnSp>
        <p:nvCxnSpPr>
          <p:cNvPr id="6" name="Straight Connector 5"/>
          <p:cNvCxnSpPr/>
          <p:nvPr userDrawn="1"/>
        </p:nvCxnSpPr>
        <p:spPr>
          <a:xfrm>
            <a:off x="0" y="78694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spTree>
    <p:extLst>
      <p:ext uri="{BB962C8B-B14F-4D97-AF65-F5344CB8AC3E}">
        <p14:creationId xmlns:p14="http://schemas.microsoft.com/office/powerpoint/2010/main" val="2399197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Blank w/Title and Sparks Logo and Circles">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cxnSp>
        <p:nvCxnSpPr>
          <p:cNvPr id="6" name="Straight Connector 5"/>
          <p:cNvCxnSpPr/>
          <p:nvPr userDrawn="1"/>
        </p:nvCxnSpPr>
        <p:spPr>
          <a:xfrm>
            <a:off x="0" y="78694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640868" y="317645"/>
            <a:ext cx="362001" cy="362001"/>
          </a:xfrm>
          <a:prstGeom prst="rect">
            <a:avLst/>
          </a:prstGeom>
        </p:spPr>
      </p:pic>
      <p:sp>
        <p:nvSpPr>
          <p:cNvPr id="9" name="TextBox 8"/>
          <p:cNvSpPr txBox="1"/>
          <p:nvPr userDrawn="1"/>
        </p:nvSpPr>
        <p:spPr>
          <a:xfrm>
            <a:off x="7904557" y="313979"/>
            <a:ext cx="921228" cy="369332"/>
          </a:xfrm>
          <a:prstGeom prst="rect">
            <a:avLst/>
          </a:prstGeom>
          <a:noFill/>
        </p:spPr>
        <p:txBody>
          <a:bodyPr wrap="square" rtlCol="0" anchor="ctr">
            <a:spAutoFit/>
          </a:bodyPr>
          <a:lstStyle/>
          <a:p>
            <a:r>
              <a:rPr lang="en-US" sz="1800" b="1" i="0" dirty="0">
                <a:solidFill>
                  <a:schemeClr val="bg1"/>
                </a:solidFill>
                <a:latin typeface="+mj-lt"/>
              </a:rPr>
              <a:t>Sparks</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65389" y="3454744"/>
            <a:ext cx="3867690" cy="3867690"/>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923298" y="1637351"/>
            <a:ext cx="2572109" cy="2572109"/>
          </a:xfrm>
          <a:prstGeom prst="rect">
            <a:avLst/>
          </a:prstGeom>
        </p:spPr>
      </p:pic>
    </p:spTree>
    <p:extLst>
      <p:ext uri="{BB962C8B-B14F-4D97-AF65-F5344CB8AC3E}">
        <p14:creationId xmlns:p14="http://schemas.microsoft.com/office/powerpoint/2010/main" val="700066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ext Left, Picture (Full) Right (Square)">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5102941" y="831619"/>
            <a:ext cx="4651293" cy="4654780"/>
          </a:xfrm>
          <a:prstGeom prst="rect">
            <a:avLst/>
          </a:prstGeom>
        </p:spPr>
        <p:txBody>
          <a:bodyPr/>
          <a:lstStyle>
            <a:lvl1pPr marL="0" indent="0">
              <a:buNone/>
              <a:defRPr>
                <a:solidFill>
                  <a:schemeClr val="bg1"/>
                </a:solidFill>
              </a:defRPr>
            </a:lvl1pPr>
          </a:lstStyle>
          <a:p>
            <a:endParaRPr lang="en-US" dirty="0"/>
          </a:p>
        </p:txBody>
      </p:sp>
      <p:sp>
        <p:nvSpPr>
          <p:cNvPr id="4" name="Title 3"/>
          <p:cNvSpPr>
            <a:spLocks noGrp="1"/>
          </p:cNvSpPr>
          <p:nvPr>
            <p:ph type="title"/>
          </p:nvPr>
        </p:nvSpPr>
        <p:spPr/>
        <p:txBody>
          <a:bodyPr/>
          <a:lstStyle/>
          <a:p>
            <a:r>
              <a:rPr lang="en-US"/>
              <a:t>Click to edit Master title style</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5961" y="1637351"/>
            <a:ext cx="2572109" cy="2572109"/>
          </a:xfrm>
          <a:prstGeom prst="rect">
            <a:avLst/>
          </a:prstGeom>
        </p:spPr>
      </p:pic>
      <p:sp>
        <p:nvSpPr>
          <p:cNvPr id="8" name="Text Placeholder 2"/>
          <p:cNvSpPr>
            <a:spLocks noGrp="1"/>
          </p:cNvSpPr>
          <p:nvPr>
            <p:ph type="body" sz="quarter" idx="10" hasCustomPrompt="1"/>
          </p:nvPr>
        </p:nvSpPr>
        <p:spPr>
          <a:xfrm>
            <a:off x="773087" y="923599"/>
            <a:ext cx="4103703" cy="407249"/>
          </a:xfrm>
          <a:prstGeom prst="rect">
            <a:avLst/>
          </a:prstGeom>
        </p:spPr>
        <p:txBody>
          <a:bodyPr anchor="t"/>
          <a:lstStyle>
            <a:lvl1pPr marL="0" indent="0">
              <a:buNone/>
              <a:defRPr sz="1800" cap="all" baseline="0">
                <a:solidFill>
                  <a:schemeClr val="bg1"/>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1"/>
          </p:nvPr>
        </p:nvSpPr>
        <p:spPr>
          <a:xfrm>
            <a:off x="773353" y="1379009"/>
            <a:ext cx="4103447" cy="3650191"/>
          </a:xfrm>
          <a:prstGeom prst="rect">
            <a:avLst/>
          </a:prstGeom>
        </p:spPr>
        <p:txBody>
          <a:bodyPr anchor="t"/>
          <a:lstStyle>
            <a:lvl1pPr marL="0" indent="0">
              <a:buNone/>
              <a:defRPr sz="1400" baseline="0">
                <a:solidFill>
                  <a:schemeClr val="bg1"/>
                </a:solidFill>
              </a:defRPr>
            </a:lvl1pPr>
            <a:lvl2pPr>
              <a:defRPr sz="1400" baseline="0">
                <a:solidFill>
                  <a:schemeClr val="bg1"/>
                </a:solidFill>
              </a:defRPr>
            </a:lvl2pPr>
            <a:lvl3pPr>
              <a:defRPr sz="1400" baseline="0">
                <a:solidFill>
                  <a:schemeClr val="bg1"/>
                </a:solidFill>
              </a:defRPr>
            </a:lvl3pPr>
            <a:lvl4pPr>
              <a:defRPr sz="1400" baseline="0">
                <a:solidFill>
                  <a:schemeClr val="bg1"/>
                </a:solidFill>
              </a:defRPr>
            </a:lvl4pPr>
            <a:lvl5pPr>
              <a:defRPr sz="1400" baseline="0">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2339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 Column – 1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30521"/>
            <a:ext cx="3931321" cy="3931321"/>
          </a:xfrm>
          <a:prstGeom prst="rect">
            <a:avLst/>
          </a:prstGeom>
        </p:spPr>
      </p:pic>
      <p:sp>
        <p:nvSpPr>
          <p:cNvPr id="3" name="Text Placeholder 2"/>
          <p:cNvSpPr>
            <a:spLocks noGrp="1"/>
          </p:cNvSpPr>
          <p:nvPr>
            <p:ph type="body" sz="quarter" idx="10" hasCustomPrompt="1"/>
          </p:nvPr>
        </p:nvSpPr>
        <p:spPr>
          <a:xfrm>
            <a:off x="771283" y="921450"/>
            <a:ext cx="822190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4" y="1371600"/>
            <a:ext cx="8221664" cy="365760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3571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 1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3" y="923599"/>
            <a:ext cx="3848483"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p:nvPr>
        </p:nvSpPr>
        <p:spPr>
          <a:xfrm>
            <a:off x="771523" y="1356852"/>
            <a:ext cx="3848243" cy="3656428"/>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584" y="925871"/>
            <a:ext cx="3868502"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p:nvPr>
        </p:nvSpPr>
        <p:spPr>
          <a:xfrm>
            <a:off x="5132584" y="1359124"/>
            <a:ext cx="3868541" cy="3656428"/>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4801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1728">
          <p15:clr>
            <a:srgbClr val="FBAE40"/>
          </p15:clr>
        </p15:guide>
        <p15:guide id="2" pos="307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 Column – 2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121" y="923599"/>
            <a:ext cx="823024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362" y="1379009"/>
            <a:ext cx="8229763" cy="150007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8" name="Text Placeholder 2"/>
          <p:cNvSpPr>
            <a:spLocks noGrp="1"/>
          </p:cNvSpPr>
          <p:nvPr>
            <p:ph type="body" sz="quarter" idx="12" hasCustomPrompt="1"/>
          </p:nvPr>
        </p:nvSpPr>
        <p:spPr>
          <a:xfrm>
            <a:off x="771282" y="3078633"/>
            <a:ext cx="8222146"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0" name="Text Placeholder 11"/>
          <p:cNvSpPr>
            <a:spLocks noGrp="1"/>
          </p:cNvSpPr>
          <p:nvPr>
            <p:ph type="body" sz="quarter" idx="13" hasCustomPrompt="1"/>
          </p:nvPr>
        </p:nvSpPr>
        <p:spPr>
          <a:xfrm>
            <a:off x="771524" y="3534043"/>
            <a:ext cx="8221664" cy="1500075"/>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593590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 – 2 Headin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7050" y="3623487"/>
            <a:ext cx="3931321" cy="3931321"/>
          </a:xfrm>
          <a:prstGeom prst="rect">
            <a:avLst/>
          </a:prstGeom>
        </p:spPr>
      </p:pic>
      <p:sp>
        <p:nvSpPr>
          <p:cNvPr id="3" name="Text Placeholder 2"/>
          <p:cNvSpPr>
            <a:spLocks noGrp="1"/>
          </p:cNvSpPr>
          <p:nvPr>
            <p:ph type="body" sz="quarter" idx="10" hasCustomPrompt="1"/>
          </p:nvPr>
        </p:nvSpPr>
        <p:spPr>
          <a:xfrm>
            <a:off x="771281" y="923599"/>
            <a:ext cx="3848485"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2" name="Text Placeholder 11"/>
          <p:cNvSpPr>
            <a:spLocks noGrp="1"/>
          </p:cNvSpPr>
          <p:nvPr>
            <p:ph type="body" sz="quarter" idx="11" hasCustomPrompt="1"/>
          </p:nvPr>
        </p:nvSpPr>
        <p:spPr>
          <a:xfrm>
            <a:off x="771523" y="1379009"/>
            <a:ext cx="3848259"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marL="1828800" indent="0">
              <a:buNone/>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4" name="Title 3"/>
          <p:cNvSpPr>
            <a:spLocks noGrp="1"/>
          </p:cNvSpPr>
          <p:nvPr>
            <p:ph type="title"/>
          </p:nvPr>
        </p:nvSpPr>
        <p:spPr/>
        <p:txBody>
          <a:bodyPr/>
          <a:lstStyle/>
          <a:p>
            <a:r>
              <a:rPr lang="en-US"/>
              <a:t>Click to edit Master title style</a:t>
            </a:r>
          </a:p>
        </p:txBody>
      </p:sp>
      <p:sp>
        <p:nvSpPr>
          <p:cNvPr id="13" name="Text Placeholder 2"/>
          <p:cNvSpPr>
            <a:spLocks noGrp="1"/>
          </p:cNvSpPr>
          <p:nvPr>
            <p:ph type="body" sz="quarter" idx="12" hasCustomPrompt="1"/>
          </p:nvPr>
        </p:nvSpPr>
        <p:spPr>
          <a:xfrm>
            <a:off x="5132318" y="925871"/>
            <a:ext cx="386876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4" name="Text Placeholder 11"/>
          <p:cNvSpPr>
            <a:spLocks noGrp="1"/>
          </p:cNvSpPr>
          <p:nvPr>
            <p:ph type="body" sz="quarter" idx="13" hasCustomPrompt="1"/>
          </p:nvPr>
        </p:nvSpPr>
        <p:spPr>
          <a:xfrm>
            <a:off x="5132584" y="1381281"/>
            <a:ext cx="3868541"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8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8" name="Text Placeholder 2"/>
          <p:cNvSpPr>
            <a:spLocks noGrp="1"/>
          </p:cNvSpPr>
          <p:nvPr>
            <p:ph type="body" sz="quarter" idx="14" hasCustomPrompt="1"/>
          </p:nvPr>
        </p:nvSpPr>
        <p:spPr>
          <a:xfrm>
            <a:off x="771261" y="3067993"/>
            <a:ext cx="385077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19" name="Text Placeholder 11"/>
          <p:cNvSpPr>
            <a:spLocks noGrp="1"/>
          </p:cNvSpPr>
          <p:nvPr>
            <p:ph type="body" sz="quarter" idx="15" hasCustomPrompt="1"/>
          </p:nvPr>
        </p:nvSpPr>
        <p:spPr>
          <a:xfrm>
            <a:off x="771503" y="3523403"/>
            <a:ext cx="3850552"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20" name="Text Placeholder 2"/>
          <p:cNvSpPr>
            <a:spLocks noGrp="1"/>
          </p:cNvSpPr>
          <p:nvPr>
            <p:ph type="body" sz="quarter" idx="16" hasCustomPrompt="1"/>
          </p:nvPr>
        </p:nvSpPr>
        <p:spPr>
          <a:xfrm>
            <a:off x="5134590" y="3070265"/>
            <a:ext cx="3868768" cy="407249"/>
          </a:xfrm>
          <a:prstGeom prst="rect">
            <a:avLst/>
          </a:prstGeom>
        </p:spPr>
        <p:txBody>
          <a:bodyPr anchor="t"/>
          <a:lstStyle>
            <a:lvl1pPr marL="0" indent="0">
              <a:buNone/>
              <a:defRPr sz="2400" b="1" cap="all" baseline="0">
                <a:solidFill>
                  <a:srgbClr val="99CC33"/>
                </a:solidFill>
                <a:latin typeface="+mj-lt"/>
              </a:defRPr>
            </a:lvl1pPr>
            <a:lvl2pPr>
              <a:defRPr sz="1800">
                <a:solidFill>
                  <a:schemeClr val="bg1"/>
                </a:solidFill>
                <a:latin typeface="+mj-lt"/>
              </a:defRPr>
            </a:lvl2pPr>
            <a:lvl3pPr>
              <a:defRPr sz="1800">
                <a:solidFill>
                  <a:schemeClr val="bg1"/>
                </a:solidFill>
                <a:latin typeface="+mj-lt"/>
              </a:defRPr>
            </a:lvl3pPr>
            <a:lvl4pPr>
              <a:defRPr sz="1800">
                <a:solidFill>
                  <a:schemeClr val="bg1"/>
                </a:solidFill>
                <a:latin typeface="+mj-lt"/>
              </a:defRPr>
            </a:lvl4pPr>
            <a:lvl5pPr>
              <a:defRPr sz="1800">
                <a:solidFill>
                  <a:schemeClr val="bg1"/>
                </a:solidFill>
                <a:latin typeface="+mj-lt"/>
              </a:defRPr>
            </a:lvl5pPr>
          </a:lstStyle>
          <a:p>
            <a:pPr lvl="0"/>
            <a:r>
              <a:rPr lang="en-US" dirty="0"/>
              <a:t>EDIT MASTER TEXT STYLES</a:t>
            </a:r>
          </a:p>
        </p:txBody>
      </p:sp>
      <p:sp>
        <p:nvSpPr>
          <p:cNvPr id="21" name="Text Placeholder 11"/>
          <p:cNvSpPr>
            <a:spLocks noGrp="1"/>
          </p:cNvSpPr>
          <p:nvPr>
            <p:ph type="body" sz="quarter" idx="17" hasCustomPrompt="1"/>
          </p:nvPr>
        </p:nvSpPr>
        <p:spPr>
          <a:xfrm>
            <a:off x="5134856" y="3525675"/>
            <a:ext cx="3868541" cy="1512630"/>
          </a:xfrm>
          <a:prstGeom prst="rect">
            <a:avLst/>
          </a:prstGeom>
        </p:spPr>
        <p:txBody>
          <a:bodyPr anchor="t"/>
          <a:lstStyle>
            <a:lvl1pPr marL="0" indent="0">
              <a:buNone/>
              <a:defRPr sz="1800" baseline="0">
                <a:solidFill>
                  <a:schemeClr val="tx1"/>
                </a:solidFill>
              </a:defRPr>
            </a:lvl1pPr>
            <a:lvl2pPr>
              <a:defRPr sz="1800" baseline="0">
                <a:solidFill>
                  <a:schemeClr val="tx1"/>
                </a:solidFill>
              </a:defRPr>
            </a:lvl2pPr>
            <a:lvl3pPr>
              <a:defRPr sz="1800" baseline="0">
                <a:solidFill>
                  <a:schemeClr val="tx1"/>
                </a:solidFill>
              </a:defRPr>
            </a:lvl3pPr>
            <a:lvl4pPr>
              <a:defRPr sz="1800" baseline="0">
                <a:solidFill>
                  <a:schemeClr val="tx1"/>
                </a:solidFill>
              </a:defRPr>
            </a:lvl4pPr>
            <a:lvl5pPr>
              <a:defRPr sz="1400" baseline="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35679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10" Type="http://schemas.openxmlformats.org/officeDocument/2006/relationships/image" Target="../media/image2.pn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image" Target="../media/image2.png"/><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theme" Target="../theme/theme3.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9.xml"/><Relationship Id="rId2" Type="http://schemas.openxmlformats.org/officeDocument/2006/relationships/slideLayout" Target="../slideLayouts/slideLayout38.xml"/><Relationship Id="rId1" Type="http://schemas.openxmlformats.org/officeDocument/2006/relationships/slideLayout" Target="../slideLayouts/slideLayout37.xml"/><Relationship Id="rId5" Type="http://schemas.openxmlformats.org/officeDocument/2006/relationships/image" Target="../media/image2.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5" Type="http://schemas.openxmlformats.org/officeDocument/2006/relationships/theme" Target="../theme/theme5.xml"/><Relationship Id="rId4"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4178710" y="5038"/>
            <a:ext cx="5270090" cy="2966762"/>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15" name="Straight Connector 14"/>
          <p:cNvCxnSpPr/>
          <p:nvPr userDrawn="1"/>
        </p:nvCxnSpPr>
        <p:spPr>
          <a:xfrm>
            <a:off x="3938992" y="3167147"/>
            <a:ext cx="5817783" cy="0"/>
          </a:xfrm>
          <a:prstGeom prst="line">
            <a:avLst/>
          </a:prstGeom>
          <a:ln w="12700">
            <a:solidFill>
              <a:srgbClr val="99CC33">
                <a:alpha val="60000"/>
              </a:srgbClr>
            </a:solidFill>
            <a:prstDash val="dash"/>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rot="16200000">
            <a:off x="1011276" y="2600359"/>
            <a:ext cx="5491597" cy="274258"/>
          </a:xfrm>
          <a:prstGeom prst="rect">
            <a:avLst/>
          </a:prstGeom>
        </p:spPr>
      </p:pic>
      <p:grpSp>
        <p:nvGrpSpPr>
          <p:cNvPr id="8" name="Group 7"/>
          <p:cNvGrpSpPr/>
          <p:nvPr userDrawn="1"/>
        </p:nvGrpSpPr>
        <p:grpSpPr>
          <a:xfrm>
            <a:off x="186732" y="340960"/>
            <a:ext cx="2891385" cy="1174705"/>
            <a:chOff x="1" y="340960"/>
            <a:chExt cx="2891385" cy="1174705"/>
          </a:xfrm>
        </p:grpSpPr>
        <p:pic>
          <p:nvPicPr>
            <p:cNvPr id="9" name="Picture 8"/>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1820769" y="340960"/>
              <a:ext cx="1070617" cy="1174705"/>
            </a:xfrm>
            <a:prstGeom prst="rect">
              <a:avLst/>
            </a:prstGeom>
            <a:noFill/>
            <a:effectLst/>
          </p:spPr>
        </p:pic>
        <p:sp>
          <p:nvSpPr>
            <p:cNvPr id="10" name="TextBox 9"/>
            <p:cNvSpPr txBox="1"/>
            <p:nvPr userDrawn="1"/>
          </p:nvSpPr>
          <p:spPr>
            <a:xfrm>
              <a:off x="1" y="543592"/>
              <a:ext cx="1895666" cy="584775"/>
            </a:xfrm>
            <a:prstGeom prst="rect">
              <a:avLst/>
            </a:prstGeom>
            <a:noFill/>
          </p:spPr>
          <p:txBody>
            <a:bodyPr wrap="square" rtlCol="0">
              <a:spAutoFit/>
            </a:bodyPr>
            <a:lstStyle/>
            <a:p>
              <a:pPr algn="l"/>
              <a:r>
                <a:rPr lang="en-US" sz="3200" b="1" dirty="0">
                  <a:solidFill>
                    <a:srgbClr val="003366"/>
                  </a:solidFill>
                  <a:latin typeface="+mj-lt"/>
                </a:rPr>
                <a:t>Sparks</a:t>
              </a:r>
              <a:endParaRPr lang="en-US" sz="4000" b="1" dirty="0">
                <a:solidFill>
                  <a:srgbClr val="003366"/>
                </a:solidFill>
                <a:latin typeface="+mj-lt"/>
              </a:endParaRPr>
            </a:p>
          </p:txBody>
        </p:sp>
      </p:grpSp>
      <p:sp>
        <p:nvSpPr>
          <p:cNvPr id="3" name="TextBox 2"/>
          <p:cNvSpPr txBox="1"/>
          <p:nvPr userDrawn="1"/>
        </p:nvSpPr>
        <p:spPr>
          <a:xfrm>
            <a:off x="6474313" y="5106723"/>
            <a:ext cx="3282462" cy="276999"/>
          </a:xfrm>
          <a:prstGeom prst="rect">
            <a:avLst/>
          </a:prstGeom>
          <a:noFill/>
        </p:spPr>
        <p:txBody>
          <a:bodyPr wrap="square" rtlCol="0">
            <a:spAutoFit/>
          </a:bodyPr>
          <a:lstStyle/>
          <a:p>
            <a:r>
              <a:rPr lang="en-US" sz="1200" dirty="0">
                <a:solidFill>
                  <a:srgbClr val="003366"/>
                </a:solidFill>
              </a:rPr>
              <a:t>© 2023 Regents of the University of Michigan</a:t>
            </a:r>
          </a:p>
        </p:txBody>
      </p:sp>
    </p:spTree>
    <p:extLst>
      <p:ext uri="{BB962C8B-B14F-4D97-AF65-F5344CB8AC3E}">
        <p14:creationId xmlns:p14="http://schemas.microsoft.com/office/powerpoint/2010/main" val="2347032208"/>
      </p:ext>
    </p:extLst>
  </p:cSld>
  <p:clrMap bg1="lt1" tx1="dk1" bg2="lt2" tx2="dk2" accent1="accent1" accent2="accent2" accent3="accent3" accent4="accent4" accent5="accent5" accent6="accent6" hlink="hlink" folHlink="folHlink"/>
  <p:sldLayoutIdLst>
    <p:sldLayoutId id="2147483699" r:id="rId1"/>
    <p:sldLayoutId id="2147483742" r:id="rId2"/>
    <p:sldLayoutId id="2147483743" r:id="rId3"/>
    <p:sldLayoutId id="2147483744" r:id="rId4"/>
    <p:sldLayoutId id="2147483745"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lnSpc>
          <a:spcPct val="90000"/>
        </a:lnSpc>
        <a:spcBef>
          <a:spcPct val="0"/>
        </a:spcBef>
        <a:buNone/>
        <a:defRPr lang="en-US" sz="40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pos="5665">
          <p15:clr>
            <a:srgbClr val="F26B43"/>
          </p15:clr>
        </p15:guide>
        <p15:guide id="3" orient="horz" pos="216">
          <p15:clr>
            <a:srgbClr val="F26B43"/>
          </p15:clr>
        </p15:guide>
        <p15:guide id="4" orient="horz" pos="316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8656906" y="317318"/>
            <a:ext cx="329924" cy="362001"/>
          </a:xfrm>
          <a:prstGeom prst="rect">
            <a:avLst/>
          </a:prstGeom>
        </p:spPr>
      </p:pic>
      <p:sp>
        <p:nvSpPr>
          <p:cNvPr id="6" name="Title Placeholder 5"/>
          <p:cNvSpPr>
            <a:spLocks noGrp="1"/>
          </p:cNvSpPr>
          <p:nvPr>
            <p:ph type="title"/>
          </p:nvPr>
        </p:nvSpPr>
        <p:spPr>
          <a:xfrm>
            <a:off x="771524" y="263213"/>
            <a:ext cx="6955949" cy="466344"/>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9096"/>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13EC36D-0EC3-08E3-A4BE-F8915D57DA12}"/>
              </a:ext>
            </a:extLst>
          </p:cNvPr>
          <p:cNvSpPr txBox="1"/>
          <p:nvPr userDrawn="1"/>
        </p:nvSpPr>
        <p:spPr>
          <a:xfrm>
            <a:off x="7796831" y="313652"/>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Tree>
    <p:extLst>
      <p:ext uri="{BB962C8B-B14F-4D97-AF65-F5344CB8AC3E}">
        <p14:creationId xmlns:p14="http://schemas.microsoft.com/office/powerpoint/2010/main" val="264379153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68">
          <p15:clr>
            <a:srgbClr val="F26B43"/>
          </p15:clr>
        </p15:guide>
        <p15:guide id="2" pos="481">
          <p15:clr>
            <a:srgbClr val="F26B43"/>
          </p15:clr>
        </p15:guide>
        <p15:guide id="3" pos="5665">
          <p15:clr>
            <a:srgbClr val="F26B43"/>
          </p15:clr>
        </p15:guide>
        <p15:guide id="4" orient="horz" pos="21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2"/>
            <a:ext cx="6955949" cy="466344"/>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6939"/>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5">
            <a:extLst>
              <a:ext uri="{28A0092B-C50C-407E-A947-70E740481C1C}">
                <a14:useLocalDpi xmlns:a14="http://schemas.microsoft.com/office/drawing/2010/main" val="0"/>
              </a:ext>
            </a:extLst>
          </a:blip>
          <a:srcRect/>
          <a:stretch/>
        </p:blipFill>
        <p:spPr>
          <a:xfrm>
            <a:off x="8656906" y="317644"/>
            <a:ext cx="329924" cy="362001"/>
          </a:xfrm>
          <a:prstGeom prst="rect">
            <a:avLst/>
          </a:prstGeom>
        </p:spPr>
      </p:pic>
      <p:sp>
        <p:nvSpPr>
          <p:cNvPr id="2" name="TextBox 1">
            <a:extLst>
              <a:ext uri="{FF2B5EF4-FFF2-40B4-BE49-F238E27FC236}">
                <a16:creationId xmlns:a16="http://schemas.microsoft.com/office/drawing/2014/main" id="{3379E7CB-0494-0E90-AF40-2CEC6707D7C9}"/>
              </a:ext>
            </a:extLst>
          </p:cNvPr>
          <p:cNvSpPr txBox="1"/>
          <p:nvPr userDrawn="1"/>
        </p:nvSpPr>
        <p:spPr>
          <a:xfrm>
            <a:off x="7796831" y="313652"/>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Tree>
    <p:extLst>
      <p:ext uri="{BB962C8B-B14F-4D97-AF65-F5344CB8AC3E}">
        <p14:creationId xmlns:p14="http://schemas.microsoft.com/office/powerpoint/2010/main" val="322820988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pos="5665">
          <p15:clr>
            <a:srgbClr val="F26B43"/>
          </p15:clr>
        </p15:guide>
        <p15:guide id="3" orient="horz" pos="216">
          <p15:clr>
            <a:srgbClr val="F26B43"/>
          </p15:clr>
        </p15:guide>
        <p15:guide id="4" orient="horz" pos="316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1"/>
            <a:ext cx="6955949" cy="466344"/>
          </a:xfrm>
          <a:prstGeom prst="rect">
            <a:avLst/>
          </a:prstGeom>
          <a:ln>
            <a:noFill/>
          </a:ln>
        </p:spPr>
        <p:txBody>
          <a:bodyPr vert="horz" lIns="91440" tIns="45720" rIns="91440" bIns="45720" rtlCol="0" anchor="ctr">
            <a:noAutofit/>
          </a:bodyPr>
          <a:lstStyle/>
          <a:p>
            <a:r>
              <a:rPr lang="en-US" dirty="0"/>
              <a:t>Click to edit Master title style</a:t>
            </a:r>
          </a:p>
        </p:txBody>
      </p:sp>
      <p:cxnSp>
        <p:nvCxnSpPr>
          <p:cNvPr id="7" name="Straight Connector 6"/>
          <p:cNvCxnSpPr/>
          <p:nvPr userDrawn="1"/>
        </p:nvCxnSpPr>
        <p:spPr>
          <a:xfrm>
            <a:off x="0" y="786945"/>
            <a:ext cx="9756774" cy="27692"/>
          </a:xfrm>
          <a:prstGeom prst="line">
            <a:avLst/>
          </a:prstGeom>
          <a:ln w="38100">
            <a:solidFill>
              <a:srgbClr val="99CC33"/>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8656906" y="317643"/>
            <a:ext cx="329924" cy="362001"/>
          </a:xfrm>
          <a:prstGeom prst="rect">
            <a:avLst/>
          </a:prstGeom>
        </p:spPr>
      </p:pic>
      <p:sp>
        <p:nvSpPr>
          <p:cNvPr id="2" name="TextBox 1">
            <a:extLst>
              <a:ext uri="{FF2B5EF4-FFF2-40B4-BE49-F238E27FC236}">
                <a16:creationId xmlns:a16="http://schemas.microsoft.com/office/drawing/2014/main" id="{0E2639BE-8E24-FAED-EFF9-C21DDCF306B9}"/>
              </a:ext>
            </a:extLst>
          </p:cNvPr>
          <p:cNvSpPr txBox="1"/>
          <p:nvPr userDrawn="1"/>
        </p:nvSpPr>
        <p:spPr>
          <a:xfrm>
            <a:off x="7796831" y="313652"/>
            <a:ext cx="1028954" cy="369332"/>
          </a:xfrm>
          <a:prstGeom prst="rect">
            <a:avLst/>
          </a:prstGeom>
          <a:noFill/>
        </p:spPr>
        <p:txBody>
          <a:bodyPr wrap="square" rtlCol="0" anchor="ctr">
            <a:spAutoFit/>
          </a:bodyPr>
          <a:lstStyle/>
          <a:p>
            <a:r>
              <a:rPr lang="en-US" sz="1800" b="1" i="0" dirty="0">
                <a:solidFill>
                  <a:srgbClr val="003366"/>
                </a:solidFill>
                <a:latin typeface="+mj-lt"/>
              </a:rPr>
              <a:t>Sparks</a:t>
            </a:r>
          </a:p>
        </p:txBody>
      </p:sp>
    </p:spTree>
    <p:extLst>
      <p:ext uri="{BB962C8B-B14F-4D97-AF65-F5344CB8AC3E}">
        <p14:creationId xmlns:p14="http://schemas.microsoft.com/office/powerpoint/2010/main" val="972223342"/>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81">
          <p15:clr>
            <a:srgbClr val="F26B43"/>
          </p15:clr>
        </p15:guide>
        <p15:guide id="2" orient="horz" pos="216">
          <p15:clr>
            <a:srgbClr val="F26B43"/>
          </p15:clr>
        </p15:guide>
        <p15:guide id="3" pos="5665">
          <p15:clr>
            <a:srgbClr val="F26B43"/>
          </p15:clr>
        </p15:guide>
        <p15:guide id="4" orient="horz" pos="3168">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Title Placeholder 5"/>
          <p:cNvSpPr>
            <a:spLocks noGrp="1"/>
          </p:cNvSpPr>
          <p:nvPr>
            <p:ph type="title"/>
          </p:nvPr>
        </p:nvSpPr>
        <p:spPr>
          <a:xfrm>
            <a:off x="771524" y="265473"/>
            <a:ext cx="6955949" cy="466344"/>
          </a:xfrm>
          <a:prstGeom prst="rect">
            <a:avLst/>
          </a:prstGeom>
        </p:spPr>
        <p:txBody>
          <a:bodyPr vert="horz" lIns="91440" tIns="45720" rIns="91440" bIns="45720" rtlCol="0" anchor="ctr">
            <a:noAutofit/>
          </a:bodyPr>
          <a:lstStyle/>
          <a:p>
            <a:r>
              <a:rPr lang="en-US" dirty="0"/>
              <a:t>Click to edit Master title style</a:t>
            </a:r>
          </a:p>
        </p:txBody>
      </p:sp>
    </p:spTree>
    <p:extLst>
      <p:ext uri="{BB962C8B-B14F-4D97-AF65-F5344CB8AC3E}">
        <p14:creationId xmlns:p14="http://schemas.microsoft.com/office/powerpoint/2010/main" val="338559882"/>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lang="en-US" sz="2800" b="1" kern="1200" cap="all" baseline="0" smtClean="0">
          <a:solidFill>
            <a:srgbClr val="003366"/>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81">
          <p15:clr>
            <a:srgbClr val="F26B43"/>
          </p15:clr>
        </p15:guide>
        <p15:guide id="3" pos="5665">
          <p15:clr>
            <a:srgbClr val="F26B43"/>
          </p15:clr>
        </p15:guide>
        <p15:guide id="4" orient="horz" pos="3168">
          <p15:clr>
            <a:srgbClr val="F26B43"/>
          </p15:clr>
        </p15:guide>
        <p15:guide id="5" orient="horz" pos="21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9.png"/><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9.pn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4" cstate="print">
            <a:extLst>
              <a:ext uri="{28A0092B-C50C-407E-A947-70E740481C1C}">
                <a14:useLocalDpi xmlns:a14="http://schemas.microsoft.com/office/drawing/2010/main" val="0"/>
              </a:ext>
            </a:extLst>
          </a:blip>
          <a:srcRect l="16136" r="16136"/>
          <a:stretch>
            <a:fillRect/>
          </a:stretch>
        </p:blipFill>
        <p:spPr>
          <a:prstGeom prst="rect">
            <a:avLst/>
          </a:prstGeom>
          <a:ln w="12700">
            <a:noFill/>
          </a:ln>
        </p:spPr>
      </p:pic>
      <p:sp>
        <p:nvSpPr>
          <p:cNvPr id="5" name="Title 11"/>
          <p:cNvSpPr>
            <a:spLocks noGrp="1"/>
          </p:cNvSpPr>
          <p:nvPr>
            <p:ph type="title"/>
          </p:nvPr>
        </p:nvSpPr>
        <p:spPr>
          <a:xfrm>
            <a:off x="3853543" y="5038"/>
            <a:ext cx="5903232" cy="2966762"/>
          </a:xfrm>
        </p:spPr>
        <p:txBody>
          <a:bodyPr/>
          <a:lstStyle/>
          <a:p>
            <a:r>
              <a:rPr lang="en-US" dirty="0"/>
              <a:t>Indiana</a:t>
            </a:r>
            <a:br>
              <a:rPr lang="en-US" dirty="0"/>
            </a:br>
            <a:r>
              <a:rPr lang="en-US" dirty="0">
                <a:solidFill>
                  <a:srgbClr val="0D2571"/>
                </a:solidFill>
              </a:rPr>
              <a:t>Minor Consent and Confidentiality Laws</a:t>
            </a:r>
          </a:p>
        </p:txBody>
      </p:sp>
      <p:sp>
        <p:nvSpPr>
          <p:cNvPr id="16" name="TextBox 15"/>
          <p:cNvSpPr txBox="1"/>
          <p:nvPr/>
        </p:nvSpPr>
        <p:spPr>
          <a:xfrm>
            <a:off x="4949928" y="3504952"/>
            <a:ext cx="3727654" cy="461665"/>
          </a:xfrm>
          <a:prstGeom prst="rect">
            <a:avLst/>
          </a:prstGeom>
          <a:noFill/>
        </p:spPr>
        <p:txBody>
          <a:bodyPr wrap="square" rtlCol="0">
            <a:spAutoFit/>
          </a:bodyPr>
          <a:lstStyle/>
          <a:p>
            <a:pPr algn="ctr"/>
            <a:r>
              <a:rPr lang="en-US" sz="1200" i="1" dirty="0"/>
              <a:t>For educational purposes only</a:t>
            </a:r>
          </a:p>
          <a:p>
            <a:pPr algn="ctr"/>
            <a:r>
              <a:rPr lang="en-US" sz="1200" i="1" dirty="0"/>
              <a:t>Updated </a:t>
            </a:r>
            <a:r>
              <a:rPr lang="en-US" sz="1200" i="1"/>
              <a:t>June 2023</a:t>
            </a:r>
            <a:endParaRPr lang="en-US" sz="1200" i="1" dirty="0"/>
          </a:p>
        </p:txBody>
      </p:sp>
      <p:pic>
        <p:nvPicPr>
          <p:cNvPr id="2" name="Picture 1" descr="A yellow letter m and blue text&#10;&#10;Description automatically generated">
            <a:extLst>
              <a:ext uri="{FF2B5EF4-FFF2-40B4-BE49-F238E27FC236}">
                <a16:creationId xmlns:a16="http://schemas.microsoft.com/office/drawing/2014/main" id="{CFFDF13D-A1AD-75A4-8467-6E9EB4074A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16412" y="4757474"/>
            <a:ext cx="723581" cy="598160"/>
          </a:xfrm>
          <a:prstGeom prst="rect">
            <a:avLst/>
          </a:prstGeom>
        </p:spPr>
      </p:pic>
    </p:spTree>
    <p:custDataLst>
      <p:tags r:id="rId1"/>
    </p:custDataLst>
    <p:extLst>
      <p:ext uri="{BB962C8B-B14F-4D97-AF65-F5344CB8AC3E}">
        <p14:creationId xmlns:p14="http://schemas.microsoft.com/office/powerpoint/2010/main" val="112696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role of parents/guardians</a:t>
            </a:r>
          </a:p>
        </p:txBody>
      </p:sp>
      <p:pic>
        <p:nvPicPr>
          <p:cNvPr id="10" name="Picture Placeholder 9"/>
          <p:cNvPicPr>
            <a:picLocks noGrp="1" noChangeAspect="1"/>
          </p:cNvPicPr>
          <p:nvPr>
            <p:ph type="pic" sz="quarter" idx="12"/>
          </p:nvPr>
        </p:nvPicPr>
        <p:blipFill rotWithShape="1">
          <a:blip r:embed="rId3" cstate="hqprint">
            <a:extLst>
              <a:ext uri="{28A0092B-C50C-407E-A947-70E740481C1C}">
                <a14:useLocalDpi xmlns:a14="http://schemas.microsoft.com/office/drawing/2010/main" val="0"/>
              </a:ext>
            </a:extLst>
          </a:blip>
          <a:srcRect t="13796" b="13796"/>
          <a:stretch/>
        </p:blipFill>
        <p:spPr>
          <a:xfrm>
            <a:off x="771524" y="1105437"/>
            <a:ext cx="8221664" cy="3968439"/>
          </a:xfrm>
        </p:spPr>
      </p:pic>
    </p:spTree>
    <p:extLst>
      <p:ext uri="{BB962C8B-B14F-4D97-AF65-F5344CB8AC3E}">
        <p14:creationId xmlns:p14="http://schemas.microsoft.com/office/powerpoint/2010/main" val="1587592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lvl="0"/>
            <a:r>
              <a:rPr lang="en-US" sz="2400" dirty="0">
                <a:cs typeface="Calibri" pitchFamily="34" charset="0"/>
              </a:rPr>
              <a:t>Minors need a parent/guardian’s permission for:</a:t>
            </a:r>
            <a:endParaRPr lang="en-US" sz="2400" dirty="0"/>
          </a:p>
        </p:txBody>
      </p:sp>
      <p:sp>
        <p:nvSpPr>
          <p:cNvPr id="2" name="Text Placeholder 1">
            <a:extLst>
              <a:ext uri="{FF2B5EF4-FFF2-40B4-BE49-F238E27FC236}">
                <a16:creationId xmlns:a16="http://schemas.microsoft.com/office/drawing/2014/main" id="{522CDBD9-AFB9-E8D0-D733-69B87CE90B9F}"/>
              </a:ext>
            </a:extLst>
          </p:cNvPr>
          <p:cNvSpPr>
            <a:spLocks noGrp="1"/>
          </p:cNvSpPr>
          <p:nvPr>
            <p:ph type="body" sz="quarter" idx="11"/>
          </p:nvPr>
        </p:nvSpPr>
        <p:spPr/>
        <p:txBody>
          <a:bodyPr/>
          <a:lstStyle/>
          <a:p>
            <a:pPr marL="285750" lvl="0" indent="-285750">
              <a:buFont typeface="Arial" panose="020B0604020202020204" pitchFamily="34" charset="0"/>
              <a:buChar char="•"/>
            </a:pPr>
            <a:r>
              <a:rPr lang="en-US" dirty="0"/>
              <a:t>Pregnancy related care*</a:t>
            </a:r>
          </a:p>
          <a:p>
            <a:pPr marL="285750" lvl="0" indent="-285750">
              <a:buFont typeface="Arial" panose="020B0604020202020204" pitchFamily="34" charset="0"/>
              <a:buChar char="•"/>
            </a:pPr>
            <a:r>
              <a:rPr lang="en-US" dirty="0"/>
              <a:t>Vaccines, including HPV</a:t>
            </a:r>
          </a:p>
          <a:p>
            <a:pPr marL="285750" lvl="0" indent="-285750">
              <a:buFont typeface="Arial" panose="020B0604020202020204" pitchFamily="34" charset="0"/>
              <a:buChar char="•"/>
            </a:pPr>
            <a:r>
              <a:rPr lang="en-US" dirty="0"/>
              <a:t>Abortion </a:t>
            </a:r>
          </a:p>
          <a:p>
            <a:pPr marL="285750" lvl="0" indent="-285750">
              <a:buFont typeface="Arial" panose="020B0604020202020204" pitchFamily="34" charset="0"/>
              <a:buChar char="•"/>
            </a:pPr>
            <a:r>
              <a:rPr lang="en-US" dirty="0"/>
              <a:t>Mental health treatment</a:t>
            </a:r>
          </a:p>
          <a:p>
            <a:pPr lvl="0"/>
            <a:endParaRPr lang="en-US" dirty="0"/>
          </a:p>
        </p:txBody>
      </p:sp>
      <p:sp>
        <p:nvSpPr>
          <p:cNvPr id="4" name="Title 3"/>
          <p:cNvSpPr>
            <a:spLocks noGrp="1"/>
          </p:cNvSpPr>
          <p:nvPr>
            <p:ph type="title"/>
          </p:nvPr>
        </p:nvSpPr>
        <p:spPr/>
        <p:txBody>
          <a:bodyPr/>
          <a:lstStyle/>
          <a:p>
            <a:r>
              <a:rPr lang="en-US" dirty="0"/>
              <a:t>Common questions</a:t>
            </a:r>
          </a:p>
        </p:txBody>
      </p:sp>
    </p:spTree>
    <p:extLst>
      <p:ext uri="{BB962C8B-B14F-4D97-AF65-F5344CB8AC3E}">
        <p14:creationId xmlns:p14="http://schemas.microsoft.com/office/powerpoint/2010/main" val="67425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10"/>
          </p:nvPr>
        </p:nvSpPr>
        <p:spPr>
          <a:xfrm>
            <a:off x="771283" y="923599"/>
            <a:ext cx="3848483" cy="741915"/>
          </a:xfrm>
        </p:spPr>
        <p:txBody>
          <a:bodyPr/>
          <a:lstStyle/>
          <a:p>
            <a:r>
              <a:rPr lang="en-US" dirty="0"/>
              <a:t>A minor may be found to be “mature” when: </a:t>
            </a:r>
          </a:p>
        </p:txBody>
      </p:sp>
      <p:sp>
        <p:nvSpPr>
          <p:cNvPr id="17" name="Text Placeholder 16"/>
          <p:cNvSpPr>
            <a:spLocks noGrp="1"/>
          </p:cNvSpPr>
          <p:nvPr>
            <p:ph type="body" sz="quarter" idx="11"/>
          </p:nvPr>
        </p:nvSpPr>
        <p:spPr>
          <a:xfrm>
            <a:off x="771523" y="1665514"/>
            <a:ext cx="3848243" cy="3347766"/>
          </a:xfrm>
        </p:spPr>
        <p:txBody>
          <a:bodyPr/>
          <a:lstStyle/>
          <a:p>
            <a:pPr marL="285750" indent="-285750">
              <a:buFont typeface="Arial" panose="020B0604020202020204" pitchFamily="34" charset="0"/>
              <a:buChar char="•"/>
            </a:pPr>
            <a:r>
              <a:rPr lang="en-US" sz="1800" dirty="0"/>
              <a:t>They are 15 or older </a:t>
            </a:r>
          </a:p>
          <a:p>
            <a:pPr marL="285750" indent="-285750">
              <a:buFont typeface="Arial" panose="020B0604020202020204" pitchFamily="34" charset="0"/>
              <a:buChar char="•"/>
            </a:pPr>
            <a:r>
              <a:rPr lang="en-US" sz="1800" dirty="0"/>
              <a:t>They are able to understand the risks and benefits of the proposed care </a:t>
            </a:r>
          </a:p>
          <a:p>
            <a:pPr marL="285750" indent="-285750">
              <a:buFont typeface="Arial" panose="020B0604020202020204" pitchFamily="34" charset="0"/>
              <a:buChar char="•"/>
            </a:pPr>
            <a:r>
              <a:rPr lang="en-US" sz="1800" dirty="0"/>
              <a:t>The care is beneficial and necessary </a:t>
            </a:r>
            <a:r>
              <a:rPr lang="en-US" sz="1800" b="1" dirty="0"/>
              <a:t>and </a:t>
            </a:r>
          </a:p>
          <a:p>
            <a:pPr marL="285750" indent="-285750">
              <a:buFont typeface="Arial" panose="020B0604020202020204" pitchFamily="34" charset="0"/>
              <a:buChar char="•"/>
            </a:pPr>
            <a:r>
              <a:rPr lang="en-US" sz="1800" dirty="0"/>
              <a:t>There is good reason (include the minor’s objection) for proceeding without parental consent </a:t>
            </a:r>
          </a:p>
        </p:txBody>
      </p:sp>
      <p:sp>
        <p:nvSpPr>
          <p:cNvPr id="4" name="Title 3"/>
          <p:cNvSpPr>
            <a:spLocks noGrp="1"/>
          </p:cNvSpPr>
          <p:nvPr>
            <p:ph type="title"/>
          </p:nvPr>
        </p:nvSpPr>
        <p:spPr/>
        <p:txBody>
          <a:bodyPr/>
          <a:lstStyle/>
          <a:p>
            <a:r>
              <a:rPr lang="en-US" dirty="0"/>
              <a:t>The mature minor doctrine </a:t>
            </a:r>
          </a:p>
        </p:txBody>
      </p:sp>
      <p:sp>
        <p:nvSpPr>
          <p:cNvPr id="18" name="Text Placeholder 17"/>
          <p:cNvSpPr>
            <a:spLocks noGrp="1"/>
          </p:cNvSpPr>
          <p:nvPr>
            <p:ph type="body" sz="quarter" idx="12"/>
          </p:nvPr>
        </p:nvSpPr>
        <p:spPr>
          <a:xfrm>
            <a:off x="5132584" y="925871"/>
            <a:ext cx="3868502" cy="739643"/>
          </a:xfrm>
        </p:spPr>
        <p:txBody>
          <a:bodyPr/>
          <a:lstStyle/>
          <a:p>
            <a:r>
              <a:rPr lang="en-US" dirty="0"/>
              <a:t>Document in medical record: </a:t>
            </a:r>
          </a:p>
        </p:txBody>
      </p:sp>
      <p:sp>
        <p:nvSpPr>
          <p:cNvPr id="19" name="Text Placeholder 18"/>
          <p:cNvSpPr>
            <a:spLocks noGrp="1"/>
          </p:cNvSpPr>
          <p:nvPr>
            <p:ph type="body" sz="quarter" idx="13"/>
          </p:nvPr>
        </p:nvSpPr>
        <p:spPr>
          <a:xfrm>
            <a:off x="5132584" y="1665514"/>
            <a:ext cx="3868541" cy="3350038"/>
          </a:xfrm>
        </p:spPr>
        <p:txBody>
          <a:bodyPr/>
          <a:lstStyle/>
          <a:p>
            <a:pPr marL="285750" indent="-285750">
              <a:buFont typeface="Arial" panose="020B0604020202020204" pitchFamily="34" charset="0"/>
              <a:buChar char="•"/>
            </a:pPr>
            <a:r>
              <a:rPr lang="en-US" sz="1800" dirty="0"/>
              <a:t>The nature of the care </a:t>
            </a:r>
          </a:p>
          <a:p>
            <a:pPr marL="285750" indent="-285750">
              <a:buFont typeface="Arial" panose="020B0604020202020204" pitchFamily="34" charset="0"/>
              <a:buChar char="•"/>
            </a:pPr>
            <a:r>
              <a:rPr lang="en-US" sz="1800" dirty="0"/>
              <a:t>That the care if beneficial </a:t>
            </a:r>
          </a:p>
          <a:p>
            <a:pPr marL="285750" indent="-285750">
              <a:buFont typeface="Arial" panose="020B0604020202020204" pitchFamily="34" charset="0"/>
              <a:buChar char="•"/>
            </a:pPr>
            <a:r>
              <a:rPr lang="en-US" sz="1800" dirty="0"/>
              <a:t>That the care is necessary </a:t>
            </a:r>
          </a:p>
          <a:p>
            <a:pPr marL="285750" indent="-285750">
              <a:buFont typeface="Arial" panose="020B0604020202020204" pitchFamily="34" charset="0"/>
              <a:buChar char="•"/>
            </a:pPr>
            <a:r>
              <a:rPr lang="en-US" sz="1800" dirty="0"/>
              <a:t>There is good reason for proceeding without parental consent </a:t>
            </a:r>
          </a:p>
        </p:txBody>
      </p:sp>
    </p:spTree>
    <p:extLst>
      <p:ext uri="{BB962C8B-B14F-4D97-AF65-F5344CB8AC3E}">
        <p14:creationId xmlns:p14="http://schemas.microsoft.com/office/powerpoint/2010/main" val="3912080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CASE SCENARIO: SHAY, 15 Y/O GIRL</a:t>
            </a:r>
          </a:p>
        </p:txBody>
      </p:sp>
      <p:sp>
        <p:nvSpPr>
          <p:cNvPr id="2" name="Text Placeholder 1">
            <a:extLst>
              <a:ext uri="{FF2B5EF4-FFF2-40B4-BE49-F238E27FC236}">
                <a16:creationId xmlns:a16="http://schemas.microsoft.com/office/drawing/2014/main" id="{5A14C00F-AD92-DAA0-1037-6C58D7899FF7}"/>
              </a:ext>
            </a:extLst>
          </p:cNvPr>
          <p:cNvSpPr>
            <a:spLocks noGrp="1"/>
          </p:cNvSpPr>
          <p:nvPr>
            <p:ph type="body" sz="quarter" idx="11"/>
          </p:nvPr>
        </p:nvSpPr>
        <p:spPr>
          <a:xfrm>
            <a:off x="771524" y="992611"/>
            <a:ext cx="4073883" cy="3650191"/>
          </a:xfrm>
        </p:spPr>
        <p:txBody>
          <a:bodyPr/>
          <a:lstStyle/>
          <a:p>
            <a:pPr marL="109728" lvl="0"/>
            <a:r>
              <a:rPr lang="en-US" sz="2000" b="1" cap="all" dirty="0">
                <a:latin typeface="Roboto Condensed"/>
                <a:cs typeface="Calibri" pitchFamily="34" charset="0"/>
              </a:rPr>
              <a:t>Purpose of visit </a:t>
            </a:r>
            <a:br>
              <a:rPr lang="en-US" sz="1800" b="1" dirty="0">
                <a:cs typeface="Calibri" pitchFamily="34" charset="0"/>
              </a:rPr>
            </a:br>
            <a:r>
              <a:rPr lang="en-US" sz="1800" dirty="0">
                <a:cs typeface="Calibri" pitchFamily="34" charset="0"/>
              </a:rPr>
              <a:t>Sore throat</a:t>
            </a:r>
          </a:p>
          <a:p>
            <a:pPr marL="109728" lvl="0"/>
            <a:r>
              <a:rPr lang="en-US" sz="2000" b="1" cap="all" dirty="0">
                <a:latin typeface="Roboto Condensed"/>
                <a:cs typeface="Calibri" pitchFamily="34" charset="0"/>
              </a:rPr>
              <a:t>Issue that emerges from clinician interview </a:t>
            </a:r>
            <a:br>
              <a:rPr lang="en-US" sz="1800" b="1" dirty="0">
                <a:cs typeface="Calibri" pitchFamily="34" charset="0"/>
              </a:rPr>
            </a:br>
            <a:r>
              <a:rPr lang="en-US" sz="1800" dirty="0">
                <a:cs typeface="Calibri" pitchFamily="34" charset="0"/>
              </a:rPr>
              <a:t>Concerned about having a Sexually Transmitted Infection (STI)</a:t>
            </a:r>
          </a:p>
          <a:p>
            <a:pPr marL="109728" lvl="0"/>
            <a:r>
              <a:rPr lang="en-US" sz="2000" b="1" cap="all" dirty="0">
                <a:latin typeface="Roboto Condensed"/>
                <a:cs typeface="Calibri" pitchFamily="34" charset="0"/>
              </a:rPr>
              <a:t>Parent information </a:t>
            </a:r>
            <a:br>
              <a:rPr lang="en-US" sz="1800" b="1" dirty="0">
                <a:cs typeface="Calibri" pitchFamily="34" charset="0"/>
              </a:rPr>
            </a:br>
            <a:r>
              <a:rPr lang="en-US" sz="1800" dirty="0">
                <a:cs typeface="Calibri" pitchFamily="34" charset="0"/>
              </a:rPr>
              <a:t>Shay says she is worried her mother will kick her out of the house if she knows Shay is sexually active</a:t>
            </a:r>
            <a:endParaRPr lang="en-US" dirty="0"/>
          </a:p>
        </p:txBody>
      </p:sp>
      <p:sp>
        <p:nvSpPr>
          <p:cNvPr id="9" name="Rectangle 8"/>
          <p:cNvSpPr/>
          <p:nvPr/>
        </p:nvSpPr>
        <p:spPr>
          <a:xfrm>
            <a:off x="893976" y="4359980"/>
            <a:ext cx="7156010" cy="923330"/>
          </a:xfrm>
          <a:prstGeom prst="rect">
            <a:avLst/>
          </a:prstGeom>
          <a:noFill/>
        </p:spPr>
        <p:txBody>
          <a:bodyPr wrap="square">
            <a:spAutoFit/>
          </a:bodyPr>
          <a:lstStyle/>
          <a:p>
            <a:pPr marL="342900" lvl="0" indent="-342900">
              <a:buFont typeface="Arial" panose="020B0604020202020204" pitchFamily="34" charset="0"/>
              <a:buChar char="•"/>
            </a:pPr>
            <a:r>
              <a:rPr lang="en-US" sz="1800" i="1" dirty="0"/>
              <a:t>Can Shay receive STI testing without a parent’s permission?</a:t>
            </a:r>
          </a:p>
          <a:p>
            <a:pPr marL="342900" lvl="0" indent="-342900">
              <a:buFont typeface="Arial" panose="020B0604020202020204" pitchFamily="34" charset="0"/>
              <a:buChar char="•"/>
            </a:pPr>
            <a:r>
              <a:rPr lang="en-US" sz="1800" i="1" dirty="0"/>
              <a:t>Can she receive STI treatment without a parent’s permission?  </a:t>
            </a:r>
          </a:p>
          <a:p>
            <a:pPr marL="342900" lvl="0" indent="-342900">
              <a:buFont typeface="Arial" panose="020B0604020202020204" pitchFamily="34" charset="0"/>
              <a:buChar char="•"/>
            </a:pPr>
            <a:r>
              <a:rPr lang="en-US" sz="1800" i="1" dirty="0"/>
              <a:t>Can the provider talk to Shay’s mother?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3494" y="923599"/>
            <a:ext cx="2254889" cy="3277256"/>
          </a:xfrm>
          <a:prstGeom prst="rect">
            <a:avLst/>
          </a:prstGeom>
        </p:spPr>
      </p:pic>
    </p:spTree>
    <p:extLst>
      <p:ext uri="{BB962C8B-B14F-4D97-AF65-F5344CB8AC3E}">
        <p14:creationId xmlns:p14="http://schemas.microsoft.com/office/powerpoint/2010/main" val="4119901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Thank you!</a:t>
            </a:r>
          </a:p>
        </p:txBody>
      </p:sp>
      <p:sp>
        <p:nvSpPr>
          <p:cNvPr id="16" name="TextBox 15"/>
          <p:cNvSpPr txBox="1"/>
          <p:nvPr/>
        </p:nvSpPr>
        <p:spPr>
          <a:xfrm>
            <a:off x="3960996" y="3237542"/>
            <a:ext cx="2419304" cy="276999"/>
          </a:xfrm>
          <a:prstGeom prst="rect">
            <a:avLst/>
          </a:prstGeom>
          <a:noFill/>
        </p:spPr>
        <p:txBody>
          <a:bodyPr wrap="square" rtlCol="0">
            <a:spAutoFit/>
          </a:bodyPr>
          <a:lstStyle/>
          <a:p>
            <a:r>
              <a:rPr lang="en-US" sz="1200" i="1" dirty="0">
                <a:solidFill>
                  <a:schemeClr val="bg1"/>
                </a:solidFill>
              </a:rPr>
              <a:t>For educational purposes only </a:t>
            </a:r>
          </a:p>
        </p:txBody>
      </p:sp>
      <p:pic>
        <p:nvPicPr>
          <p:cNvPr id="6" name="Picture Placeholder 5">
            <a:extLst>
              <a:ext uri="{FF2B5EF4-FFF2-40B4-BE49-F238E27FC236}">
                <a16:creationId xmlns:a16="http://schemas.microsoft.com/office/drawing/2014/main" id="{D27BFDE0-25F2-9B7B-F1AD-7DC68D17D487}"/>
              </a:ext>
            </a:extLst>
          </p:cNvPr>
          <p:cNvPicPr>
            <a:picLocks noChangeAspect="1"/>
          </p:cNvPicPr>
          <p:nvPr/>
        </p:nvPicPr>
        <p:blipFill>
          <a:blip r:embed="rId4" cstate="hqprint">
            <a:extLst>
              <a:ext uri="{28A0092B-C50C-407E-A947-70E740481C1C}">
                <a14:useLocalDpi xmlns:a14="http://schemas.microsoft.com/office/drawing/2010/main" val="0"/>
              </a:ext>
            </a:extLst>
          </a:blip>
          <a:srcRect l="16667" r="16667"/>
          <a:stretch>
            <a:fillRect/>
          </a:stretch>
        </p:blipFill>
        <p:spPr>
          <a:xfrm>
            <a:off x="307975" y="1681296"/>
            <a:ext cx="3037114" cy="3037113"/>
          </a:xfrm>
          <a:prstGeom prst="rect">
            <a:avLst/>
          </a:prstGeom>
        </p:spPr>
      </p:pic>
      <p:pic>
        <p:nvPicPr>
          <p:cNvPr id="2" name="Picture 1" descr="A yellow letter m and blue text&#10;&#10;Description automatically generated">
            <a:extLst>
              <a:ext uri="{FF2B5EF4-FFF2-40B4-BE49-F238E27FC236}">
                <a16:creationId xmlns:a16="http://schemas.microsoft.com/office/drawing/2014/main" id="{CFFDF13D-A1AD-75A4-8467-6E9EB4074A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39858" y="4718409"/>
            <a:ext cx="723581" cy="598160"/>
          </a:xfrm>
          <a:prstGeom prst="rect">
            <a:avLst/>
          </a:prstGeom>
        </p:spPr>
      </p:pic>
    </p:spTree>
    <p:custDataLst>
      <p:tags r:id="rId1"/>
    </p:custDataLst>
    <p:extLst>
      <p:ext uri="{BB962C8B-B14F-4D97-AF65-F5344CB8AC3E}">
        <p14:creationId xmlns:p14="http://schemas.microsoft.com/office/powerpoint/2010/main" val="368014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CASE SCENARIO: SHAY, 15 Y/O GIRL</a:t>
            </a:r>
          </a:p>
        </p:txBody>
      </p:sp>
      <p:sp>
        <p:nvSpPr>
          <p:cNvPr id="2" name="Text Placeholder 1">
            <a:extLst>
              <a:ext uri="{FF2B5EF4-FFF2-40B4-BE49-F238E27FC236}">
                <a16:creationId xmlns:a16="http://schemas.microsoft.com/office/drawing/2014/main" id="{C08EB39F-AAEB-3BF3-5469-461549AB324E}"/>
              </a:ext>
            </a:extLst>
          </p:cNvPr>
          <p:cNvSpPr>
            <a:spLocks noGrp="1"/>
          </p:cNvSpPr>
          <p:nvPr>
            <p:ph type="body" sz="quarter" idx="11"/>
          </p:nvPr>
        </p:nvSpPr>
        <p:spPr>
          <a:xfrm>
            <a:off x="760608" y="1055843"/>
            <a:ext cx="4073883" cy="3650191"/>
          </a:xfrm>
        </p:spPr>
        <p:txBody>
          <a:bodyPr/>
          <a:lstStyle/>
          <a:p>
            <a:pPr marL="109728" lvl="0"/>
            <a:r>
              <a:rPr lang="en-US" sz="2000" b="1" cap="all" dirty="0">
                <a:latin typeface="Roboto Condensed"/>
                <a:cs typeface="Calibri" pitchFamily="34" charset="0"/>
              </a:rPr>
              <a:t>Purpose of visit </a:t>
            </a:r>
            <a:br>
              <a:rPr lang="en-US" sz="1800" b="1" dirty="0">
                <a:cs typeface="Calibri" pitchFamily="34" charset="0"/>
              </a:rPr>
            </a:br>
            <a:r>
              <a:rPr lang="en-US" sz="1800" dirty="0">
                <a:cs typeface="Calibri" pitchFamily="34" charset="0"/>
              </a:rPr>
              <a:t>Sore throat</a:t>
            </a:r>
          </a:p>
          <a:p>
            <a:pPr marL="109728" lvl="0"/>
            <a:r>
              <a:rPr lang="en-US" sz="2000" b="1" cap="all" dirty="0">
                <a:latin typeface="Roboto Condensed"/>
                <a:cs typeface="Calibri" pitchFamily="34" charset="0"/>
              </a:rPr>
              <a:t>Issue that emerges from clinician interview </a:t>
            </a:r>
            <a:br>
              <a:rPr lang="en-US" sz="1800" b="1" dirty="0">
                <a:cs typeface="Calibri" pitchFamily="34" charset="0"/>
              </a:rPr>
            </a:br>
            <a:r>
              <a:rPr lang="en-US" sz="1800" dirty="0">
                <a:cs typeface="Calibri" pitchFamily="34" charset="0"/>
              </a:rPr>
              <a:t>Concerned about having a Sexually Transmitted Infection (STI)</a:t>
            </a:r>
          </a:p>
          <a:p>
            <a:pPr marL="109728" lvl="0"/>
            <a:r>
              <a:rPr lang="en-US" sz="2000" b="1" cap="all" dirty="0">
                <a:latin typeface="Roboto Condensed"/>
                <a:cs typeface="Calibri" pitchFamily="34" charset="0"/>
              </a:rPr>
              <a:t>Parent information </a:t>
            </a:r>
            <a:br>
              <a:rPr lang="en-US" sz="1800" b="1" dirty="0">
                <a:cs typeface="Calibri" pitchFamily="34" charset="0"/>
              </a:rPr>
            </a:br>
            <a:r>
              <a:rPr lang="en-US" sz="1800" dirty="0">
                <a:cs typeface="Calibri" pitchFamily="34" charset="0"/>
              </a:rPr>
              <a:t>Shay says she is worried her mother will kick her out of the house if she knows Shay is sexually active</a:t>
            </a:r>
          </a:p>
          <a:p>
            <a:endParaRPr lang="en-US" dirty="0"/>
          </a:p>
        </p:txBody>
      </p:sp>
      <p:sp>
        <p:nvSpPr>
          <p:cNvPr id="6" name="Rectangle 5"/>
          <p:cNvSpPr/>
          <p:nvPr/>
        </p:nvSpPr>
        <p:spPr>
          <a:xfrm>
            <a:off x="771524" y="4210340"/>
            <a:ext cx="4733661" cy="646331"/>
          </a:xfrm>
          <a:prstGeom prst="rect">
            <a:avLst/>
          </a:prstGeom>
          <a:noFill/>
        </p:spPr>
        <p:txBody>
          <a:bodyPr wrap="square">
            <a:spAutoFit/>
          </a:bodyPr>
          <a:lstStyle/>
          <a:p>
            <a:pPr lvl="0" algn="ctr"/>
            <a:r>
              <a:rPr lang="en-US" sz="1800" i="1" dirty="0"/>
              <a:t>Can the provider screen Shay for STIs without her mother’s consent? Why or why not?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7563" y="1028701"/>
            <a:ext cx="2935844" cy="4266957"/>
          </a:xfrm>
          <a:prstGeom prst="rect">
            <a:avLst/>
          </a:prstGeom>
        </p:spPr>
      </p:pic>
    </p:spTree>
    <p:extLst>
      <p:ext uri="{BB962C8B-B14F-4D97-AF65-F5344CB8AC3E}">
        <p14:creationId xmlns:p14="http://schemas.microsoft.com/office/powerpoint/2010/main" val="126234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CASE SCENARIO: SHAY, 15 Y/O GIRL</a:t>
            </a:r>
          </a:p>
        </p:txBody>
      </p:sp>
      <p:sp>
        <p:nvSpPr>
          <p:cNvPr id="2" name="Text Placeholder 1">
            <a:extLst>
              <a:ext uri="{FF2B5EF4-FFF2-40B4-BE49-F238E27FC236}">
                <a16:creationId xmlns:a16="http://schemas.microsoft.com/office/drawing/2014/main" id="{9698D641-E1D0-1967-1626-FF3D4F3B30BD}"/>
              </a:ext>
            </a:extLst>
          </p:cNvPr>
          <p:cNvSpPr>
            <a:spLocks noGrp="1"/>
          </p:cNvSpPr>
          <p:nvPr>
            <p:ph type="body" sz="quarter" idx="11"/>
          </p:nvPr>
        </p:nvSpPr>
        <p:spPr>
          <a:xfrm>
            <a:off x="771524" y="1028701"/>
            <a:ext cx="4073883" cy="3650191"/>
          </a:xfrm>
        </p:spPr>
        <p:txBody>
          <a:bodyPr/>
          <a:lstStyle/>
          <a:p>
            <a:pPr marL="109728" lvl="0"/>
            <a:r>
              <a:rPr lang="en-US" sz="2000" b="1" cap="all" dirty="0">
                <a:latin typeface="Roboto Condensed"/>
                <a:cs typeface="Calibri" pitchFamily="34" charset="0"/>
              </a:rPr>
              <a:t>Purpose of visit </a:t>
            </a:r>
            <a:br>
              <a:rPr lang="en-US" sz="1800" b="1" dirty="0">
                <a:cs typeface="Calibri" pitchFamily="34" charset="0"/>
              </a:rPr>
            </a:br>
            <a:r>
              <a:rPr lang="en-US" sz="1800" dirty="0">
                <a:cs typeface="Calibri" pitchFamily="34" charset="0"/>
              </a:rPr>
              <a:t>Sore throat</a:t>
            </a:r>
          </a:p>
          <a:p>
            <a:pPr marL="109728" lvl="0"/>
            <a:r>
              <a:rPr lang="en-US" sz="2000" b="1" cap="all" dirty="0">
                <a:latin typeface="Roboto Condensed"/>
                <a:cs typeface="Calibri" pitchFamily="34" charset="0"/>
              </a:rPr>
              <a:t>Issue that emerges from clinician interview </a:t>
            </a:r>
            <a:br>
              <a:rPr lang="en-US" sz="1800" b="1" dirty="0">
                <a:cs typeface="Calibri" pitchFamily="34" charset="0"/>
              </a:rPr>
            </a:br>
            <a:r>
              <a:rPr lang="en-US" sz="1800" dirty="0">
                <a:cs typeface="Calibri" pitchFamily="34" charset="0"/>
              </a:rPr>
              <a:t>Concerned about having a Sexually Transmitted Infection (STI)</a:t>
            </a:r>
          </a:p>
          <a:p>
            <a:pPr marL="109728" lvl="0"/>
            <a:r>
              <a:rPr lang="en-US" sz="2000" b="1" cap="all" dirty="0">
                <a:latin typeface="Roboto Condensed"/>
                <a:cs typeface="Calibri" pitchFamily="34" charset="0"/>
              </a:rPr>
              <a:t>Parent information </a:t>
            </a:r>
            <a:br>
              <a:rPr lang="en-US" sz="1800" b="1" dirty="0">
                <a:cs typeface="Calibri" pitchFamily="34" charset="0"/>
              </a:rPr>
            </a:br>
            <a:r>
              <a:rPr lang="en-US" sz="1800" dirty="0">
                <a:cs typeface="Calibri" pitchFamily="34" charset="0"/>
              </a:rPr>
              <a:t>Shay says she is worried her mother will kick her out of the house if she knows Shay is sexually active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7563" y="1028701"/>
            <a:ext cx="2935844" cy="4266957"/>
          </a:xfrm>
          <a:prstGeom prst="rect">
            <a:avLst/>
          </a:prstGeom>
        </p:spPr>
      </p:pic>
    </p:spTree>
    <p:extLst>
      <p:ext uri="{BB962C8B-B14F-4D97-AF65-F5344CB8AC3E}">
        <p14:creationId xmlns:p14="http://schemas.microsoft.com/office/powerpoint/2010/main" val="2817321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0BB7136-2C8D-3F5E-3DE2-AC64768CB468}"/>
              </a:ext>
            </a:extLst>
          </p:cNvPr>
          <p:cNvSpPr>
            <a:spLocks noGrp="1"/>
          </p:cNvSpPr>
          <p:nvPr>
            <p:ph type="body" sz="quarter" idx="11"/>
          </p:nvPr>
        </p:nvSpPr>
        <p:spPr/>
        <p:txBody>
          <a:bodyPr/>
          <a:lstStyle/>
          <a:p>
            <a:pPr marL="285750" indent="-285750">
              <a:buFont typeface="Arial" panose="020B0604020202020204" pitchFamily="34" charset="0"/>
              <a:buChar char="•"/>
            </a:pPr>
            <a:r>
              <a:rPr lang="en-US" dirty="0"/>
              <a:t>Permission to act </a:t>
            </a:r>
          </a:p>
          <a:p>
            <a:pPr marL="285750" indent="-285750">
              <a:buFont typeface="Arial" panose="020B0604020202020204" pitchFamily="34" charset="0"/>
              <a:buChar char="•"/>
            </a:pPr>
            <a:r>
              <a:rPr lang="en-US" dirty="0"/>
              <a:t>Parent/guardian must give consent before their minor child can receive services (except specific confidential services)</a:t>
            </a:r>
          </a:p>
        </p:txBody>
      </p:sp>
      <p:sp>
        <p:nvSpPr>
          <p:cNvPr id="4" name="Title 3"/>
          <p:cNvSpPr>
            <a:spLocks noGrp="1"/>
          </p:cNvSpPr>
          <p:nvPr>
            <p:ph type="title"/>
          </p:nvPr>
        </p:nvSpPr>
        <p:spPr>
          <a:ln>
            <a:noFill/>
          </a:ln>
        </p:spPr>
        <p:txBody>
          <a:bodyPr/>
          <a:lstStyle/>
          <a:p>
            <a:r>
              <a:rPr lang="en-US" dirty="0">
                <a:solidFill>
                  <a:srgbClr val="0D2571"/>
                </a:solidFill>
              </a:rPr>
              <a:t>Important </a:t>
            </a:r>
            <a:r>
              <a:rPr lang="en-US" dirty="0"/>
              <a:t>Definitions</a:t>
            </a:r>
          </a:p>
        </p:txBody>
      </p:sp>
      <p:sp>
        <p:nvSpPr>
          <p:cNvPr id="6" name="Text Placeholder 5">
            <a:extLst>
              <a:ext uri="{FF2B5EF4-FFF2-40B4-BE49-F238E27FC236}">
                <a16:creationId xmlns:a16="http://schemas.microsoft.com/office/drawing/2014/main" id="{A449395A-46F9-2CF6-B592-92D1E2010852}"/>
              </a:ext>
            </a:extLst>
          </p:cNvPr>
          <p:cNvSpPr>
            <a:spLocks noGrp="1"/>
          </p:cNvSpPr>
          <p:nvPr>
            <p:ph type="body" sz="quarter" idx="12"/>
          </p:nvPr>
        </p:nvSpPr>
        <p:spPr/>
        <p:txBody>
          <a:bodyPr/>
          <a:lstStyle/>
          <a:p>
            <a:r>
              <a:rPr lang="en-US" dirty="0"/>
              <a:t>Confidentiality </a:t>
            </a:r>
          </a:p>
        </p:txBody>
      </p:sp>
      <p:sp>
        <p:nvSpPr>
          <p:cNvPr id="7" name="Text Placeholder 6">
            <a:extLst>
              <a:ext uri="{FF2B5EF4-FFF2-40B4-BE49-F238E27FC236}">
                <a16:creationId xmlns:a16="http://schemas.microsoft.com/office/drawing/2014/main" id="{023B15E8-4E17-4777-3E96-2799F54C6E1F}"/>
              </a:ext>
            </a:extLst>
          </p:cNvPr>
          <p:cNvSpPr>
            <a:spLocks noGrp="1"/>
          </p:cNvSpPr>
          <p:nvPr>
            <p:ph type="body" sz="quarter" idx="13"/>
          </p:nvPr>
        </p:nvSpPr>
        <p:spPr/>
        <p:txBody>
          <a:bodyPr/>
          <a:lstStyle/>
          <a:p>
            <a:pPr marL="285750" indent="-285750">
              <a:buFont typeface="Arial" panose="020B0604020202020204" pitchFamily="34" charset="0"/>
              <a:buChar char="•"/>
            </a:pPr>
            <a:r>
              <a:rPr lang="en-US" dirty="0"/>
              <a:t>How providers and staff keep certain information confidential</a:t>
            </a:r>
          </a:p>
          <a:p>
            <a:endParaRPr lang="en-US" dirty="0"/>
          </a:p>
          <a:p>
            <a:pPr algn="ctr"/>
            <a:r>
              <a:rPr lang="en-US" sz="2400" b="1" dirty="0"/>
              <a:t>Consent ≠ Confidentiality</a:t>
            </a:r>
          </a:p>
        </p:txBody>
      </p:sp>
      <p:sp>
        <p:nvSpPr>
          <p:cNvPr id="9" name="Text Placeholder 8">
            <a:extLst>
              <a:ext uri="{FF2B5EF4-FFF2-40B4-BE49-F238E27FC236}">
                <a16:creationId xmlns:a16="http://schemas.microsoft.com/office/drawing/2014/main" id="{C6D66B9F-CB52-2257-E7AD-888DE5B3A602}"/>
              </a:ext>
            </a:extLst>
          </p:cNvPr>
          <p:cNvSpPr>
            <a:spLocks noGrp="1"/>
          </p:cNvSpPr>
          <p:nvPr>
            <p:ph type="body" sz="quarter" idx="10"/>
          </p:nvPr>
        </p:nvSpPr>
        <p:spPr/>
        <p:txBody>
          <a:bodyPr/>
          <a:lstStyle/>
          <a:p>
            <a:r>
              <a:rPr lang="en-US" dirty="0"/>
              <a:t>consent</a:t>
            </a:r>
          </a:p>
        </p:txBody>
      </p:sp>
    </p:spTree>
    <p:extLst>
      <p:ext uri="{BB962C8B-B14F-4D97-AF65-F5344CB8AC3E}">
        <p14:creationId xmlns:p14="http://schemas.microsoft.com/office/powerpoint/2010/main" val="3656789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898BB89D-6CD3-47AC-B3A2-503115A8DAC6}"/>
              </a:ext>
            </a:extLst>
          </p:cNvPr>
          <p:cNvSpPr>
            <a:spLocks noGrp="1"/>
          </p:cNvSpPr>
          <p:nvPr>
            <p:ph type="body" sz="quarter" idx="10"/>
          </p:nvPr>
        </p:nvSpPr>
        <p:spPr>
          <a:xfrm>
            <a:off x="771283" y="921450"/>
            <a:ext cx="8221905" cy="1413536"/>
          </a:xfrm>
        </p:spPr>
        <p:txBody>
          <a:bodyPr/>
          <a:lstStyle/>
          <a:p>
            <a:r>
              <a:rPr lang="en-US" dirty="0">
                <a:cs typeface="Calibri" pitchFamily="34" charset="0"/>
              </a:rPr>
              <a:t>A parent or legal guardian must provide consent on behalf of a minor (under age 18) before health care services are provided, with several important exceptions.</a:t>
            </a:r>
          </a:p>
        </p:txBody>
      </p:sp>
      <p:sp>
        <p:nvSpPr>
          <p:cNvPr id="2" name="Text Placeholder 1">
            <a:extLst>
              <a:ext uri="{FF2B5EF4-FFF2-40B4-BE49-F238E27FC236}">
                <a16:creationId xmlns:a16="http://schemas.microsoft.com/office/drawing/2014/main" id="{4F650A16-5F9E-F833-2D3B-AA103155DAE9}"/>
              </a:ext>
            </a:extLst>
          </p:cNvPr>
          <p:cNvSpPr>
            <a:spLocks noGrp="1"/>
          </p:cNvSpPr>
          <p:nvPr>
            <p:ph type="body" sz="quarter" idx="11"/>
          </p:nvPr>
        </p:nvSpPr>
        <p:spPr>
          <a:xfrm>
            <a:off x="771524" y="2334986"/>
            <a:ext cx="8221664" cy="2694214"/>
          </a:xfrm>
        </p:spPr>
        <p:txBody>
          <a:bodyPr/>
          <a:lstStyle/>
          <a:p>
            <a:r>
              <a:rPr lang="en-US" sz="1800" dirty="0">
                <a:cs typeface="Calibri" pitchFamily="34" charset="0"/>
              </a:rPr>
              <a:t>The exceptions are based on:</a:t>
            </a:r>
          </a:p>
          <a:p>
            <a:pPr marL="342900" indent="-342900">
              <a:buFont typeface="Arial" panose="020B0604020202020204" pitchFamily="34" charset="0"/>
              <a:buChar char="•"/>
            </a:pPr>
            <a:r>
              <a:rPr lang="en-US" sz="1800" dirty="0">
                <a:cs typeface="Calibri" pitchFamily="34" charset="0"/>
              </a:rPr>
              <a:t>The minor’s </a:t>
            </a:r>
            <a:r>
              <a:rPr lang="en-US" sz="1800" b="1" dirty="0">
                <a:cs typeface="Calibri" pitchFamily="34" charset="0"/>
              </a:rPr>
              <a:t>status</a:t>
            </a:r>
            <a:r>
              <a:rPr lang="en-US" sz="1800" dirty="0">
                <a:cs typeface="Calibri" pitchFamily="34" charset="0"/>
              </a:rPr>
              <a:t> (independence from parents/guardians),</a:t>
            </a:r>
          </a:p>
          <a:p>
            <a:pPr marL="342900" indent="-342900">
              <a:buFont typeface="Arial" panose="020B0604020202020204" pitchFamily="34" charset="0"/>
              <a:buChar char="•"/>
            </a:pPr>
            <a:r>
              <a:rPr lang="en-US" sz="1800" dirty="0">
                <a:cs typeface="Calibri" pitchFamily="34" charset="0"/>
              </a:rPr>
              <a:t>The </a:t>
            </a:r>
            <a:r>
              <a:rPr lang="en-US" sz="1800" b="1" dirty="0">
                <a:cs typeface="Calibri" pitchFamily="34" charset="0"/>
              </a:rPr>
              <a:t>type of service requested </a:t>
            </a:r>
            <a:r>
              <a:rPr lang="en-US" sz="1800" dirty="0">
                <a:cs typeface="Calibri" pitchFamily="34" charset="0"/>
              </a:rPr>
              <a:t>(such as certain sexual health services)</a:t>
            </a:r>
          </a:p>
        </p:txBody>
      </p:sp>
      <p:sp>
        <p:nvSpPr>
          <p:cNvPr id="3" name="Title 2"/>
          <p:cNvSpPr>
            <a:spLocks noGrp="1"/>
          </p:cNvSpPr>
          <p:nvPr>
            <p:ph type="title"/>
          </p:nvPr>
        </p:nvSpPr>
        <p:spPr>
          <a:ln>
            <a:noFill/>
          </a:ln>
        </p:spPr>
        <p:txBody>
          <a:bodyPr/>
          <a:lstStyle/>
          <a:p>
            <a:r>
              <a:rPr lang="en-US" dirty="0">
                <a:solidFill>
                  <a:srgbClr val="0D2571"/>
                </a:solidFill>
              </a:rPr>
              <a:t>IN Law: Parental Consent Exceptions </a:t>
            </a:r>
          </a:p>
        </p:txBody>
      </p:sp>
    </p:spTree>
    <p:custDataLst>
      <p:tags r:id="rId1"/>
    </p:custDataLst>
    <p:extLst>
      <p:ext uri="{BB962C8B-B14F-4D97-AF65-F5344CB8AC3E}">
        <p14:creationId xmlns:p14="http://schemas.microsoft.com/office/powerpoint/2010/main" val="4036477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898BB89D-6CD3-47AC-B3A2-503115A8DAC6}"/>
              </a:ext>
            </a:extLst>
          </p:cNvPr>
          <p:cNvSpPr>
            <a:spLocks noGrp="1"/>
          </p:cNvSpPr>
          <p:nvPr>
            <p:ph type="body" sz="quarter" idx="10"/>
          </p:nvPr>
        </p:nvSpPr>
        <p:spPr>
          <a:xfrm>
            <a:off x="771283" y="921450"/>
            <a:ext cx="8221905" cy="825707"/>
          </a:xfrm>
        </p:spPr>
        <p:txBody>
          <a:bodyPr/>
          <a:lstStyle/>
          <a:p>
            <a:pPr lvl="0">
              <a:lnSpc>
                <a:spcPct val="108000"/>
              </a:lnSpc>
            </a:pPr>
            <a:r>
              <a:rPr lang="en-US" dirty="0"/>
              <a:t>A minor may consent to health care services without a parent/guardian’s permission if they are:</a:t>
            </a:r>
          </a:p>
        </p:txBody>
      </p:sp>
      <p:sp>
        <p:nvSpPr>
          <p:cNvPr id="4" name="Text Placeholder 3">
            <a:extLst>
              <a:ext uri="{FF2B5EF4-FFF2-40B4-BE49-F238E27FC236}">
                <a16:creationId xmlns:a16="http://schemas.microsoft.com/office/drawing/2014/main" id="{C42F8130-DECF-5A01-042C-4AFD08D83045}"/>
              </a:ext>
            </a:extLst>
          </p:cNvPr>
          <p:cNvSpPr>
            <a:spLocks noGrp="1"/>
          </p:cNvSpPr>
          <p:nvPr>
            <p:ph type="body" sz="quarter" idx="11"/>
          </p:nvPr>
        </p:nvSpPr>
        <p:spPr>
          <a:xfrm>
            <a:off x="771524" y="1877786"/>
            <a:ext cx="8221664" cy="3151414"/>
          </a:xfrm>
        </p:spPr>
        <p:txBody>
          <a:bodyPr/>
          <a:lstStyle/>
          <a:p>
            <a:pPr marL="285750" indent="-285750">
              <a:buFont typeface="Arial" panose="020B0604020202020204" pitchFamily="34" charset="0"/>
              <a:buChar char="•"/>
            </a:pPr>
            <a:r>
              <a:rPr lang="en-US" dirty="0"/>
              <a:t>Married </a:t>
            </a:r>
          </a:p>
          <a:p>
            <a:pPr marL="285750" indent="-285750">
              <a:buFont typeface="Arial" panose="020B0604020202020204" pitchFamily="34" charset="0"/>
              <a:buChar char="•"/>
            </a:pPr>
            <a:r>
              <a:rPr lang="en-US" dirty="0"/>
              <a:t>On active military duty </a:t>
            </a:r>
          </a:p>
          <a:p>
            <a:pPr marL="285750" indent="-285750">
              <a:buFont typeface="Arial" panose="020B0604020202020204" pitchFamily="34" charset="0"/>
              <a:buChar char="•"/>
            </a:pPr>
            <a:r>
              <a:rPr lang="en-US" dirty="0"/>
              <a:t>Emancipated by court order -OR- </a:t>
            </a:r>
          </a:p>
          <a:p>
            <a:pPr marL="285750" indent="-285750">
              <a:buFont typeface="Arial" panose="020B0604020202020204" pitchFamily="34" charset="0"/>
              <a:buChar char="•"/>
            </a:pPr>
            <a:r>
              <a:rPr lang="en-US" dirty="0"/>
              <a:t>14 years old or older, living apart from their parents, not dependent on their parents for support, and managing their own financial affairs</a:t>
            </a:r>
          </a:p>
          <a:p>
            <a:endParaRPr lang="en-US" dirty="0"/>
          </a:p>
        </p:txBody>
      </p:sp>
      <p:sp>
        <p:nvSpPr>
          <p:cNvPr id="3" name="Title 2"/>
          <p:cNvSpPr>
            <a:spLocks noGrp="1"/>
          </p:cNvSpPr>
          <p:nvPr>
            <p:ph type="title"/>
          </p:nvPr>
        </p:nvSpPr>
        <p:spPr/>
        <p:txBody>
          <a:bodyPr/>
          <a:lstStyle/>
          <a:p>
            <a:r>
              <a:rPr lang="en-US" dirty="0"/>
              <a:t>IN Law: minor consent based on </a:t>
            </a:r>
            <a:r>
              <a:rPr lang="en-US" dirty="0">
                <a:solidFill>
                  <a:schemeClr val="bg1"/>
                </a:solidFill>
              </a:rPr>
              <a:t>status</a:t>
            </a:r>
          </a:p>
        </p:txBody>
      </p:sp>
    </p:spTree>
    <p:custDataLst>
      <p:tags r:id="rId1"/>
    </p:custDataLst>
    <p:extLst>
      <p:ext uri="{BB962C8B-B14F-4D97-AF65-F5344CB8AC3E}">
        <p14:creationId xmlns:p14="http://schemas.microsoft.com/office/powerpoint/2010/main" val="1979625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71283" y="921450"/>
            <a:ext cx="8221905" cy="776720"/>
          </a:xfrm>
        </p:spPr>
        <p:txBody>
          <a:bodyPr/>
          <a:lstStyle/>
          <a:p>
            <a:pPr>
              <a:lnSpc>
                <a:spcPct val="100000"/>
              </a:lnSpc>
            </a:pPr>
            <a:r>
              <a:rPr lang="en-US" sz="2400" dirty="0">
                <a:cs typeface="Calibri" pitchFamily="34" charset="0"/>
              </a:rPr>
              <a:t>Patients under 18 may consent to the following </a:t>
            </a:r>
            <a:r>
              <a:rPr lang="en-US" sz="2400" b="1" dirty="0">
                <a:solidFill>
                  <a:srgbClr val="8CC443"/>
                </a:solidFill>
                <a:cs typeface="Calibri" pitchFamily="34" charset="0"/>
              </a:rPr>
              <a:t>without </a:t>
            </a:r>
            <a:r>
              <a:rPr lang="en-US" sz="2400" dirty="0">
                <a:cs typeface="Calibri" pitchFamily="34" charset="0"/>
              </a:rPr>
              <a:t>parental/guardian consent:</a:t>
            </a:r>
            <a:endParaRPr lang="en-US" sz="2000" strike="sngStrike" dirty="0">
              <a:cs typeface="Calibri" pitchFamily="34" charset="0"/>
            </a:endParaRPr>
          </a:p>
        </p:txBody>
      </p:sp>
      <p:sp>
        <p:nvSpPr>
          <p:cNvPr id="2" name="Text Placeholder 1">
            <a:extLst>
              <a:ext uri="{FF2B5EF4-FFF2-40B4-BE49-F238E27FC236}">
                <a16:creationId xmlns:a16="http://schemas.microsoft.com/office/drawing/2014/main" id="{9F4D9B8E-2E71-1826-EFDA-7FCBF4AC2C1B}"/>
              </a:ext>
            </a:extLst>
          </p:cNvPr>
          <p:cNvSpPr>
            <a:spLocks noGrp="1"/>
          </p:cNvSpPr>
          <p:nvPr>
            <p:ph type="body" sz="quarter" idx="11"/>
          </p:nvPr>
        </p:nvSpPr>
        <p:spPr>
          <a:xfrm>
            <a:off x="771524" y="1698170"/>
            <a:ext cx="8221664" cy="3331029"/>
          </a:xfrm>
        </p:spPr>
        <p:txBody>
          <a:bodyPr/>
          <a:lstStyle/>
          <a:p>
            <a:pPr marL="285750" indent="-285750">
              <a:buFont typeface="Arial" panose="020B0604020202020204" pitchFamily="34" charset="0"/>
              <a:buChar char="•"/>
            </a:pPr>
            <a:r>
              <a:rPr lang="en-US" dirty="0"/>
              <a:t>Emergency medical, surgical, hospital or health services </a:t>
            </a:r>
          </a:p>
          <a:p>
            <a:pPr marL="285750" indent="-285750">
              <a:buFont typeface="Arial" panose="020B0604020202020204" pitchFamily="34" charset="0"/>
              <a:buChar char="•"/>
            </a:pPr>
            <a:r>
              <a:rPr lang="en-US" dirty="0"/>
              <a:t>Testing and treatment for STIs including HIV*</a:t>
            </a:r>
          </a:p>
          <a:p>
            <a:pPr marL="285750" indent="-285750">
              <a:buFont typeface="Arial" panose="020B0604020202020204" pitchFamily="34" charset="0"/>
              <a:buChar char="•"/>
            </a:pPr>
            <a:r>
              <a:rPr lang="en-US" dirty="0"/>
              <a:t>Contraceptives and family planning services**</a:t>
            </a:r>
          </a:p>
          <a:p>
            <a:pPr marL="285750" indent="-285750">
              <a:buFont typeface="Arial" panose="020B0604020202020204" pitchFamily="34" charset="0"/>
              <a:buChar char="•"/>
            </a:pPr>
            <a:r>
              <a:rPr lang="en-US" dirty="0"/>
              <a:t>Substance use treatment (inpatient and outpatient)</a:t>
            </a:r>
          </a:p>
          <a:p>
            <a:pPr marL="285750" indent="-285750">
              <a:buFont typeface="Arial" panose="020B0604020202020204" pitchFamily="34" charset="0"/>
              <a:buChar char="•"/>
            </a:pPr>
            <a:r>
              <a:rPr lang="en-US" dirty="0"/>
              <a:t>Exams and treatment for sexual assault</a:t>
            </a:r>
          </a:p>
          <a:p>
            <a:endParaRPr lang="en-US" dirty="0"/>
          </a:p>
        </p:txBody>
      </p:sp>
      <p:sp>
        <p:nvSpPr>
          <p:cNvPr id="3" name="Title 2"/>
          <p:cNvSpPr>
            <a:spLocks noGrp="1"/>
          </p:cNvSpPr>
          <p:nvPr>
            <p:ph type="title"/>
          </p:nvPr>
        </p:nvSpPr>
        <p:spPr/>
        <p:txBody>
          <a:bodyPr/>
          <a:lstStyle/>
          <a:p>
            <a:r>
              <a:rPr lang="en-US" dirty="0"/>
              <a:t>IN Law: minor consent based on </a:t>
            </a:r>
            <a:r>
              <a:rPr lang="en-US" dirty="0">
                <a:solidFill>
                  <a:schemeClr val="bg1"/>
                </a:solidFill>
              </a:rPr>
              <a:t>service</a:t>
            </a:r>
          </a:p>
        </p:txBody>
      </p:sp>
    </p:spTree>
    <p:custDataLst>
      <p:tags r:id="rId1"/>
    </p:custDataLst>
    <p:extLst>
      <p:ext uri="{BB962C8B-B14F-4D97-AF65-F5344CB8AC3E}">
        <p14:creationId xmlns:p14="http://schemas.microsoft.com/office/powerpoint/2010/main" val="4153323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771283" y="921450"/>
            <a:ext cx="8221905" cy="760392"/>
          </a:xfrm>
        </p:spPr>
        <p:txBody>
          <a:bodyPr/>
          <a:lstStyle/>
          <a:p>
            <a:r>
              <a:rPr lang="en-US" sz="2400" dirty="0">
                <a:cs typeface="Calibri" pitchFamily="34" charset="0"/>
              </a:rPr>
              <a:t>Health care providers </a:t>
            </a:r>
            <a:r>
              <a:rPr lang="en-US" sz="2400" b="1" dirty="0">
                <a:solidFill>
                  <a:srgbClr val="8CC443"/>
                </a:solidFill>
                <a:cs typeface="Calibri" pitchFamily="34" charset="0"/>
              </a:rPr>
              <a:t>must</a:t>
            </a:r>
            <a:r>
              <a:rPr lang="en-US" sz="2400" dirty="0">
                <a:cs typeface="Calibri" pitchFamily="34" charset="0"/>
              </a:rPr>
              <a:t> override the patient’s confidentiality and report if:</a:t>
            </a:r>
            <a:endParaRPr lang="en-US" sz="2400" u="sng" dirty="0"/>
          </a:p>
        </p:txBody>
      </p:sp>
      <p:sp>
        <p:nvSpPr>
          <p:cNvPr id="2" name="Text Placeholder 1">
            <a:extLst>
              <a:ext uri="{FF2B5EF4-FFF2-40B4-BE49-F238E27FC236}">
                <a16:creationId xmlns:a16="http://schemas.microsoft.com/office/drawing/2014/main" id="{D33D129F-BC22-6DB8-15F6-1E7D2D4B64EE}"/>
              </a:ext>
            </a:extLst>
          </p:cNvPr>
          <p:cNvSpPr>
            <a:spLocks noGrp="1"/>
          </p:cNvSpPr>
          <p:nvPr>
            <p:ph type="body" sz="quarter" idx="11"/>
          </p:nvPr>
        </p:nvSpPr>
        <p:spPr>
          <a:xfrm>
            <a:off x="771524" y="1681842"/>
            <a:ext cx="8221664" cy="3347357"/>
          </a:xfrm>
        </p:spPr>
        <p:txBody>
          <a:bodyPr/>
          <a:lstStyle/>
          <a:p>
            <a:pPr marL="285750" indent="-285750">
              <a:buFont typeface="Arial" panose="020B0604020202020204" pitchFamily="34" charset="0"/>
              <a:buChar char="•"/>
            </a:pPr>
            <a:r>
              <a:rPr lang="en-US" dirty="0"/>
              <a:t>There is suspicion of abuse or neglect</a:t>
            </a:r>
          </a:p>
          <a:p>
            <a:pPr marL="285750" indent="-285750">
              <a:buFont typeface="Arial" panose="020B0604020202020204" pitchFamily="34" charset="0"/>
              <a:buChar char="•"/>
            </a:pPr>
            <a:r>
              <a:rPr lang="en-US" dirty="0"/>
              <a:t>The patient is </a:t>
            </a:r>
            <a:r>
              <a:rPr lang="en-US" b="1" dirty="0"/>
              <a:t>13 or under</a:t>
            </a:r>
            <a:r>
              <a:rPr lang="en-US" dirty="0"/>
              <a:t> and has had oral or sexual intercourse with a person </a:t>
            </a:r>
            <a:r>
              <a:rPr lang="en-US" b="1" dirty="0"/>
              <a:t>of any age</a:t>
            </a:r>
          </a:p>
          <a:p>
            <a:pPr marL="285750" indent="-285750">
              <a:buFont typeface="Arial" panose="020B0604020202020204" pitchFamily="34" charset="0"/>
              <a:buChar char="•"/>
            </a:pPr>
            <a:r>
              <a:rPr lang="en-US" dirty="0"/>
              <a:t>The patient </a:t>
            </a:r>
            <a:r>
              <a:rPr lang="en-US" b="1" dirty="0"/>
              <a:t>of any age </a:t>
            </a:r>
            <a:r>
              <a:rPr lang="en-US" dirty="0"/>
              <a:t>has had oral or sexual intercourse with a person </a:t>
            </a:r>
            <a:r>
              <a:rPr lang="en-US" b="1" dirty="0"/>
              <a:t>aged 13 or under    </a:t>
            </a:r>
          </a:p>
          <a:p>
            <a:pPr marL="285750" indent="-285750">
              <a:buFont typeface="Arial" panose="020B0604020202020204" pitchFamily="34" charset="0"/>
              <a:buChar char="•"/>
            </a:pPr>
            <a:r>
              <a:rPr lang="en-US" dirty="0"/>
              <a:t>The patient is </a:t>
            </a:r>
            <a:r>
              <a:rPr lang="en-US" b="1" dirty="0"/>
              <a:t>15 or under </a:t>
            </a:r>
            <a:r>
              <a:rPr lang="en-US" dirty="0"/>
              <a:t>and has had oral or sexual intercourse with a person </a:t>
            </a:r>
            <a:r>
              <a:rPr lang="en-US" b="1" dirty="0"/>
              <a:t>aged 18 or older</a:t>
            </a:r>
          </a:p>
          <a:p>
            <a:pPr marL="285750" indent="-285750">
              <a:buFont typeface="Arial" panose="020B0604020202020204" pitchFamily="34" charset="0"/>
              <a:buChar char="•"/>
            </a:pPr>
            <a:r>
              <a:rPr lang="en-US" dirty="0"/>
              <a:t>The patient is </a:t>
            </a:r>
            <a:r>
              <a:rPr lang="en-US" b="1" dirty="0"/>
              <a:t>18 or older </a:t>
            </a:r>
            <a:r>
              <a:rPr lang="en-US" dirty="0"/>
              <a:t>and has had oral or sexual intercourse with a person </a:t>
            </a:r>
            <a:r>
              <a:rPr lang="en-US" b="1" dirty="0"/>
              <a:t>aged 15 or under</a:t>
            </a:r>
          </a:p>
        </p:txBody>
      </p:sp>
      <p:sp>
        <p:nvSpPr>
          <p:cNvPr id="3" name="Title 2"/>
          <p:cNvSpPr>
            <a:spLocks noGrp="1"/>
          </p:cNvSpPr>
          <p:nvPr>
            <p:ph type="title"/>
          </p:nvPr>
        </p:nvSpPr>
        <p:spPr/>
        <p:txBody>
          <a:bodyPr/>
          <a:lstStyle/>
          <a:p>
            <a:r>
              <a:rPr lang="en-US" dirty="0"/>
              <a:t>Indiana reporting requirements</a:t>
            </a:r>
          </a:p>
        </p:txBody>
      </p:sp>
    </p:spTree>
    <p:custDataLst>
      <p:tags r:id="rId1"/>
    </p:custDataLst>
    <p:extLst>
      <p:ext uri="{BB962C8B-B14F-4D97-AF65-F5344CB8AC3E}">
        <p14:creationId xmlns:p14="http://schemas.microsoft.com/office/powerpoint/2010/main" val="84374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5">
            <a:extLst>
              <a:ext uri="{FF2B5EF4-FFF2-40B4-BE49-F238E27FC236}">
                <a16:creationId xmlns:a16="http://schemas.microsoft.com/office/drawing/2014/main" id="{CBE51F4A-7DE3-434D-8F09-F54A365448DC}"/>
              </a:ext>
            </a:extLst>
          </p:cNvPr>
          <p:cNvPicPr>
            <a:picLocks noGrp="1" noChangeAspect="1"/>
          </p:cNvPicPr>
          <p:nvPr>
            <p:ph type="pic" sz="quarter" idx="12"/>
          </p:nvPr>
        </p:nvPicPr>
        <p:blipFill rotWithShape="1">
          <a:blip r:embed="rId3" cstate="hqprint">
            <a:extLst>
              <a:ext uri="{28A0092B-C50C-407E-A947-70E740481C1C}">
                <a14:useLocalDpi xmlns:a14="http://schemas.microsoft.com/office/drawing/2010/main" val="0"/>
              </a:ext>
            </a:extLst>
          </a:blip>
          <a:srcRect l="16931" r="16931"/>
          <a:stretch/>
        </p:blipFill>
        <p:spPr>
          <a:xfrm>
            <a:off x="337603" y="972699"/>
            <a:ext cx="4277897" cy="4313545"/>
          </a:xfrm>
        </p:spPr>
      </p:pic>
      <p:sp>
        <p:nvSpPr>
          <p:cNvPr id="2" name="Title 1"/>
          <p:cNvSpPr>
            <a:spLocks noGrp="1"/>
          </p:cNvSpPr>
          <p:nvPr>
            <p:ph type="title"/>
          </p:nvPr>
        </p:nvSpPr>
        <p:spPr/>
        <p:txBody>
          <a:bodyPr/>
          <a:lstStyle/>
          <a:p>
            <a:r>
              <a:rPr lang="en-US" dirty="0"/>
              <a:t>CASE SCENARIO: GIOVANNI, 17 Y/O BOY</a:t>
            </a:r>
          </a:p>
        </p:txBody>
      </p:sp>
      <p:sp>
        <p:nvSpPr>
          <p:cNvPr id="3" name="Text Placeholder 2">
            <a:extLst>
              <a:ext uri="{FF2B5EF4-FFF2-40B4-BE49-F238E27FC236}">
                <a16:creationId xmlns:a16="http://schemas.microsoft.com/office/drawing/2014/main" id="{50C0A6C4-FCA0-24CF-801E-971342980667}"/>
              </a:ext>
            </a:extLst>
          </p:cNvPr>
          <p:cNvSpPr>
            <a:spLocks noGrp="1"/>
          </p:cNvSpPr>
          <p:nvPr>
            <p:ph type="body" sz="quarter" idx="11"/>
          </p:nvPr>
        </p:nvSpPr>
        <p:spPr>
          <a:xfrm>
            <a:off x="4878387" y="1017175"/>
            <a:ext cx="4123109" cy="3650191"/>
          </a:xfrm>
        </p:spPr>
        <p:txBody>
          <a:bodyPr/>
          <a:lstStyle/>
          <a:p>
            <a:pPr lvl="0" algn="l"/>
            <a:r>
              <a:rPr lang="en-US" sz="2000" b="1" cap="all" dirty="0">
                <a:latin typeface="+mj-lt"/>
                <a:ea typeface="Calibri"/>
                <a:cs typeface="Times New Roman"/>
              </a:rPr>
              <a:t>Purpose of visit</a:t>
            </a:r>
            <a:br>
              <a:rPr lang="en-US" sz="1800" b="1" dirty="0">
                <a:ea typeface="Calibri"/>
                <a:cs typeface="Times New Roman"/>
              </a:rPr>
            </a:br>
            <a:r>
              <a:rPr lang="en-US" sz="1800" dirty="0">
                <a:ea typeface="Calibri"/>
                <a:cs typeface="Times New Roman"/>
              </a:rPr>
              <a:t>Well visit</a:t>
            </a:r>
          </a:p>
          <a:p>
            <a:pPr lvl="0" algn="l"/>
            <a:r>
              <a:rPr lang="en-US" sz="2000" b="1" cap="all" dirty="0">
                <a:latin typeface="+mj-lt"/>
                <a:ea typeface="Calibri"/>
                <a:cs typeface="Times New Roman"/>
              </a:rPr>
              <a:t>Issue that emerges through clinician interview</a:t>
            </a:r>
            <a:br>
              <a:rPr lang="en-US" sz="1800" b="1" dirty="0">
                <a:ea typeface="Calibri"/>
                <a:cs typeface="Times New Roman"/>
              </a:rPr>
            </a:br>
            <a:r>
              <a:rPr lang="en-US" sz="1800" dirty="0">
                <a:ea typeface="Calibri"/>
                <a:cs typeface="Times New Roman"/>
              </a:rPr>
              <a:t>States to clinician that he’s ready to get treatment for his alcohol use</a:t>
            </a:r>
          </a:p>
          <a:p>
            <a:pPr lvl="0" algn="l"/>
            <a:r>
              <a:rPr lang="en-US" sz="2000" b="1" cap="all" dirty="0">
                <a:latin typeface="+mj-lt"/>
                <a:ea typeface="Calibri"/>
                <a:cs typeface="Times New Roman"/>
              </a:rPr>
              <a:t>Parent information</a:t>
            </a:r>
            <a:br>
              <a:rPr lang="en-US" sz="1800" b="1" dirty="0">
                <a:ea typeface="Calibri"/>
                <a:cs typeface="Times New Roman"/>
              </a:rPr>
            </a:br>
            <a:r>
              <a:rPr lang="en-US" sz="1800" dirty="0">
                <a:ea typeface="Calibri"/>
                <a:cs typeface="Times New Roman"/>
              </a:rPr>
              <a:t>Doesn’t want to disappoint parents</a:t>
            </a:r>
          </a:p>
        </p:txBody>
      </p:sp>
      <p:sp>
        <p:nvSpPr>
          <p:cNvPr id="9" name="TextBox 8"/>
          <p:cNvSpPr txBox="1"/>
          <p:nvPr/>
        </p:nvSpPr>
        <p:spPr>
          <a:xfrm>
            <a:off x="4778991" y="3744036"/>
            <a:ext cx="4640181" cy="923330"/>
          </a:xfrm>
          <a:prstGeom prst="rect">
            <a:avLst/>
          </a:prstGeom>
          <a:noFill/>
        </p:spPr>
        <p:txBody>
          <a:bodyPr wrap="square" rtlCol="0">
            <a:spAutoFit/>
          </a:bodyPr>
          <a:lstStyle/>
          <a:p>
            <a:pPr marL="119063" lvl="0" algn="ctr"/>
            <a:r>
              <a:rPr lang="en-US" sz="1800" i="1" dirty="0"/>
              <a:t>Is Giovanni allowed to get outpatient counseling for substance use without a parent’s consent?</a:t>
            </a:r>
          </a:p>
        </p:txBody>
      </p:sp>
    </p:spTree>
    <p:extLst>
      <p:ext uri="{BB962C8B-B14F-4D97-AF65-F5344CB8AC3E}">
        <p14:creationId xmlns:p14="http://schemas.microsoft.com/office/powerpoint/2010/main" val="2859701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KPI_SLIDE_COUNT" val="12"/>
  <p:tag name="KPI_PID" val="39cedd3a-e14e-41a6-be35-5193fbcc8471"/>
  <p:tag name="KPI_VERSION" val="2.5.17096.6"/>
  <p:tag name="KPIRECOVERYID" val="cca99c49-bc28-4ab8-b82c-662a2ccd6503"/>
  <p:tag name="KPI_STORAGE" val="&lt;keypoint&quot;&quot;&lt;transceivers&quot;&quot;&lt;t(@id:1@tt:InnovisionBase@n:Transceiver 2)&quot;&quot;&lt;f(@id:c)&quot;1&quot;&gt;&lt;f(@id:comType)&quot;Usb&quot;&gt;&lt;f(@id:com)&quot;7B07C8&quot;&gt;&lt;f(@id:bl)&quot;Normal&quot;&gt;&lt;f(@id:dm)&quot;false&quot;&gt;&lt;f(@id:dp)&quot;false&quot;&gt;&lt;f(@id:kMin)&quot;1&quot;&gt;&lt;f(@id:kMax)&quot;100&quot;&gt;&lt;f(@id:pt)&quot;Off&quot;&gt;&lt;f(@id:pl)&quot;EuMax&quot;&gt;&lt;f(@id:rs)&quot;false&quot;&gt;&lt;f(@id:rr)&quot;false&quot;&gt;&lt;f(@id:sr)&quot;true&quot;&gt;&lt;f(@id:ss)&quot;true&quot;&gt;&lt;f(@id:wa)&quot;Off&quot;&gt;&gt;&gt;&gt;"/>
</p:tagLst>
</file>

<file path=ppt/tags/tag2.xml><?xml version="1.0" encoding="utf-8"?>
<p:tagLst xmlns:a="http://schemas.openxmlformats.org/drawingml/2006/main" xmlns:r="http://schemas.openxmlformats.org/officeDocument/2006/relationships" xmlns:p="http://schemas.openxmlformats.org/presentationml/2006/main">
  <p:tag name="KPI_HAS_CHART" val="false"/>
</p:tagLst>
</file>

<file path=ppt/tags/tag3.xml><?xml version="1.0" encoding="utf-8"?>
<p:tagLst xmlns:a="http://schemas.openxmlformats.org/drawingml/2006/main" xmlns:r="http://schemas.openxmlformats.org/officeDocument/2006/relationships" xmlns:p="http://schemas.openxmlformats.org/presentationml/2006/main">
  <p:tag name="KPI_HAS_CHART" val="false"/>
</p:tagLst>
</file>

<file path=ppt/tags/tag4.xml><?xml version="1.0" encoding="utf-8"?>
<p:tagLst xmlns:a="http://schemas.openxmlformats.org/drawingml/2006/main" xmlns:r="http://schemas.openxmlformats.org/officeDocument/2006/relationships" xmlns:p="http://schemas.openxmlformats.org/presentationml/2006/main">
  <p:tag name="KPI_HAS_CHART" val="false"/>
</p:tagLst>
</file>

<file path=ppt/tags/tag5.xml><?xml version="1.0" encoding="utf-8"?>
<p:tagLst xmlns:a="http://schemas.openxmlformats.org/drawingml/2006/main" xmlns:r="http://schemas.openxmlformats.org/officeDocument/2006/relationships" xmlns:p="http://schemas.openxmlformats.org/presentationml/2006/main">
  <p:tag name="KPI_HAS_CHART" val="false"/>
</p:tagLst>
</file>

<file path=ppt/tags/tag6.xml><?xml version="1.0" encoding="utf-8"?>
<p:tagLst xmlns:a="http://schemas.openxmlformats.org/drawingml/2006/main" xmlns:r="http://schemas.openxmlformats.org/officeDocument/2006/relationships" xmlns:p="http://schemas.openxmlformats.org/presentationml/2006/main">
  <p:tag name="KPI_HAS_CHART" val="false"/>
</p:tagLst>
</file>

<file path=ppt/tags/tag7.xml><?xml version="1.0" encoding="utf-8"?>
<p:tagLst xmlns:a="http://schemas.openxmlformats.org/drawingml/2006/main" xmlns:r="http://schemas.openxmlformats.org/officeDocument/2006/relationships" xmlns:p="http://schemas.openxmlformats.org/presentationml/2006/main">
  <p:tag name="KPI_HAS_CHART" val="false"/>
</p:tagLst>
</file>

<file path=ppt/theme/theme1.xml><?xml version="1.0" encoding="utf-8"?>
<a:theme xmlns:a="http://schemas.openxmlformats.org/drawingml/2006/main" name="1_Titl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xt Only">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ext w/Pictur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Text w/Video">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th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HI">
      <a:majorFont>
        <a:latin typeface="Roboto Condensed"/>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B14B83B7B97544DAD0819E2A91B259C" ma:contentTypeVersion="2" ma:contentTypeDescription="Create a new document." ma:contentTypeScope="" ma:versionID="5690449210c56b7a0cb7de66317f00e2">
  <xsd:schema xmlns:xsd="http://www.w3.org/2001/XMLSchema" xmlns:xs="http://www.w3.org/2001/XMLSchema" xmlns:p="http://schemas.microsoft.com/office/2006/metadata/properties" xmlns:ns2="06384dcc-0cdc-498a-a7bd-67cf6bcf7cd5" targetNamespace="http://schemas.microsoft.com/office/2006/metadata/properties" ma:root="true" ma:fieldsID="94ef254c7c0a70c41595d08c7c0e6965" ns2:_="">
    <xsd:import namespace="06384dcc-0cdc-498a-a7bd-67cf6bcf7cd5"/>
    <xsd:element name="properties">
      <xsd:complexType>
        <xsd:sequence>
          <xsd:element name="documentManagement">
            <xsd:complexType>
              <xsd:all>
                <xsd:element ref="ns2:SharedWithDetails"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384dcc-0cdc-498a-a7bd-67cf6bcf7cd5" elementFormDefault="qualified">
    <xsd:import namespace="http://schemas.microsoft.com/office/2006/documentManagement/types"/>
    <xsd:import namespace="http://schemas.microsoft.com/office/infopath/2007/PartnerControls"/>
    <xsd:element name="SharedWithDetails" ma:index="8" nillable="true" ma:displayName="Shared With Details" ma:description="" ma:internalName="SharedWithDetails" ma:readOnly="true">
      <xsd:simpleType>
        <xsd:restriction base="dms:Note">
          <xsd:maxLength value="255"/>
        </xsd:restriction>
      </xsd:simpleType>
    </xsd:element>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598CA53-D3BE-4A35-9EB7-A8B2D3C173F7}">
  <ds:schemaRefs>
    <ds:schemaRef ds:uri="http://purl.org/dc/terms/"/>
    <ds:schemaRef ds:uri="http://schemas.openxmlformats.org/package/2006/metadata/core-properties"/>
    <ds:schemaRef ds:uri="http://purl.org/dc/dcmitype/"/>
    <ds:schemaRef ds:uri="06384dcc-0cdc-498a-a7bd-67cf6bcf7cd5"/>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B43CAC50-BCFC-4E15-9D66-8677706D06B4}">
  <ds:schemaRefs>
    <ds:schemaRef ds:uri="http://schemas.microsoft.com/sharepoint/v3/contenttype/forms"/>
  </ds:schemaRefs>
</ds:datastoreItem>
</file>

<file path=customXml/itemProps3.xml><?xml version="1.0" encoding="utf-8"?>
<ds:datastoreItem xmlns:ds="http://schemas.openxmlformats.org/officeDocument/2006/customXml" ds:itemID="{2D3EAE89-1668-4FF6-9ABA-078F35A50A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384dcc-0cdc-498a-a7bd-67cf6bcf7c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17821</TotalTime>
  <Words>2693</Words>
  <Application>Microsoft Office PowerPoint</Application>
  <PresentationFormat>Custom</PresentationFormat>
  <Paragraphs>173</Paragraphs>
  <Slides>14</Slides>
  <Notes>14</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14</vt:i4>
      </vt:variant>
    </vt:vector>
  </HeadingPairs>
  <TitlesOfParts>
    <vt:vector size="23" baseType="lpstr">
      <vt:lpstr>Arial</vt:lpstr>
      <vt:lpstr>Calibri</vt:lpstr>
      <vt:lpstr>Roboto</vt:lpstr>
      <vt:lpstr>Roboto Condensed</vt:lpstr>
      <vt:lpstr>1_Title</vt:lpstr>
      <vt:lpstr>1_Text Only</vt:lpstr>
      <vt:lpstr>1_Text w/Pictures</vt:lpstr>
      <vt:lpstr>1_Text w/Video</vt:lpstr>
      <vt:lpstr>1_Other</vt:lpstr>
      <vt:lpstr>Indiana Minor Consent and Confidentiality Laws</vt:lpstr>
      <vt:lpstr>CASE SCENARIO: SHAY, 15 Y/O GIRL</vt:lpstr>
      <vt:lpstr>CASE SCENARIO: SHAY, 15 Y/O GIRL</vt:lpstr>
      <vt:lpstr>Important Definitions</vt:lpstr>
      <vt:lpstr>IN Law: Parental Consent Exceptions </vt:lpstr>
      <vt:lpstr>IN Law: minor consent based on status</vt:lpstr>
      <vt:lpstr>IN Law: minor consent based on service</vt:lpstr>
      <vt:lpstr>Indiana reporting requirements</vt:lpstr>
      <vt:lpstr>CASE SCENARIO: GIOVANNI, 17 Y/O BOY</vt:lpstr>
      <vt:lpstr>The role of parents/guardians</vt:lpstr>
      <vt:lpstr>Common questions</vt:lpstr>
      <vt:lpstr>The mature minor doctrine </vt:lpstr>
      <vt:lpstr>CASE SCENARIO: SHAY, 15 Y/O GIRL</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Cori Kocher</dc:creator>
  <cp:lastModifiedBy>Ko, Myung Ji</cp:lastModifiedBy>
  <cp:revision>477</cp:revision>
  <dcterms:created xsi:type="dcterms:W3CDTF">2016-12-02T20:56:01Z</dcterms:created>
  <dcterms:modified xsi:type="dcterms:W3CDTF">2023-11-20T17:47:36Z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0x010100CB14B83B7B97544DAD0819E2A91B259C</vt:lpwstr>
  </property>
</Properties>
</file>