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7" r:id="rId4"/>
    <p:sldMasterId id="2147483729" r:id="rId5"/>
    <p:sldMasterId id="2147483738" r:id="rId6"/>
    <p:sldMasterId id="2147483762" r:id="rId7"/>
    <p:sldMasterId id="2147483766" r:id="rId8"/>
  </p:sldMasterIdLst>
  <p:notesMasterIdLst>
    <p:notesMasterId r:id="rId23"/>
  </p:notesMasterIdLst>
  <p:sldIdLst>
    <p:sldId id="271" r:id="rId9"/>
    <p:sldId id="293" r:id="rId10"/>
    <p:sldId id="303" r:id="rId11"/>
    <p:sldId id="297" r:id="rId12"/>
    <p:sldId id="299" r:id="rId13"/>
    <p:sldId id="274" r:id="rId14"/>
    <p:sldId id="289" r:id="rId15"/>
    <p:sldId id="305" r:id="rId16"/>
    <p:sldId id="307" r:id="rId17"/>
    <p:sldId id="291" r:id="rId18"/>
    <p:sldId id="295" r:id="rId19"/>
    <p:sldId id="304" r:id="rId20"/>
    <p:sldId id="294" r:id="rId21"/>
    <p:sldId id="270" r:id="rId22"/>
  </p:sldIdLst>
  <p:sldSz cx="9756775" cy="5486400"/>
  <p:notesSz cx="6858000" cy="9144000"/>
  <p:custDataLst>
    <p:tags r:id="rId24"/>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4D4B03-7342-5154-75C6-55A3BD169C01}" name="Cooper, Mava" initials="CM" userId="S::mmcooper@med.umich.edu::66779922-9b92-4c83-ae5e-99be4b23526f" providerId="AD"/>
  <p188:author id="{BC7083F4-51C3-8745-DA98-4F0F1A0ECB80}" name="Liu, Gina" initials="LG" userId="S::liugina@med.umich.edu::784f6a49-4233-485d-8035-17c3bcf162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Lane, Jenni" initials="LJ" lastIdx="9" clrIdx="2"/>
  <p:cmAuthor id="4" name="Schorin, Claire" initials="SC" lastIdx="1" clrIdx="3"/>
  <p:cmAuthor id="5" name="Cornelison, Kaleigh" initials="CK" lastIdx="9"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003366"/>
    <a:srgbClr val="8CC443"/>
    <a:srgbClr val="0D233D"/>
    <a:srgbClr val="0D2571"/>
    <a:srgbClr val="00ADEF"/>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2" autoAdjust="0"/>
    <p:restoredTop sz="92072" autoAdjust="0"/>
  </p:normalViewPr>
  <p:slideViewPr>
    <p:cSldViewPr snapToGrid="0">
      <p:cViewPr varScale="1">
        <p:scale>
          <a:sx n="65" d="100"/>
          <a:sy n="65" d="100"/>
        </p:scale>
        <p:origin x="1266" y="54"/>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For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Another important set</a:t>
            </a:r>
            <a:r>
              <a:rPr lang="en-US" sz="960" kern="1200" baseline="0" dirty="0">
                <a:solidFill>
                  <a:schemeClr val="tx1"/>
                </a:solidFill>
                <a:effectLst/>
                <a:latin typeface="+mn-lt"/>
                <a:ea typeface="+mn-ea"/>
                <a:cs typeface="+mn-cs"/>
              </a:rPr>
              <a:t> of laws to be aware of are reporting requirements. Reporting requirement laws outline when a health care provider must break confidentiality and report the information. A health care provider must make a report when:</a:t>
            </a:r>
          </a:p>
          <a:p>
            <a:endParaRPr lang="en-US" sz="96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There is suspicion of abuse or neglect </a:t>
            </a:r>
          </a:p>
          <a:p>
            <a:pPr marL="0" lvl="0" indent="0">
              <a:buFont typeface="Arial" panose="020B0604020202020204" pitchFamily="34" charset="0"/>
              <a:buNone/>
            </a:pPr>
            <a:endParaRPr lang="en-US" sz="960" kern="1200" dirty="0">
              <a:solidFill>
                <a:schemeClr val="tx1"/>
              </a:solidFill>
              <a:effectLst/>
              <a:latin typeface="+mn-lt"/>
              <a:ea typeface="+mn-ea"/>
              <a:cs typeface="+mn-cs"/>
            </a:endParaRPr>
          </a:p>
          <a:p>
            <a:pPr marL="0" lvl="0" indent="0">
              <a:buFont typeface="Arial" panose="020B0604020202020204" pitchFamily="34" charset="0"/>
              <a:buNone/>
            </a:pPr>
            <a:r>
              <a:rPr lang="en-US" sz="960" kern="1200" dirty="0">
                <a:solidFill>
                  <a:schemeClr val="tx1"/>
                </a:solidFill>
                <a:effectLst/>
                <a:latin typeface="+mn-lt"/>
                <a:ea typeface="+mn-ea"/>
                <a:cs typeface="+mn-cs"/>
              </a:rPr>
              <a:t>Physicians are required to report instances of prenatal neglect to the Department of Children and Family Services (DCFS) by calling 855-4LA-KIDS (855-452-5437). The call is free and operates 24 hours per day, 365 days per year.</a:t>
            </a:r>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48079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a:t>
            </a:r>
            <a:r>
              <a:rPr lang="en-US" sz="960" kern="1200" baseline="0" dirty="0">
                <a:solidFill>
                  <a:schemeClr val="tx1"/>
                </a:solidFill>
                <a:effectLst/>
                <a:latin typeface="+mn-lt"/>
                <a:ea typeface="+mn-ea"/>
                <a:cs typeface="+mn-cs"/>
              </a:rPr>
              <a:t> that we’ve reviewed the laws, l</a:t>
            </a:r>
            <a:r>
              <a:rPr lang="en-US" sz="960" kern="1200" dirty="0">
                <a:solidFill>
                  <a:schemeClr val="tx1"/>
                </a:solidFill>
                <a:effectLst/>
                <a:latin typeface="+mn-lt"/>
                <a:ea typeface="+mn-ea"/>
                <a:cs typeface="+mn-cs"/>
              </a:rPr>
              <a:t>et’s take a look at</a:t>
            </a:r>
            <a:r>
              <a:rPr lang="en-US" sz="960" kern="1200" baseline="0" dirty="0">
                <a:solidFill>
                  <a:schemeClr val="tx1"/>
                </a:solidFill>
                <a:effectLst/>
                <a:latin typeface="+mn-lt"/>
                <a:ea typeface="+mn-ea"/>
                <a:cs typeface="+mn-cs"/>
              </a:rPr>
              <a:t> another</a:t>
            </a:r>
            <a:r>
              <a:rPr lang="en-US" sz="960" kern="1200" dirty="0">
                <a:solidFill>
                  <a:schemeClr val="tx1"/>
                </a:solidFill>
                <a:effectLst/>
                <a:latin typeface="+mn-lt"/>
                <a:ea typeface="+mn-ea"/>
                <a:cs typeface="+mn-cs"/>
              </a:rPr>
              <a:t> scenario. Giovanni is a 17-year-old boy who is struggling with alcohol use,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get outpatient counseling for a substance use disorder without a parent’s consent?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[Allow a moment for people to respond either quietly to themselves or aloud.]   </a:t>
            </a:r>
            <a:br>
              <a:rPr lang="en-US" sz="960" kern="1200" dirty="0">
                <a:solidFill>
                  <a:schemeClr val="tx1"/>
                </a:solidFill>
                <a:effectLst/>
                <a:latin typeface="+mn-lt"/>
                <a:ea typeface="+mn-ea"/>
                <a:cs typeface="+mn-cs"/>
              </a:rPr>
            </a:br>
            <a:endParaRPr lang="en-US" sz="960" kern="1200" dirty="0">
              <a:solidFill>
                <a:srgbClr val="FF0000"/>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rgbClr val="FF0000"/>
                </a:solidFill>
                <a:effectLst/>
                <a:latin typeface="+mn-lt"/>
                <a:ea typeface="+mn-ea"/>
                <a:cs typeface="+mn-cs"/>
              </a:rPr>
              <a:t>The answer is yes, though the provider may encourage Giovanni to tell his parents.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Additionally, a parent may be notified if he is admitted for treatment. </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339161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quick note about parents and guardians. R</a:t>
            </a:r>
            <a:r>
              <a:rPr lang="en-US" dirty="0"/>
              <a:t>esearch</a:t>
            </a:r>
            <a:r>
              <a:rPr lang="en-US" baseline="0" dirty="0"/>
              <a:t> shows that they can play a crucial role in their teenage children’s decision-making and health.  It can be tricky to keep parents engaged and at the same time, it’s essential to provide the opportunity for adolescents to talk to a provider alone, and to provide confidential services where possible.  We’ll talk about parent engagement more in the Confidentiality Best Practices Spark as well.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a:p>
        </p:txBody>
      </p:sp>
    </p:spTree>
    <p:extLst>
      <p:ext uri="{BB962C8B-B14F-4D97-AF65-F5344CB8AC3E}">
        <p14:creationId xmlns:p14="http://schemas.microsoft.com/office/powerpoint/2010/main" val="2583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wrap</a:t>
            </a:r>
            <a:r>
              <a:rPr lang="en-US" sz="960" kern="1200" baseline="0" dirty="0">
                <a:solidFill>
                  <a:schemeClr val="tx1"/>
                </a:solidFill>
                <a:effectLst/>
                <a:latin typeface="+mn-lt"/>
                <a:ea typeface="+mn-ea"/>
                <a:cs typeface="+mn-cs"/>
              </a:rPr>
              <a:t> up by </a:t>
            </a:r>
            <a:r>
              <a:rPr lang="en-US" sz="960" kern="1200" dirty="0">
                <a:solidFill>
                  <a:schemeClr val="tx1"/>
                </a:solidFill>
                <a:effectLst/>
                <a:latin typeface="+mn-lt"/>
                <a:ea typeface="+mn-ea"/>
                <a:cs typeface="+mn-cs"/>
              </a:rPr>
              <a:t>going back to our 15-year-old patient scenario, Shay. We’ll answer these questions together as I read through them.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Shay receive STI testing without a parent’s permission? [Answer: Yes, Shay can be tested for</a:t>
            </a:r>
            <a:r>
              <a:rPr lang="en-US" sz="960" kern="1200" baseline="0" dirty="0">
                <a:solidFill>
                  <a:schemeClr val="tx1"/>
                </a:solidFill>
                <a:effectLst/>
                <a:latin typeface="+mn-lt"/>
                <a:ea typeface="+mn-ea"/>
                <a:cs typeface="+mn-cs"/>
              </a:rPr>
              <a:t> all STIs including HIV without her parent’s consent.</a:t>
            </a:r>
            <a:r>
              <a:rPr lang="en-US" sz="96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60" strike="noStrike" kern="1200" dirty="0">
                <a:solidFill>
                  <a:schemeClr val="tx1"/>
                </a:solidFill>
                <a:effectLst/>
                <a:latin typeface="+mn-lt"/>
                <a:ea typeface="+mn-ea"/>
                <a:cs typeface="+mn-cs"/>
              </a:rPr>
              <a:t>Can</a:t>
            </a:r>
            <a:r>
              <a:rPr lang="en-US" sz="960" strike="noStrike" kern="1200" baseline="0" dirty="0">
                <a:solidFill>
                  <a:schemeClr val="tx1"/>
                </a:solidFill>
                <a:effectLst/>
                <a:latin typeface="+mn-lt"/>
                <a:ea typeface="+mn-ea"/>
                <a:cs typeface="+mn-cs"/>
              </a:rPr>
              <a:t> the provider talk to Shay’s mother without Shay’s consent? [Yes, her provider can tell her mother that Shay received the services</a:t>
            </a:r>
            <a:r>
              <a:rPr lang="en-US" sz="960" b="0" i="0" kern="1200" dirty="0">
                <a:solidFill>
                  <a:schemeClr val="tx1"/>
                </a:solidFill>
                <a:effectLst/>
                <a:latin typeface="+mn-lt"/>
                <a:ea typeface="+mn-ea"/>
                <a:cs typeface="+mn-cs"/>
              </a:rPr>
              <a:t>. However,</a:t>
            </a:r>
            <a:r>
              <a:rPr lang="en-US" sz="960" b="0" i="0" kern="1200" baseline="0" dirty="0">
                <a:solidFill>
                  <a:schemeClr val="tx1"/>
                </a:solidFill>
                <a:effectLst/>
                <a:latin typeface="+mn-lt"/>
                <a:ea typeface="+mn-ea"/>
                <a:cs typeface="+mn-cs"/>
              </a:rPr>
              <a:t> </a:t>
            </a:r>
            <a:r>
              <a:rPr lang="en-US" sz="960" b="0" i="0" strike="noStrike" kern="1200" baseline="0" dirty="0">
                <a:solidFill>
                  <a:schemeClr val="tx1"/>
                </a:solidFill>
                <a:effectLst/>
                <a:latin typeface="+mn-lt"/>
                <a:ea typeface="+mn-ea"/>
                <a:cs typeface="+mn-cs"/>
              </a:rPr>
              <a:t>Shay may be less likely to seek out care if she is worried her confidentiality will not be maintained, and in this case, there may be other negative consequences of involving the parent.]</a:t>
            </a:r>
          </a:p>
          <a:p>
            <a:pPr marL="0" indent="0">
              <a:buFont typeface="Arial" panose="020B0604020202020204" pitchFamily="34" charset="0"/>
              <a:buNone/>
            </a:pP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960" b="0" i="0" strike="noStrike" kern="1200" baseline="0" dirty="0">
                <a:solidFill>
                  <a:schemeClr val="tx1"/>
                </a:solidFill>
                <a:effectLst/>
                <a:latin typeface="+mn-lt"/>
                <a:ea typeface="+mn-ea"/>
                <a:cs typeface="+mn-cs"/>
              </a:rPr>
              <a:t>As we talked about at the beginning, there are different perspectives and feelings about how parents should be involved in their teen’s health care.  It can be helpful to consider how each of our own feelings affects the care we provide. [</a:t>
            </a:r>
            <a:r>
              <a:rPr lang="en-US" sz="960" b="0" i="1" strike="noStrike" kern="1200" baseline="0" dirty="0">
                <a:solidFill>
                  <a:schemeClr val="tx1"/>
                </a:solidFill>
                <a:effectLst/>
                <a:latin typeface="+mn-lt"/>
                <a:ea typeface="+mn-ea"/>
                <a:cs typeface="+mn-cs"/>
              </a:rPr>
              <a:t>If time allows, you may choose to discuss what approach your health center takes to protecting minor confidentiality</a:t>
            </a:r>
            <a:r>
              <a:rPr lang="en-US" sz="960" b="0" i="0" strike="noStrike" kern="1200" baseline="0" dirty="0">
                <a:solidFill>
                  <a:schemeClr val="tx1"/>
                </a:solidFill>
                <a:effectLst/>
                <a:latin typeface="+mn-lt"/>
                <a:ea typeface="+mn-ea"/>
                <a:cs typeface="+mn-cs"/>
              </a:rPr>
              <a:t>.]</a:t>
            </a:r>
            <a:endParaRPr lang="en-US" sz="960"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14</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a:t>
            </a:r>
            <a:r>
              <a:rPr lang="en-US" sz="960" kern="1200" baseline="0" dirty="0">
                <a:solidFill>
                  <a:schemeClr val="tx1"/>
                </a:solidFill>
                <a:effectLst/>
                <a:latin typeface="+mn-lt"/>
                <a:ea typeface="+mn-ea"/>
                <a:cs typeface="+mn-cs"/>
              </a:rPr>
              <a:t> provider</a:t>
            </a:r>
            <a:r>
              <a:rPr lang="en-US" sz="960" kern="1200" dirty="0">
                <a:solidFill>
                  <a:schemeClr val="tx1"/>
                </a:solidFill>
                <a:effectLst/>
                <a:latin typeface="+mn-lt"/>
                <a:ea typeface="+mn-ea"/>
                <a:cs typeface="+mn-cs"/>
              </a:rPr>
              <a:t> finds out that Shay is concerned about having an STI. Shay says she is worried her mother will kick her out of the house if she knows Shay is sexually active. </a:t>
            </a:r>
            <a:r>
              <a:rPr lang="en-US" sz="960" b="0" u="none" strike="noStrike" kern="1200" dirty="0">
                <a:solidFill>
                  <a:srgbClr val="7030A0"/>
                </a:solidFill>
                <a:effectLst/>
                <a:latin typeface="+mn-lt"/>
                <a:ea typeface="+mn-ea"/>
                <a:cs typeface="+mn-cs"/>
              </a:rPr>
              <a:t>Consider the answer to these questions</a:t>
            </a:r>
            <a:r>
              <a:rPr lang="en-US" sz="960" b="0" u="none" strike="noStrike" kern="1200" baseline="0" dirty="0">
                <a:solidFill>
                  <a:srgbClr val="7030A0"/>
                </a:solidFill>
                <a:effectLst/>
                <a:latin typeface="+mn-lt"/>
                <a:ea typeface="+mn-ea"/>
                <a:cs typeface="+mn-cs"/>
              </a:rPr>
              <a:t> quietly to yourself: C</a:t>
            </a:r>
            <a:r>
              <a:rPr lang="en-US" sz="960" b="0" u="none" strike="noStrike" kern="1200" dirty="0">
                <a:solidFill>
                  <a:srgbClr val="7030A0"/>
                </a:solidFill>
                <a:effectLst/>
                <a:latin typeface="+mn-lt"/>
                <a:ea typeface="+mn-ea"/>
                <a:cs typeface="+mn-cs"/>
              </a:rPr>
              <a:t>an the provider screen</a:t>
            </a:r>
            <a:r>
              <a:rPr lang="en-US" sz="960" b="0" u="none" strike="noStrike" kern="1200" baseline="0" dirty="0">
                <a:solidFill>
                  <a:srgbClr val="7030A0"/>
                </a:solidFill>
                <a:effectLst/>
                <a:latin typeface="+mn-lt"/>
                <a:ea typeface="+mn-ea"/>
                <a:cs typeface="+mn-cs"/>
              </a:rPr>
              <a:t> Shay for STIs without her mother’s knowledge or permission and still follow</a:t>
            </a:r>
            <a:r>
              <a:rPr lang="en-US" sz="960" b="0" u="none" strike="noStrike" kern="1200" dirty="0">
                <a:solidFill>
                  <a:srgbClr val="7030A0"/>
                </a:solidFill>
                <a:effectLst/>
                <a:latin typeface="+mn-lt"/>
                <a:ea typeface="+mn-ea"/>
                <a:cs typeface="+mn-cs"/>
              </a:rPr>
              <a:t> consent laws? Why or why not? </a:t>
            </a:r>
          </a:p>
          <a:p>
            <a:endParaRPr lang="en-US" sz="960" b="0" i="1" u="none" strike="noStrike" kern="1200" dirty="0">
              <a:solidFill>
                <a:srgbClr val="7030A0"/>
              </a:solidFill>
              <a:effectLst/>
              <a:latin typeface="+mn-lt"/>
              <a:ea typeface="+mn-ea"/>
              <a:cs typeface="+mn-cs"/>
            </a:endParaRPr>
          </a:p>
          <a:p>
            <a:r>
              <a:rPr lang="en-US" sz="960" b="0" i="1" u="none" strike="noStrike" kern="1200" dirty="0">
                <a:solidFill>
                  <a:srgbClr val="7030A0"/>
                </a:solidFill>
                <a:effectLst/>
                <a:latin typeface="+mn-lt"/>
                <a:ea typeface="+mn-ea"/>
                <a:cs typeface="+mn-cs"/>
              </a:rPr>
              <a:t>[Give participants a moment to respond to the question on the slide. You may choose to have discussion here or just have people think about it.]</a:t>
            </a:r>
          </a:p>
          <a:p>
            <a:endParaRPr lang="en-US" sz="960" b="0" u="none" strike="noStrike" kern="1200" baseline="0" dirty="0">
              <a:solidFill>
                <a:srgbClr val="7030A0"/>
              </a:solidFill>
              <a:effectLst/>
              <a:latin typeface="+mn-lt"/>
              <a:ea typeface="+mn-ea"/>
              <a:cs typeface="+mn-cs"/>
            </a:endParaRPr>
          </a:p>
          <a:p>
            <a:r>
              <a:rPr lang="en-US" sz="960" b="0" u="none" strike="noStrike" kern="1200" baseline="0" dirty="0">
                <a:solidFill>
                  <a:srgbClr val="7030A0"/>
                </a:solidFill>
                <a:effectLst/>
                <a:latin typeface="+mn-lt"/>
                <a:ea typeface="+mn-ea"/>
                <a:cs typeface="+mn-cs"/>
              </a:rPr>
              <a:t>Think about this might play out at your clinic, and we will talk about the answer at the end of the presentation. </a:t>
            </a:r>
            <a:endParaRPr lang="en-US" sz="960" b="0" u="none" strike="noStrike" kern="1200" dirty="0">
              <a:solidFill>
                <a:srgbClr val="7030A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baseline="0" dirty="0">
                <a:solidFill>
                  <a:schemeClr val="tx1"/>
                </a:solidFill>
                <a:effectLst/>
                <a:latin typeface="+mn-lt"/>
                <a:ea typeface="+mn-ea"/>
                <a:cs typeface="+mn-cs"/>
              </a:rPr>
              <a:t>Shay’s scenario brings up another issue, which is how our own values might affect the way we feel about teens accessing certain services without their parents being aware.  In Shay’s situation, she is concerned about her mother, which may affect how we feel about her getting STI testing without involving a parent.  </a:t>
            </a:r>
          </a:p>
          <a:p>
            <a:endParaRPr lang="en-US" sz="960" kern="1200" baseline="0" dirty="0">
              <a:solidFill>
                <a:schemeClr val="tx1"/>
              </a:solidFill>
              <a:effectLst/>
              <a:latin typeface="+mn-lt"/>
              <a:ea typeface="+mn-ea"/>
              <a:cs typeface="+mn-cs"/>
            </a:endParaRPr>
          </a:p>
          <a:p>
            <a:r>
              <a:rPr lang="en-US" sz="960" kern="1200" baseline="0" dirty="0">
                <a:solidFill>
                  <a:schemeClr val="tx1"/>
                </a:solidFill>
                <a:effectLst/>
                <a:latin typeface="+mn-lt"/>
                <a:ea typeface="+mn-ea"/>
                <a:cs typeface="+mn-cs"/>
              </a:rPr>
              <a:t>We usually do not have complete </a:t>
            </a:r>
            <a:r>
              <a:rPr lang="en-US" sz="960" kern="1200" dirty="0">
                <a:solidFill>
                  <a:schemeClr val="tx1"/>
                </a:solidFill>
                <a:effectLst/>
                <a:latin typeface="+mn-lt"/>
                <a:ea typeface="+mn-ea"/>
                <a:cs typeface="+mn-cs"/>
              </a:rPr>
              <a:t>information about a patient. When we know more details, </a:t>
            </a:r>
            <a:r>
              <a:rPr lang="en-US" sz="960" strike="noStrike" kern="1200" dirty="0">
                <a:solidFill>
                  <a:srgbClr val="FF0000"/>
                </a:solidFill>
                <a:effectLst/>
                <a:latin typeface="+mn-lt"/>
                <a:ea typeface="+mn-ea"/>
                <a:cs typeface="+mn-cs"/>
              </a:rPr>
              <a:t>could it affect how we feel about the patient’s right to confidentiality? Even</a:t>
            </a:r>
            <a:r>
              <a:rPr lang="en-US" sz="960" strike="noStrike" kern="1200" baseline="0" dirty="0">
                <a:solidFill>
                  <a:srgbClr val="FF0000"/>
                </a:solidFill>
                <a:effectLst/>
                <a:latin typeface="+mn-lt"/>
                <a:ea typeface="+mn-ea"/>
                <a:cs typeface="+mn-cs"/>
              </a:rPr>
              <a:t> if a teen can legally receive some services without a parent’s consent, </a:t>
            </a:r>
            <a:r>
              <a:rPr lang="en-US" sz="960" strike="noStrike" kern="1200" dirty="0">
                <a:solidFill>
                  <a:srgbClr val="FF0000"/>
                </a:solidFill>
                <a:effectLst/>
                <a:latin typeface="+mn-lt"/>
                <a:ea typeface="+mn-ea"/>
                <a:cs typeface="+mn-cs"/>
              </a:rPr>
              <a:t>it can be challenging when we think parents should be involved. What can go wrong if we break confidentiality? </a:t>
            </a:r>
            <a:endParaRPr lang="en-US" sz="960" strike="noStrike"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[Have a couple of people respond briefly. Main point: If we don’t protect confidentiality, it can have a negative impact on teens.]</a:t>
            </a:r>
          </a:p>
          <a:p>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a:t>
            </a:r>
            <a:endParaRPr lang="en-US" strike="sngStrike" dirty="0"/>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134441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Before we review the laws, it’s important to recognize the difference between consent and confidentiality. </a:t>
            </a:r>
          </a:p>
          <a:p>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marL="171450" lvl="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Even if a minor is allowed to consent to a service without a parent’s permission, it does not mean that the provider is required to keep it confidential. </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So, laws can protect a minor’s right to access a specific service, like contraception, but often, it’s up to health care providers and staff to protect a minor’s confidentiality.</a:t>
            </a:r>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175895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These exceptions are based on: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A minor’s </a:t>
            </a:r>
            <a:r>
              <a:rPr lang="en-US" sz="960" b="1" kern="1200" dirty="0">
                <a:solidFill>
                  <a:schemeClr val="tx1"/>
                </a:solidFill>
                <a:effectLst/>
                <a:latin typeface="+mn-lt"/>
                <a:ea typeface="+mn-ea"/>
                <a:cs typeface="+mn-cs"/>
              </a:rPr>
              <a:t>status</a:t>
            </a:r>
            <a:r>
              <a:rPr lang="en-US" sz="960" b="0" kern="1200" dirty="0">
                <a:solidFill>
                  <a:schemeClr val="tx1"/>
                </a:solidFill>
                <a:effectLst/>
                <a:latin typeface="+mn-lt"/>
                <a:ea typeface="+mn-ea"/>
                <a:cs typeface="+mn-cs"/>
              </a:rPr>
              <a:t>, or</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a:t>
            </a:r>
            <a:r>
              <a:rPr lang="en-US" sz="960" kern="1200" dirty="0">
                <a:solidFill>
                  <a:schemeClr val="tx1"/>
                </a:solidFill>
                <a:effectLst/>
                <a:latin typeface="+mn-lt"/>
                <a:ea typeface="+mn-ea"/>
                <a:cs typeface="+mn-cs"/>
              </a:rPr>
              <a:t>he </a:t>
            </a:r>
            <a:r>
              <a:rPr lang="en-US" sz="960" b="1" kern="1200" dirty="0">
                <a:solidFill>
                  <a:schemeClr val="tx1"/>
                </a:solidFill>
                <a:effectLst/>
                <a:latin typeface="+mn-lt"/>
                <a:ea typeface="+mn-ea"/>
                <a:cs typeface="+mn-cs"/>
              </a:rPr>
              <a:t>type of service </a:t>
            </a:r>
            <a:r>
              <a:rPr lang="en-US" sz="960" kern="1200" dirty="0">
                <a:solidFill>
                  <a:schemeClr val="tx1"/>
                </a:solidFill>
                <a:effectLst/>
                <a:latin typeface="+mn-lt"/>
                <a:ea typeface="+mn-ea"/>
                <a:cs typeface="+mn-cs"/>
              </a:rPr>
              <a:t>requested</a:t>
            </a:r>
            <a:r>
              <a:rPr lang="en-US" sz="96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The clinic’s funding source</a:t>
            </a:r>
          </a:p>
          <a:p>
            <a:pPr marL="0" lvl="0" indent="0">
              <a:buFont typeface="Arial" panose="020B0604020202020204" pitchFamily="34" charset="0"/>
              <a:buNone/>
            </a:pPr>
            <a:endParaRPr lang="en-US" sz="960"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kern="1200" baseline="0" dirty="0">
                <a:solidFill>
                  <a:schemeClr val="tx1"/>
                </a:solidFill>
                <a:effectLst/>
                <a:latin typeface="+mn-lt"/>
                <a:ea typeface="+mn-ea"/>
                <a:cs typeface="+mn-cs"/>
              </a:rPr>
              <a:t>Again, these laws can sometimes be confusing, so I’m passing out a handout that summarizes these exceptions. If it’s helpful, you can keep this on hand for quick reference in the future. </a:t>
            </a:r>
          </a:p>
          <a:p>
            <a:pPr marL="0" lvl="0" indent="0">
              <a:buFont typeface="Arial" panose="020B0604020202020204" pitchFamily="34" charset="0"/>
              <a:buNone/>
            </a:pPr>
            <a:endParaRPr lang="en-US" sz="960" i="1"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i="1" kern="1200" dirty="0">
                <a:solidFill>
                  <a:schemeClr val="tx1"/>
                </a:solidFill>
                <a:effectLst/>
                <a:latin typeface="+mn-lt"/>
                <a:ea typeface="+mn-ea"/>
                <a:cs typeface="+mn-cs"/>
              </a:rPr>
              <a:t>[Pass out the</a:t>
            </a:r>
            <a:r>
              <a:rPr lang="en-US" sz="960" i="1" kern="1200" baseline="0" dirty="0">
                <a:solidFill>
                  <a:schemeClr val="tx1"/>
                </a:solidFill>
                <a:effectLst/>
                <a:latin typeface="+mn-lt"/>
                <a:ea typeface="+mn-ea"/>
                <a:cs typeface="+mn-cs"/>
              </a:rPr>
              <a:t> “Louisiana</a:t>
            </a:r>
            <a:r>
              <a:rPr lang="en-US" sz="960" i="1" kern="1200" dirty="0">
                <a:solidFill>
                  <a:schemeClr val="tx1"/>
                </a:solidFill>
                <a:effectLst/>
                <a:latin typeface="+mn-lt"/>
                <a:ea typeface="+mn-ea"/>
                <a:cs typeface="+mn-cs"/>
              </a:rPr>
              <a:t> 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209181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let’s look at the exceptions based on status. </a:t>
            </a:r>
          </a:p>
          <a:p>
            <a:endParaRPr lang="en-US" baseline="0" dirty="0"/>
          </a:p>
          <a:p>
            <a:r>
              <a:rPr lang="en-US" dirty="0"/>
              <a:t>If</a:t>
            </a:r>
            <a:r>
              <a:rPr lang="en-US" baseline="0" dirty="0"/>
              <a:t> a minor has any of these statuses, they can consent to health care services without a parent or guardian’s permission. </a:t>
            </a:r>
          </a:p>
          <a:p>
            <a:endParaRPr lang="en-US" sz="96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Emancipated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Married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Divorced </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72752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dirty="0"/>
              <a:t>Now</a:t>
            </a:r>
            <a:r>
              <a:rPr lang="en-US" baseline="0" dirty="0"/>
              <a:t> let’s look at the exceptions based on type of service. </a:t>
            </a:r>
            <a:r>
              <a:rPr lang="en-US" strike="noStrike" dirty="0"/>
              <a:t>Each</a:t>
            </a:r>
            <a:r>
              <a:rPr lang="en-US" strike="noStrike" baseline="0" dirty="0"/>
              <a:t> state has certain services that a minor may consent to without a parent or guardian’s consent.  Remember, a parent may still find out about the service, so it may not actually be confidential, but it’s important to note that legally, a minor does not need a parent to consent to these services: </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trike="noStrike" baseline="0" dirty="0"/>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Receive surgical care or health services for any illness or disease</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Receive pregnancy related care, including care related to labor and childbirth</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Receive services for diagnosis and treatment of STIs. While Louisiana’s relevant statute on testing/treatment of STIs does not mention HIV specifically, it may be reasonably interpreted to include HIV. </a:t>
            </a:r>
            <a:r>
              <a:rPr lang="en-US" sz="1800" kern="1200" dirty="0">
                <a:solidFill>
                  <a:schemeClr val="tx1"/>
                </a:solidFill>
                <a:effectLst/>
                <a:latin typeface="Calibri" panose="020F0502020204030204" pitchFamily="34" charset="0"/>
                <a:ea typeface="+mn-ea"/>
                <a:cs typeface="Times New Roman" panose="02020603050405020304" pitchFamily="18" charset="0"/>
              </a:rPr>
              <a:t>Additionally, e</a:t>
            </a:r>
            <a:r>
              <a:rPr lang="en-US" sz="1800" dirty="0">
                <a:effectLst/>
                <a:latin typeface="Calibri" panose="020F0502020204030204" pitchFamily="34" charset="0"/>
                <a:ea typeface="Calibri" panose="020F0502020204030204" pitchFamily="34" charset="0"/>
                <a:cs typeface="Times New Roman" panose="02020603050405020304" pitchFamily="18" charset="0"/>
              </a:rPr>
              <a:t>ven though Louisiana law does not expressly allow minors to consent to HIV pre-exposure prophylaxis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800" dirty="0">
                <a:effectLst/>
                <a:latin typeface="Calibri" panose="020F0502020204030204" pitchFamily="34" charset="0"/>
                <a:ea typeface="Calibri" panose="020F0502020204030204" pitchFamily="34" charset="0"/>
                <a:cs typeface="Times New Roman" panose="02020603050405020304" pitchFamily="18" charset="0"/>
              </a:rPr>
              <a:t> use when indicated or requested.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However, we recommend that you confer with your legal and/or risk management team, and your state public health officials, to develop institutional policies around providing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without parental/guardian consent.]</a:t>
            </a:r>
            <a:endParaRPr lang="en-US" sz="10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Receive services for diagnosis and treatment of drug and alcohol problems, including preventive counseling or treatment.</a:t>
            </a:r>
            <a:endParaRPr lang="en-US" strike="noStrike" baseline="0"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200"/>
              </a:spcBef>
              <a:spcAft>
                <a:spcPts val="600"/>
              </a:spcAf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Finally, let’s look at exceptions based on funding source. Minors are able to receive confidential family planning services if the funding source is Medicaid or a Title X family planning program. </a:t>
            </a:r>
          </a:p>
          <a:p>
            <a:pPr marL="0" marR="0" algn="l">
              <a:lnSpc>
                <a:spcPct val="107000"/>
              </a:lnSpc>
              <a:spcBef>
                <a:spcPts val="200"/>
              </a:spcBef>
              <a:spcAft>
                <a:spcPts val="600"/>
              </a:spcAft>
            </a:pP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algn="l">
              <a:lnSpc>
                <a:spcPct val="107000"/>
              </a:lnSpc>
              <a:spcBef>
                <a:spcPts val="200"/>
              </a:spcBef>
              <a:spcAft>
                <a:spcPts val="600"/>
              </a:spcAf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Health centers that cannot provide confidential sexual health services to patients using private insurance can often provide more assurance of confidentiality to teens using Medicaid. It’s also good to be aware of local Title X clinics so a minor can be referred there if they need confidential sexual health services. If your health center is funded through Title X, you can provide nearly all reproductive health services to minors without a parent’s consent. Abortion is the exception, as it requires parent consent or judicial bypass.  </a:t>
            </a:r>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13637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There are a few circumstances where a provider is </a:t>
            </a:r>
            <a:r>
              <a:rPr lang="en-US" sz="1000" b="1" kern="1200" dirty="0">
                <a:solidFill>
                  <a:schemeClr val="tx1"/>
                </a:solidFill>
                <a:effectLst/>
                <a:latin typeface="+mn-lt"/>
                <a:ea typeface="+mn-ea"/>
                <a:cs typeface="+mn-cs"/>
              </a:rPr>
              <a:t>permitted</a:t>
            </a:r>
            <a:r>
              <a:rPr lang="en-US" sz="1000" kern="1200" dirty="0">
                <a:solidFill>
                  <a:schemeClr val="tx1"/>
                </a:solidFill>
                <a:effectLst/>
                <a:latin typeface="+mn-lt"/>
                <a:ea typeface="+mn-ea"/>
                <a:cs typeface="+mn-cs"/>
              </a:rPr>
              <a:t> (but not required) to notify a parent/guardian. In each of these contexts, the provider may exercise discretion in deciding whether parental notification would be in the best interests of the minor. </a:t>
            </a:r>
          </a:p>
          <a:p>
            <a:endParaRPr lang="en-US" sz="960" kern="1200" dirty="0">
              <a:solidFill>
                <a:schemeClr val="tx1"/>
              </a:solidFill>
              <a:effectLst/>
              <a:latin typeface="+mn-lt"/>
              <a:ea typeface="+mn-ea"/>
              <a:cs typeface="+mn-cs"/>
            </a:endParaRPr>
          </a:p>
          <a:p>
            <a:pPr marL="171450" marR="0" lvl="0" indent="-171450">
              <a:lnSpc>
                <a:spcPct val="107000"/>
              </a:lnSpc>
              <a:spcBef>
                <a:spcPts val="200"/>
              </a:spcBef>
              <a:spcAft>
                <a:spcPts val="600"/>
              </a:spcAft>
              <a:buFont typeface="Arial" panose="020B0604020202020204" pitchFamily="34" charset="0"/>
              <a:buChar char="•"/>
            </a:pPr>
            <a:r>
              <a:rPr lang="en-US" sz="1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 provider may inform the minor’s parent/legal guardian of the minor’s decision to get STI testing and/or care, but is not required</a:t>
            </a:r>
            <a:endParaRPr lang="en-US" sz="800" kern="1200" dirty="0">
              <a:solidFill>
                <a:schemeClr val="tx1"/>
              </a:solidFill>
              <a:effectLst/>
              <a:latin typeface="+mn-lt"/>
              <a:ea typeface="+mn-ea"/>
              <a:cs typeface="+mn-cs"/>
            </a:endParaRPr>
          </a:p>
          <a:p>
            <a:pPr marL="171450" marR="0" lvl="0" indent="-171450">
              <a:lnSpc>
                <a:spcPct val="107000"/>
              </a:lnSpc>
              <a:spcBef>
                <a:spcPts val="200"/>
              </a:spcBef>
              <a:spcAft>
                <a:spcPts val="600"/>
              </a:spcAft>
              <a:buFont typeface="Arial" panose="020B0604020202020204" pitchFamily="34" charset="0"/>
              <a:buChar char="•"/>
            </a:pPr>
            <a:r>
              <a:rPr lang="en-US" sz="1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Testing positive for STI and receiving treatment</a:t>
            </a:r>
          </a:p>
          <a:p>
            <a:pPr marL="171450" marR="0" lvl="0" indent="-171450">
              <a:lnSpc>
                <a:spcPct val="107000"/>
              </a:lnSpc>
              <a:spcBef>
                <a:spcPts val="200"/>
              </a:spcBef>
              <a:spcAft>
                <a:spcPts val="600"/>
              </a:spcAft>
              <a:buFont typeface="Arial" panose="020B0604020202020204" pitchFamily="34" charset="0"/>
              <a:buChar char="•"/>
            </a:pPr>
            <a:r>
              <a:rPr lang="en-US" sz="1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Any reason</a:t>
            </a:r>
          </a:p>
          <a:p>
            <a:pPr marL="0" marR="0" lvl="0" indent="0">
              <a:lnSpc>
                <a:spcPct val="107000"/>
              </a:lnSpc>
              <a:spcBef>
                <a:spcPts val="200"/>
              </a:spcBef>
              <a:spcAft>
                <a:spcPts val="600"/>
              </a:spcAft>
              <a:buFont typeface="+mj-lt"/>
              <a:buNone/>
            </a:pPr>
            <a:endParaRPr lang="en-US" sz="1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nSpc>
                <a:spcPct val="107000"/>
              </a:lnSpc>
              <a:spcBef>
                <a:spcPts val="200"/>
              </a:spcBef>
              <a:spcAft>
                <a:spcPts val="600"/>
              </a:spcAft>
              <a:buFont typeface="+mj-lt"/>
              <a:buNone/>
            </a:pPr>
            <a:r>
              <a:rPr lang="en-US" sz="1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Again, this part of the law allows a provider to tell a parent about these specific confidential services if it’s in the best interest of the young person.</a:t>
            </a:r>
          </a:p>
          <a:p>
            <a:pPr marL="0" marR="0" lvl="0" indent="0">
              <a:lnSpc>
                <a:spcPct val="107000"/>
              </a:lnSpc>
              <a:spcBef>
                <a:spcPts val="200"/>
              </a:spcBef>
              <a:spcAft>
                <a:spcPts val="600"/>
              </a:spcAft>
              <a:buFont typeface="+mj-lt"/>
              <a:buNone/>
            </a:pPr>
            <a:endParaRPr lang="en-US" sz="1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gn="l" defTabSz="731611" rtl="0" eaLnBrk="1" fontAlgn="auto" latinLnBrk="0" hangingPunct="1">
              <a:lnSpc>
                <a:spcPct val="107000"/>
              </a:lnSpc>
              <a:spcBef>
                <a:spcPts val="200"/>
              </a:spcBef>
              <a:spcAft>
                <a:spcPts val="600"/>
              </a:spcAft>
              <a:buClrTx/>
              <a:buSzTx/>
              <a:buFont typeface="+mj-lt"/>
              <a:buNone/>
              <a:tabLst/>
              <a:defRPr/>
            </a:pPr>
            <a:r>
              <a:rPr lang="en-US" sz="1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 provider is required to tell the minor’s parents/guardian about services in the following circumstance:</a:t>
            </a:r>
          </a:p>
          <a:p>
            <a:pPr marL="0" marR="0" lvl="0" indent="0" algn="l" defTabSz="731611" rtl="0" eaLnBrk="1" fontAlgn="auto" latinLnBrk="0" hangingPunct="1">
              <a:lnSpc>
                <a:spcPct val="107000"/>
              </a:lnSpc>
              <a:spcBef>
                <a:spcPts val="200"/>
              </a:spcBef>
              <a:spcAft>
                <a:spcPts val="600"/>
              </a:spcAft>
              <a:buClrTx/>
              <a:buSzTx/>
              <a:buFont typeface="+mj-lt"/>
              <a:buNone/>
              <a:tabLst/>
              <a:defRPr/>
            </a:pPr>
            <a:endParaRPr lang="en-US" sz="1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342900" indent="-342900">
              <a:lnSpc>
                <a:spcPct val="115000"/>
              </a:lnSpc>
              <a:spcBef>
                <a:spcPts val="0"/>
              </a:spcBef>
              <a:buFont typeface="Symbol" panose="05050102010706020507" pitchFamily="18" charset="2"/>
              <a:buChar char=""/>
              <a:tabLst>
                <a:tab pos="457200" algn="l"/>
              </a:tabLst>
            </a:pPr>
            <a:r>
              <a:rPr lang="en-US" sz="1600" dirty="0">
                <a:latin typeface="Roboto" panose="02000000000000000000" pitchFamily="2" charset="0"/>
                <a:ea typeface="Calibri" panose="020F0502020204030204" pitchFamily="34" charset="0"/>
                <a:cs typeface="Times New Roman" panose="02020603050405020304" pitchFamily="18" charset="0"/>
              </a:rPr>
              <a:t>Abortion with the exception of judicial bypass or medical emergency. However, since Roe v. Wade was overturned, abortion is largely banned in Louisiana for everyone and access to abortion services is limited.</a:t>
            </a:r>
          </a:p>
          <a:p>
            <a:pPr marL="342900" indent="-342900">
              <a:lnSpc>
                <a:spcPct val="115000"/>
              </a:lnSpc>
              <a:spcBef>
                <a:spcPts val="0"/>
              </a:spcBef>
              <a:buFont typeface="Symbol" panose="05050102010706020507" pitchFamily="18" charset="2"/>
              <a:buChar char=""/>
              <a:tabLst>
                <a:tab pos="457200" algn="l"/>
              </a:tabLst>
            </a:pPr>
            <a:r>
              <a:rPr lang="en-US" sz="1600" dirty="0">
                <a:latin typeface="Roboto" panose="02000000000000000000" pitchFamily="2" charset="0"/>
                <a:ea typeface="Calibri" panose="020F0502020204030204" pitchFamily="34" charset="0"/>
                <a:cs typeface="Times New Roman" panose="02020603050405020304" pitchFamily="18" charset="0"/>
              </a:rPr>
              <a:t>Sterilization</a:t>
            </a:r>
          </a:p>
          <a:p>
            <a:pPr marL="342900" indent="-342900">
              <a:lnSpc>
                <a:spcPct val="115000"/>
              </a:lnSpc>
              <a:spcBef>
                <a:spcPts val="0"/>
              </a:spcBef>
              <a:buFont typeface="Symbol" panose="05050102010706020507" pitchFamily="18" charset="2"/>
              <a:buChar char=""/>
              <a:tabLst>
                <a:tab pos="457200" algn="l"/>
              </a:tabLst>
            </a:pPr>
            <a:r>
              <a:rPr lang="en-US" sz="1600" dirty="0">
                <a:latin typeface="Roboto" panose="02000000000000000000" pitchFamily="2" charset="0"/>
                <a:ea typeface="Calibri" panose="020F0502020204030204" pitchFamily="34" charset="0"/>
                <a:cs typeface="Times New Roman" panose="02020603050405020304" pitchFamily="18" charset="0"/>
              </a:rPr>
              <a:t>Adoption placement</a:t>
            </a:r>
          </a:p>
          <a:p>
            <a:pPr marL="0" indent="0">
              <a:lnSpc>
                <a:spcPct val="115000"/>
              </a:lnSpc>
              <a:spcBef>
                <a:spcPts val="0"/>
              </a:spcBef>
              <a:buFont typeface="Symbol" panose="05050102010706020507" pitchFamily="18" charset="2"/>
              <a:buNone/>
              <a:tabLst>
                <a:tab pos="457200" algn="l"/>
              </a:tabLst>
            </a:pPr>
            <a:endParaRPr lang="en-US" sz="16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indent="0">
              <a:lnSpc>
                <a:spcPct val="115000"/>
              </a:lnSpc>
              <a:spcBef>
                <a:spcPts val="0"/>
              </a:spcBef>
              <a:buFont typeface="Symbol" panose="05050102010706020507" pitchFamily="18" charset="2"/>
              <a:buNone/>
              <a:tabLst>
                <a:tab pos="457200" algn="l"/>
              </a:tabLs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Research shows that teens are more likely to disclose personal information when they know which services will be kept confidential and which will not. Providers can inform minor patients about which services they can receive confidentially and which they cannot. Providers can also decide they will use their discretion and not break confidentiality unless there is a medical need. The next Spark about this topic covers strategies to protect minor confidentiality when appropriate, and will provide more time for our health center to consider privacy practices.</a:t>
            </a:r>
            <a:endParaRPr lang="en-US" sz="10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endParaRPr lang="en-US" sz="96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3427837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99590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89084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46644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378343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260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312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96245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9408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043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947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92335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82722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65546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18114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52721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85188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92410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8330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6479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24702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4407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79926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9296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28582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5293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02120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4371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2919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503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27017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19446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10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55336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181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53420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510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767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3161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555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91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1263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2528174617"/>
      </p:ext>
    </p:extLst>
  </p:cSld>
  <p:clrMap bg1="lt1" tx1="dk1" bg2="lt2" tx2="dk2" accent1="accent1" accent2="accent2" accent3="accent3" accent4="accent4" accent5="accent5" accent6="accent6" hlink="hlink" folHlink="folHlink"/>
  <p:sldLayoutIdLst>
    <p:sldLayoutId id="2147483728" r:id="rId1"/>
    <p:sldLayoutId id="2147483771" r:id="rId2"/>
    <p:sldLayoutId id="214748377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65DE60A-50D9-9E26-4550-1BAE6B4BF845}"/>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78226737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C2327CA7-A4FF-857C-F7CA-9205F3456290}"/>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52981652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98A1F247-7772-BD66-6989-F5DEF106702F}"/>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56796596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1895429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803373" y="5038"/>
            <a:ext cx="5953401" cy="2966762"/>
          </a:xfrm>
        </p:spPr>
        <p:txBody>
          <a:bodyPr/>
          <a:lstStyle/>
          <a:p>
            <a:r>
              <a:rPr lang="en-US" dirty="0"/>
              <a:t>Louisiana</a:t>
            </a:r>
            <a:br>
              <a:rPr lang="en-US" dirty="0"/>
            </a:br>
            <a:r>
              <a:rPr lang="en-US" dirty="0"/>
              <a:t>Minor Consent and Confidentiality Laws</a:t>
            </a:r>
          </a:p>
        </p:txBody>
      </p:sp>
      <p:sp>
        <p:nvSpPr>
          <p:cNvPr id="16" name="TextBox 15"/>
          <p:cNvSpPr txBox="1"/>
          <p:nvPr/>
        </p:nvSpPr>
        <p:spPr>
          <a:xfrm>
            <a:off x="4949928" y="3504952"/>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June 2023</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9900" y="4768650"/>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43226"/>
          </a:xfrm>
          <a:prstGeom prst="rect">
            <a:avLst/>
          </a:prstGeom>
        </p:spPr>
        <p:txBody>
          <a:bodyPr/>
          <a:lstStyle/>
          <a:p>
            <a:pPr marL="0" indent="0">
              <a:buNone/>
            </a:pPr>
            <a:r>
              <a:rPr lang="en-US" sz="2400" b="1" dirty="0">
                <a:solidFill>
                  <a:srgbClr val="99CC33"/>
                </a:solidFill>
                <a:latin typeface="+mj-lt"/>
                <a:cs typeface="Calibri" pitchFamily="34" charset="0"/>
              </a:rPr>
              <a:t>HEALTH CARE PROVIDERS MUST OVERRIDE THE MINOR’S CONFIDENTIALITY and report </a:t>
            </a:r>
            <a:r>
              <a:rPr lang="en-US" dirty="0">
                <a:cs typeface="Calibri" pitchFamily="34" charset="0"/>
              </a:rPr>
              <a:t>if:</a:t>
            </a:r>
            <a:endParaRPr lang="en-US" sz="1800" dirty="0"/>
          </a:p>
        </p:txBody>
      </p:sp>
      <p:sp>
        <p:nvSpPr>
          <p:cNvPr id="2" name="Text Placeholder 1">
            <a:extLst>
              <a:ext uri="{FF2B5EF4-FFF2-40B4-BE49-F238E27FC236}">
                <a16:creationId xmlns:a16="http://schemas.microsoft.com/office/drawing/2014/main" id="{A43D5209-D27D-9984-E385-AC30C64A5862}"/>
              </a:ext>
            </a:extLst>
          </p:cNvPr>
          <p:cNvSpPr>
            <a:spLocks noGrp="1"/>
          </p:cNvSpPr>
          <p:nvPr>
            <p:ph type="body" sz="quarter" idx="11"/>
          </p:nvPr>
        </p:nvSpPr>
        <p:spPr>
          <a:xfrm>
            <a:off x="771524" y="1746738"/>
            <a:ext cx="8221664" cy="3282461"/>
          </a:xfrm>
        </p:spPr>
        <p:txBody>
          <a:bodyPr/>
          <a:lstStyle/>
          <a:p>
            <a:pPr marL="285750" indent="-285750">
              <a:buFont typeface="Arial" panose="020B0604020202020204" pitchFamily="34" charset="0"/>
              <a:buChar char="•"/>
            </a:pPr>
            <a:r>
              <a:rPr lang="en-US" sz="1800" dirty="0"/>
              <a:t>There is suspicion of abuse or neglect </a:t>
            </a:r>
          </a:p>
          <a:p>
            <a:pPr marL="285750" indent="-285750">
              <a:buFont typeface="Arial" panose="020B0604020202020204" pitchFamily="34" charset="0"/>
              <a:buChar char="•"/>
            </a:pPr>
            <a:endParaRPr lang="en-US" dirty="0"/>
          </a:p>
          <a:p>
            <a:r>
              <a:rPr lang="en-US" dirty="0"/>
              <a:t>Physicians are required to report instances of prenatal neglect to the Department of Children and Family Services (DCFS) by calling 855-4LA-KIDS (855-452-5437). The call is free and operates 24 hours per day, 365 days per year.</a:t>
            </a:r>
          </a:p>
          <a:p>
            <a:endParaRPr lang="en-US" dirty="0"/>
          </a:p>
        </p:txBody>
      </p:sp>
      <p:sp>
        <p:nvSpPr>
          <p:cNvPr id="3" name="Title 2"/>
          <p:cNvSpPr>
            <a:spLocks noGrp="1"/>
          </p:cNvSpPr>
          <p:nvPr>
            <p:ph type="title"/>
          </p:nvPr>
        </p:nvSpPr>
        <p:spPr/>
        <p:txBody>
          <a:bodyPr/>
          <a:lstStyle/>
          <a:p>
            <a:r>
              <a:rPr lang="en-US" dirty="0"/>
              <a:t>Louisiana reporting requirements</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398585" y="923599"/>
            <a:ext cx="4220308" cy="4255476"/>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ED9D9319-EBF7-A7C6-AF86-93E49BA2037A}"/>
              </a:ext>
            </a:extLst>
          </p:cNvPr>
          <p:cNvSpPr>
            <a:spLocks noGrp="1"/>
          </p:cNvSpPr>
          <p:nvPr>
            <p:ph type="body" sz="quarter" idx="11"/>
          </p:nvPr>
        </p:nvSpPr>
        <p:spPr>
          <a:xfrm>
            <a:off x="4878387" y="923599"/>
            <a:ext cx="4123109" cy="3650191"/>
          </a:xfrm>
        </p:spPr>
        <p:txBody>
          <a:bodyPr/>
          <a:lstStyle/>
          <a:p>
            <a:pPr lvl="0" algn="l"/>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alcohol </a:t>
            </a:r>
            <a:r>
              <a:rPr lang="en-US" dirty="0">
                <a:ea typeface="Calibri"/>
                <a:cs typeface="Times New Roman"/>
              </a:rPr>
              <a:t>use</a:t>
            </a:r>
            <a:endParaRPr lang="en-US" sz="1800" dirty="0">
              <a:ea typeface="Calibri"/>
              <a:cs typeface="Times New Roman"/>
            </a:endParaRPr>
          </a:p>
          <a:p>
            <a:pPr lvl="0" algn="l"/>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dirty="0"/>
          </a:p>
        </p:txBody>
      </p:sp>
      <p:sp>
        <p:nvSpPr>
          <p:cNvPr id="9" name="TextBox 8"/>
          <p:cNvSpPr txBox="1"/>
          <p:nvPr/>
        </p:nvSpPr>
        <p:spPr>
          <a:xfrm>
            <a:off x="5137883" y="3842243"/>
            <a:ext cx="4021937" cy="923330"/>
          </a:xfrm>
          <a:prstGeom prst="rect">
            <a:avLst/>
          </a:prstGeom>
          <a:noFill/>
        </p:spPr>
        <p:txBody>
          <a:bodyPr wrap="square" rtlCol="0">
            <a:spAutoFit/>
          </a:bodyPr>
          <a:lstStyle/>
          <a:p>
            <a:pPr marL="119063" lvl="0" algn="ctr"/>
            <a:r>
              <a:rPr lang="en-US" sz="1800" i="1" dirty="0"/>
              <a:t>Is Giovanni allowed to get outpatient counseling for substance abuse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role of parents/guardians</a:t>
            </a:r>
          </a:p>
        </p:txBody>
      </p:sp>
      <p:pic>
        <p:nvPicPr>
          <p:cNvPr id="10" name="Picture Placeholder 9"/>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796" b="13796"/>
          <a:stretch/>
        </p:blipFill>
        <p:spPr/>
      </p:pic>
    </p:spTree>
    <p:extLst>
      <p:ext uri="{BB962C8B-B14F-4D97-AF65-F5344CB8AC3E}">
        <p14:creationId xmlns:p14="http://schemas.microsoft.com/office/powerpoint/2010/main" val="158759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F0B49D6E-E970-8142-349A-403ACF344DA9}"/>
              </a:ext>
            </a:extLst>
          </p:cNvPr>
          <p:cNvSpPr>
            <a:spLocks noGrp="1"/>
          </p:cNvSpPr>
          <p:nvPr>
            <p:ph type="body" sz="quarter" idx="11"/>
          </p:nvPr>
        </p:nvSpPr>
        <p:spPr>
          <a:xfrm>
            <a:off x="771524" y="975386"/>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771524" y="4163912"/>
            <a:ext cx="8678197" cy="923330"/>
          </a:xfrm>
          <a:prstGeom prst="rect">
            <a:avLst/>
          </a:prstGeom>
          <a:noFill/>
        </p:spPr>
        <p:txBody>
          <a:bodyPr wrap="square">
            <a:spAutoFit/>
          </a:bodyPr>
          <a:lstStyle/>
          <a:p>
            <a:pPr marL="342900" lvl="0" indent="-342900">
              <a:buFont typeface="Arial" panose="020B0604020202020204" pitchFamily="34" charset="0"/>
              <a:buChar char="•"/>
            </a:pPr>
            <a:r>
              <a:rPr lang="en-US" sz="1800" i="1" dirty="0"/>
              <a:t>Can Shay receive STI testing without a parent’s permission?</a:t>
            </a:r>
          </a:p>
          <a:p>
            <a:pPr marL="342900" lvl="0" indent="-342900">
              <a:buFont typeface="Arial" panose="020B0604020202020204" pitchFamily="34" charset="0"/>
              <a:buChar char="•"/>
            </a:pPr>
            <a:r>
              <a:rPr lang="en-US" sz="1800" i="1" dirty="0"/>
              <a:t>Can she receive STI treatment without a parent’s permission?  </a:t>
            </a:r>
          </a:p>
          <a:p>
            <a:pPr marL="342900" lvl="0" indent="-342900">
              <a:buFont typeface="Arial" panose="020B0604020202020204" pitchFamily="34" charset="0"/>
              <a:buChar char="•"/>
            </a:pPr>
            <a:r>
              <a:rPr lang="en-US" sz="1800" i="1" dirty="0"/>
              <a:t>Can the provider talk to Shay’s mother?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405" y="975386"/>
            <a:ext cx="1980373" cy="2878275"/>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pic>
        <p:nvPicPr>
          <p:cNvPr id="5" name="Picture Placeholder 5">
            <a:extLst>
              <a:ext uri="{FF2B5EF4-FFF2-40B4-BE49-F238E27FC236}">
                <a16:creationId xmlns:a16="http://schemas.microsoft.com/office/drawing/2014/main" id="{02C00BAC-B274-40D1-8104-4D2CD5249E38}"/>
              </a:ext>
            </a:extLst>
          </p:cNvPr>
          <p:cNvPicPr>
            <a:picLocks noChangeAspect="1"/>
          </p:cNvPicPr>
          <p:nvPr/>
        </p:nvPicPr>
        <p:blipFill>
          <a:blip r:embed="rId4" cstate="hqprint">
            <a:extLst>
              <a:ext uri="{28A0092B-C50C-407E-A947-70E740481C1C}">
                <a14:useLocalDpi xmlns:a14="http://schemas.microsoft.com/office/drawing/2010/main" val="0"/>
              </a:ext>
            </a:extLst>
          </a:blip>
          <a:srcRect l="16667" r="16667"/>
          <a:stretch>
            <a:fillRect/>
          </a:stretch>
        </p:blipFill>
        <p:spPr>
          <a:xfrm>
            <a:off x="307975" y="1630627"/>
            <a:ext cx="3213831" cy="3213830"/>
          </a:xfrm>
          <a:prstGeom prst="rect">
            <a:avLst/>
          </a:prstGeom>
        </p:spPr>
      </p:pic>
      <p:sp>
        <p:nvSpPr>
          <p:cNvPr id="16" name="TextBox 15"/>
          <p:cNvSpPr txBox="1"/>
          <p:nvPr/>
        </p:nvSpPr>
        <p:spPr>
          <a:xfrm>
            <a:off x="3960996" y="3237542"/>
            <a:ext cx="2419304" cy="276999"/>
          </a:xfrm>
          <a:prstGeom prst="rect">
            <a:avLst/>
          </a:prstGeom>
          <a:noFill/>
        </p:spPr>
        <p:txBody>
          <a:bodyPr wrap="square" rtlCol="0">
            <a:spAutoFit/>
          </a:bodyPr>
          <a:lstStyle/>
          <a:p>
            <a:r>
              <a:rPr lang="en-US" sz="1200" i="1" dirty="0">
                <a:solidFill>
                  <a:schemeClr val="bg1"/>
                </a:solidFill>
              </a:rPr>
              <a:t>For educational purposes only </a:t>
            </a:r>
          </a:p>
        </p:txBody>
      </p:sp>
      <p:pic>
        <p:nvPicPr>
          <p:cNvPr id="2" name="Picture 1" descr="A yellow letter m and blue text&#10;&#10;Description automatically generated">
            <a:extLst>
              <a:ext uri="{FF2B5EF4-FFF2-40B4-BE49-F238E27FC236}">
                <a16:creationId xmlns:a16="http://schemas.microsoft.com/office/drawing/2014/main" id="{BF77BAB5-C45C-204E-620F-D20C35D44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9900" y="4768650"/>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6BAED25A-563D-8FB8-575F-6098C0A8F773}"/>
              </a:ext>
            </a:extLst>
          </p:cNvPr>
          <p:cNvSpPr>
            <a:spLocks noGrp="1"/>
          </p:cNvSpPr>
          <p:nvPr>
            <p:ph type="body" sz="quarter" idx="11"/>
          </p:nvPr>
        </p:nvSpPr>
        <p:spPr>
          <a:xfrm>
            <a:off x="763587" y="980826"/>
            <a:ext cx="4073883" cy="3650191"/>
          </a:xfrm>
        </p:spPr>
        <p:txBody>
          <a:bodyPr/>
          <a:lstStyle/>
          <a:p>
            <a:pPr marL="0" lvl="0" indent="0">
              <a:buNone/>
            </a:pPr>
            <a:r>
              <a:rPr lang="en-US" sz="2000" b="1" cap="all" dirty="0">
                <a:latin typeface="Roboto Condensed"/>
                <a:cs typeface="Calibri" pitchFamily="34" charset="0"/>
              </a:rPr>
              <a:t>Purpose of visit </a:t>
            </a:r>
            <a:br>
              <a:rPr lang="en-US" sz="20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i="1"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569503" y="4169352"/>
            <a:ext cx="4267967" cy="923330"/>
          </a:xfrm>
          <a:prstGeom prst="rect">
            <a:avLst/>
          </a:prstGeom>
          <a:noFill/>
        </p:spPr>
        <p:txBody>
          <a:bodyPr wrap="square">
            <a:spAutoFit/>
          </a:bodyPr>
          <a:lstStyle/>
          <a:p>
            <a:pPr lvl="0" algn="ctr"/>
            <a:r>
              <a:rPr lang="en-US" sz="1800" i="1" dirty="0"/>
              <a:t>Can the provider screen Shay for STIs without her mother’s consent? </a:t>
            </a:r>
          </a:p>
          <a:p>
            <a:pPr lvl="0" algn="ctr"/>
            <a:r>
              <a:rPr lang="en-US" sz="1800" i="1" dirty="0"/>
              <a:t>Why or why not?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163" y="980826"/>
            <a:ext cx="2717802" cy="3950054"/>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9EC1DFAE-ABE7-47D1-CE6B-F35D68BB0955}"/>
              </a:ext>
            </a:extLst>
          </p:cNvPr>
          <p:cNvSpPr>
            <a:spLocks noGrp="1"/>
          </p:cNvSpPr>
          <p:nvPr>
            <p:ph type="body" sz="quarter" idx="11"/>
          </p:nvPr>
        </p:nvSpPr>
        <p:spPr>
          <a:xfrm>
            <a:off x="771524" y="980826"/>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endParaRPr lang="en-US" dirty="0"/>
          </a:p>
        </p:txBody>
      </p:sp>
      <p:pic>
        <p:nvPicPr>
          <p:cNvPr id="7" name="Picture 6">
            <a:extLst>
              <a:ext uri="{FF2B5EF4-FFF2-40B4-BE49-F238E27FC236}">
                <a16:creationId xmlns:a16="http://schemas.microsoft.com/office/drawing/2014/main" id="{222F70DA-1D66-B5FE-55F8-EE58CCB16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163" y="980826"/>
            <a:ext cx="2717802" cy="3950054"/>
          </a:xfrm>
          <a:prstGeom prst="rect">
            <a:avLst/>
          </a:prstGeom>
        </p:spPr>
      </p:pic>
    </p:spTree>
    <p:extLst>
      <p:ext uri="{BB962C8B-B14F-4D97-AF65-F5344CB8AC3E}">
        <p14:creationId xmlns:p14="http://schemas.microsoft.com/office/powerpoint/2010/main" val="281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Roboto Condensed"/>
                <a:cs typeface="Calibri" pitchFamily="34" charset="0"/>
              </a:rPr>
              <a:t>Consent</a:t>
            </a:r>
            <a:endParaRPr lang="en-US" sz="2400" i="1" dirty="0">
              <a:solidFill>
                <a:prstClr val="white"/>
              </a:solidFill>
              <a:cs typeface="Calibri" pitchFamily="34" charset="0"/>
            </a:endParaRPr>
          </a:p>
        </p:txBody>
      </p:sp>
      <p:sp>
        <p:nvSpPr>
          <p:cNvPr id="2" name="Text Placeholder 1">
            <a:extLst>
              <a:ext uri="{FF2B5EF4-FFF2-40B4-BE49-F238E27FC236}">
                <a16:creationId xmlns:a16="http://schemas.microsoft.com/office/drawing/2014/main" id="{84BB18DA-459B-1868-7792-57024B9E4CAB}"/>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57200" indent="-347472">
              <a:lnSpc>
                <a:spcPct val="100000"/>
              </a:lnSpc>
              <a:buFont typeface="Arial" panose="020B0604020202020204" pitchFamily="34" charset="0"/>
              <a:buChar char="•"/>
            </a:pPr>
            <a:r>
              <a:rPr lang="en-US" sz="1800" dirty="0"/>
              <a:t>Parent/guardian must give consent before their minor child can receive services (except specific confidential services)</a:t>
            </a:r>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3" name="Text Placeholder 2">
            <a:extLst>
              <a:ext uri="{FF2B5EF4-FFF2-40B4-BE49-F238E27FC236}">
                <a16:creationId xmlns:a16="http://schemas.microsoft.com/office/drawing/2014/main" id="{7057B419-453A-CF17-70FA-0E681F79CA4D}"/>
              </a:ext>
            </a:extLst>
          </p:cNvPr>
          <p:cNvSpPr>
            <a:spLocks noGrp="1"/>
          </p:cNvSpPr>
          <p:nvPr>
            <p:ph type="body" sz="quarter" idx="12"/>
          </p:nvPr>
        </p:nvSpPr>
        <p:spPr/>
        <p:txBody>
          <a:bodyPr/>
          <a:lstStyle/>
          <a:p>
            <a:r>
              <a:rPr lang="en-US" dirty="0"/>
              <a:t>Confidentiality </a:t>
            </a:r>
          </a:p>
        </p:txBody>
      </p:sp>
      <p:sp>
        <p:nvSpPr>
          <p:cNvPr id="6" name="Text Placeholder 5">
            <a:extLst>
              <a:ext uri="{FF2B5EF4-FFF2-40B4-BE49-F238E27FC236}">
                <a16:creationId xmlns:a16="http://schemas.microsoft.com/office/drawing/2014/main" id="{9931ACC7-D2DE-9724-8E51-91D83B71A3EC}"/>
              </a:ext>
            </a:extLst>
          </p:cNvPr>
          <p:cNvSpPr>
            <a:spLocks noGrp="1"/>
          </p:cNvSpPr>
          <p:nvPr>
            <p:ph type="body" sz="quarter" idx="13"/>
          </p:nvPr>
        </p:nvSpPr>
        <p:spPr/>
        <p:txBody>
          <a:bodyPr/>
          <a:lstStyle/>
          <a:p>
            <a:pPr marL="400050" indent="-285750">
              <a:lnSpc>
                <a:spcPct val="100000"/>
              </a:lnSpc>
              <a:buFont typeface="Arial" panose="020B0604020202020204" pitchFamily="34" charset="0"/>
              <a:buChar char="•"/>
            </a:pPr>
            <a:r>
              <a:rPr lang="en-US" sz="1800" dirty="0"/>
              <a:t>How providers and staff keep certain information confidential</a:t>
            </a:r>
          </a:p>
          <a:p>
            <a:pPr marL="114300" indent="0">
              <a:lnSpc>
                <a:spcPct val="100000"/>
              </a:lnSpc>
              <a:buNone/>
            </a:pPr>
            <a:endParaRPr lang="en-US" dirty="0"/>
          </a:p>
          <a:p>
            <a:pPr marL="114300" indent="0">
              <a:lnSpc>
                <a:spcPct val="100000"/>
              </a:lnSpc>
              <a:buNone/>
            </a:pPr>
            <a:r>
              <a:rPr lang="en-US" sz="2400" b="1" dirty="0"/>
              <a:t>			Consent ≠ Confidentiality</a:t>
            </a:r>
          </a:p>
          <a:p>
            <a:endParaRPr lang="en-US" dirty="0"/>
          </a:p>
        </p:txBody>
      </p:sp>
    </p:spTree>
    <p:extLst>
      <p:ext uri="{BB962C8B-B14F-4D97-AF65-F5344CB8AC3E}">
        <p14:creationId xmlns:p14="http://schemas.microsoft.com/office/powerpoint/2010/main" val="36567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387996"/>
          </a:xfrm>
          <a:prstGeom prst="rect">
            <a:avLst/>
          </a:prstGeom>
        </p:spPr>
        <p:txBody>
          <a:bodyPr/>
          <a:lstStyle/>
          <a:p>
            <a:pPr marL="0" indent="0">
              <a:buNone/>
            </a:pPr>
            <a:r>
              <a:rPr lang="en-US" dirty="0">
                <a:cs typeface="Calibri" pitchFamily="34" charset="0"/>
              </a:rPr>
              <a:t>A parent or legal guardian must provide consent on behalf of a minor (under age 18) before health care services are provided, with several important exceptions.</a:t>
            </a:r>
            <a:endParaRPr lang="en-US" b="1" dirty="0">
              <a:cs typeface="Calibri" pitchFamily="34" charset="0"/>
            </a:endParaRPr>
          </a:p>
        </p:txBody>
      </p:sp>
      <p:sp>
        <p:nvSpPr>
          <p:cNvPr id="2" name="Text Placeholder 1">
            <a:extLst>
              <a:ext uri="{FF2B5EF4-FFF2-40B4-BE49-F238E27FC236}">
                <a16:creationId xmlns:a16="http://schemas.microsoft.com/office/drawing/2014/main" id="{9335C4EC-61A5-3FD4-7FDC-CD109AF62C01}"/>
              </a:ext>
            </a:extLst>
          </p:cNvPr>
          <p:cNvSpPr>
            <a:spLocks noGrp="1"/>
          </p:cNvSpPr>
          <p:nvPr>
            <p:ph type="body" sz="quarter" idx="11"/>
          </p:nvPr>
        </p:nvSpPr>
        <p:spPr>
          <a:xfrm>
            <a:off x="771524" y="2309446"/>
            <a:ext cx="8221664" cy="2719753"/>
          </a:xfrm>
        </p:spPr>
        <p:txBody>
          <a:bodyPr/>
          <a:lstStyle/>
          <a:p>
            <a:pPr marL="0" indent="0">
              <a:buNone/>
            </a:pPr>
            <a:r>
              <a:rPr lang="en-US" sz="1800" dirty="0">
                <a:cs typeface="Calibri" pitchFamily="34" charset="0"/>
              </a:rPr>
              <a:t>The exceptions are based on:</a:t>
            </a:r>
          </a:p>
          <a:p>
            <a:pPr marL="342900" indent="-342900">
              <a:buFont typeface="Arial" panose="020B0604020202020204" pitchFamily="34" charset="0"/>
              <a:buChar char="•"/>
            </a:pPr>
            <a:r>
              <a:rPr lang="en-US" sz="1800" dirty="0">
                <a:cs typeface="Calibri" pitchFamily="34" charset="0"/>
              </a:rPr>
              <a:t>The minor’s </a:t>
            </a:r>
            <a:r>
              <a:rPr lang="en-US" sz="1800" b="1" dirty="0">
                <a:cs typeface="Calibri" pitchFamily="34" charset="0"/>
              </a:rPr>
              <a:t>status</a:t>
            </a:r>
            <a:r>
              <a:rPr lang="en-US" sz="1800" dirty="0">
                <a:cs typeface="Calibri" pitchFamily="34" charset="0"/>
              </a:rPr>
              <a:t> (independence from parents/guardians),</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(such as certain sexual health services)</a:t>
            </a:r>
          </a:p>
          <a:p>
            <a:pPr marL="342900" indent="-342900">
              <a:buFont typeface="Arial" panose="020B0604020202020204" pitchFamily="34" charset="0"/>
              <a:buChar char="•"/>
            </a:pPr>
            <a:r>
              <a:rPr lang="en-US" sz="1800" dirty="0">
                <a:cs typeface="Calibri" pitchFamily="34" charset="0"/>
              </a:rPr>
              <a:t>The clinic’s </a:t>
            </a:r>
            <a:r>
              <a:rPr lang="en-US" sz="1800" b="1" dirty="0">
                <a:cs typeface="Calibri" pitchFamily="34" charset="0"/>
              </a:rPr>
              <a:t>funding source</a:t>
            </a:r>
          </a:p>
          <a:p>
            <a:endParaRPr lang="en-US" b="1" dirty="0"/>
          </a:p>
        </p:txBody>
      </p:sp>
      <p:sp>
        <p:nvSpPr>
          <p:cNvPr id="3" name="Title 2"/>
          <p:cNvSpPr>
            <a:spLocks noGrp="1"/>
          </p:cNvSpPr>
          <p:nvPr>
            <p:ph type="title"/>
          </p:nvPr>
        </p:nvSpPr>
        <p:spPr>
          <a:ln>
            <a:noFill/>
          </a:ln>
        </p:spPr>
        <p:txBody>
          <a:bodyPr/>
          <a:lstStyle/>
          <a:p>
            <a:r>
              <a:rPr lang="en-US" dirty="0"/>
              <a:t>LA Law: Parental Consent Exceptions </a:t>
            </a:r>
          </a:p>
        </p:txBody>
      </p:sp>
    </p:spTree>
    <p:custDataLst>
      <p:tags r:id="rId1"/>
    </p:custDataLst>
    <p:extLst>
      <p:ext uri="{BB962C8B-B14F-4D97-AF65-F5344CB8AC3E}">
        <p14:creationId xmlns:p14="http://schemas.microsoft.com/office/powerpoint/2010/main" val="40364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841088"/>
          </a:xfrm>
          <a:prstGeom prst="rect">
            <a:avLst/>
          </a:prstGeom>
        </p:spPr>
        <p:txBody>
          <a:bodyPr/>
          <a:lstStyle/>
          <a:p>
            <a:pPr marL="0" lvl="0" indent="0">
              <a:lnSpc>
                <a:spcPct val="108000"/>
              </a:lnSpc>
              <a:buNone/>
            </a:pPr>
            <a:r>
              <a:rPr lang="en-US" sz="2400" b="1" dirty="0">
                <a:solidFill>
                  <a:srgbClr val="99CC33"/>
                </a:solidFill>
                <a:latin typeface="+mj-lt"/>
              </a:rPr>
              <a:t>A MINOR MAY CONSENT TO HEALTH CARE SERVICES WITHOUT A PARENT/GUARDIAN’S PERMISSION IF THEY ARE:</a:t>
            </a:r>
            <a:endParaRPr lang="en-US" sz="1800" dirty="0"/>
          </a:p>
        </p:txBody>
      </p:sp>
      <p:sp>
        <p:nvSpPr>
          <p:cNvPr id="3" name="Title 2"/>
          <p:cNvSpPr>
            <a:spLocks noGrp="1"/>
          </p:cNvSpPr>
          <p:nvPr>
            <p:ph type="title"/>
          </p:nvPr>
        </p:nvSpPr>
        <p:spPr/>
        <p:txBody>
          <a:bodyPr/>
          <a:lstStyle/>
          <a:p>
            <a:r>
              <a:rPr lang="en-US" dirty="0"/>
              <a:t>LA Law: minor consent based on </a:t>
            </a:r>
            <a:r>
              <a:rPr lang="en-US" i="1" dirty="0"/>
              <a:t>status</a:t>
            </a:r>
          </a:p>
        </p:txBody>
      </p:sp>
      <p:sp>
        <p:nvSpPr>
          <p:cNvPr id="9" name="Text Placeholder 8">
            <a:extLst>
              <a:ext uri="{FF2B5EF4-FFF2-40B4-BE49-F238E27FC236}">
                <a16:creationId xmlns:a16="http://schemas.microsoft.com/office/drawing/2014/main" id="{BA80A6E9-E551-E89D-1323-27E8983972DE}"/>
              </a:ext>
            </a:extLst>
          </p:cNvPr>
          <p:cNvSpPr>
            <a:spLocks noGrp="1"/>
          </p:cNvSpPr>
          <p:nvPr>
            <p:ph type="body" sz="quarter" idx="11"/>
          </p:nvPr>
        </p:nvSpPr>
        <p:spPr>
          <a:xfrm>
            <a:off x="771524" y="1762538"/>
            <a:ext cx="8221664" cy="3266661"/>
          </a:xfrm>
        </p:spPr>
        <p:txBody>
          <a:bodyPr/>
          <a:lstStyle/>
          <a:p>
            <a:pPr marL="285750" indent="-285750">
              <a:buFont typeface="Arial" panose="020B0604020202020204" pitchFamily="34" charset="0"/>
              <a:buChar char="•"/>
            </a:pPr>
            <a:r>
              <a:rPr lang="en-US" dirty="0"/>
              <a:t>Emancipated</a:t>
            </a:r>
          </a:p>
          <a:p>
            <a:pPr marL="285750" indent="-285750">
              <a:buFont typeface="Arial" panose="020B0604020202020204" pitchFamily="34" charset="0"/>
              <a:buChar char="•"/>
            </a:pPr>
            <a:r>
              <a:rPr lang="en-US" dirty="0"/>
              <a:t>Married</a:t>
            </a:r>
          </a:p>
          <a:p>
            <a:pPr marL="285750" indent="-285750">
              <a:buFont typeface="Arial" panose="020B0604020202020204" pitchFamily="34" charset="0"/>
              <a:buChar char="•"/>
            </a:pPr>
            <a:r>
              <a:rPr lang="en-US" dirty="0"/>
              <a:t>Divorced</a:t>
            </a:r>
          </a:p>
          <a:p>
            <a:endParaRPr lang="en-US" dirty="0"/>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13565"/>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PATIENTS UNDER 18 MAY CONSENT TO THE FOLLOWING </a:t>
            </a:r>
            <a:r>
              <a:rPr lang="en-US" sz="2400" b="1" i="1" dirty="0">
                <a:solidFill>
                  <a:srgbClr val="99CC33"/>
                </a:solidFill>
                <a:latin typeface="+mj-lt"/>
                <a:cs typeface="Calibri" pitchFamily="34" charset="0"/>
              </a:rPr>
              <a:t>WITHOUT </a:t>
            </a:r>
            <a:r>
              <a:rPr lang="en-US" sz="2400" b="1" dirty="0">
                <a:solidFill>
                  <a:srgbClr val="99CC33"/>
                </a:solidFill>
                <a:latin typeface="+mj-lt"/>
                <a:cs typeface="Calibri" pitchFamily="34" charset="0"/>
              </a:rPr>
              <a:t>PARENTAL/GUARDIAN CONSENT:</a:t>
            </a:r>
            <a:endParaRPr lang="en-US" sz="1800" strike="sngStrike" dirty="0">
              <a:cs typeface="Calibri" pitchFamily="34" charset="0"/>
            </a:endParaRPr>
          </a:p>
        </p:txBody>
      </p:sp>
      <p:sp>
        <p:nvSpPr>
          <p:cNvPr id="3" name="Title 2"/>
          <p:cNvSpPr>
            <a:spLocks noGrp="1"/>
          </p:cNvSpPr>
          <p:nvPr>
            <p:ph type="title"/>
          </p:nvPr>
        </p:nvSpPr>
        <p:spPr/>
        <p:txBody>
          <a:bodyPr/>
          <a:lstStyle/>
          <a:p>
            <a:r>
              <a:rPr lang="en-US" dirty="0"/>
              <a:t>LA Law: minor consent based on </a:t>
            </a:r>
            <a:r>
              <a:rPr lang="en-US" i="1" dirty="0"/>
              <a:t>service</a:t>
            </a:r>
          </a:p>
        </p:txBody>
      </p:sp>
      <p:sp>
        <p:nvSpPr>
          <p:cNvPr id="5" name="TextBox 4">
            <a:extLst>
              <a:ext uri="{FF2B5EF4-FFF2-40B4-BE49-F238E27FC236}">
                <a16:creationId xmlns:a16="http://schemas.microsoft.com/office/drawing/2014/main" id="{51F094E3-CB1F-D045-9F64-6D8A5C5D2B5F}"/>
              </a:ext>
            </a:extLst>
          </p:cNvPr>
          <p:cNvSpPr txBox="1"/>
          <p:nvPr/>
        </p:nvSpPr>
        <p:spPr>
          <a:xfrm>
            <a:off x="890954" y="1735015"/>
            <a:ext cx="8221905" cy="2083647"/>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US" sz="1800" dirty="0"/>
              <a:t>Receive surgical care or health services for any illness or disease</a:t>
            </a:r>
          </a:p>
          <a:p>
            <a:pPr marL="285750" indent="-285750">
              <a:spcBef>
                <a:spcPts val="1000"/>
              </a:spcBef>
              <a:buFont typeface="Arial" panose="020B0604020202020204" pitchFamily="34" charset="0"/>
              <a:buChar char="•"/>
            </a:pPr>
            <a:r>
              <a:rPr lang="en-US" sz="1800" dirty="0"/>
              <a:t>Receive pregnancy related care, including care related to labor and childbirth</a:t>
            </a:r>
          </a:p>
          <a:p>
            <a:pPr marL="285750" indent="-285750">
              <a:spcBef>
                <a:spcPts val="1000"/>
              </a:spcBef>
              <a:buFont typeface="Arial" panose="020B0604020202020204" pitchFamily="34" charset="0"/>
              <a:buChar char="•"/>
            </a:pPr>
            <a:r>
              <a:rPr lang="en-US" sz="1800" dirty="0"/>
              <a:t>Receive services for diagnosis and treatment of STIs, including HIV *</a:t>
            </a:r>
          </a:p>
          <a:p>
            <a:pPr marL="285750" indent="-285750">
              <a:spcBef>
                <a:spcPts val="1000"/>
              </a:spcBef>
              <a:buFont typeface="Arial" panose="020B0604020202020204" pitchFamily="34" charset="0"/>
              <a:buChar char="•"/>
            </a:pPr>
            <a:r>
              <a:rPr lang="en-US" sz="1800" dirty="0"/>
              <a:t>Receive services for diagnosis and treatment of drug and alcohol problems, including preventive counseling or treatment.</a:t>
            </a:r>
          </a:p>
          <a:p>
            <a:endParaRPr lang="en-US" dirty="0"/>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33787"/>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PATIENTS UNDER 18 MAY CONSENT TO THE FOLLOWING </a:t>
            </a:r>
            <a:r>
              <a:rPr lang="en-US" sz="2400" b="1" i="1" dirty="0">
                <a:solidFill>
                  <a:srgbClr val="99CC33"/>
                </a:solidFill>
                <a:latin typeface="+mj-lt"/>
                <a:cs typeface="Calibri" pitchFamily="34" charset="0"/>
              </a:rPr>
              <a:t>WITHOUT</a:t>
            </a:r>
            <a:r>
              <a:rPr lang="en-US" sz="2400" b="1" dirty="0">
                <a:solidFill>
                  <a:srgbClr val="99CC33"/>
                </a:solidFill>
                <a:latin typeface="+mj-lt"/>
                <a:cs typeface="Calibri" pitchFamily="34" charset="0"/>
              </a:rPr>
              <a:t> PARENTAL/GUARDIAN CONSENT:</a:t>
            </a:r>
            <a:endParaRPr lang="en-US" sz="1800" strike="sngStrike" dirty="0">
              <a:cs typeface="Calibri" pitchFamily="34" charset="0"/>
            </a:endParaRPr>
          </a:p>
        </p:txBody>
      </p:sp>
      <p:sp>
        <p:nvSpPr>
          <p:cNvPr id="2" name="Title 1">
            <a:extLst>
              <a:ext uri="{FF2B5EF4-FFF2-40B4-BE49-F238E27FC236}">
                <a16:creationId xmlns:a16="http://schemas.microsoft.com/office/drawing/2014/main" id="{16C46674-B455-0860-450B-A8E769B70BCD}"/>
              </a:ext>
            </a:extLst>
          </p:cNvPr>
          <p:cNvSpPr>
            <a:spLocks noGrp="1"/>
          </p:cNvSpPr>
          <p:nvPr>
            <p:ph type="title"/>
          </p:nvPr>
        </p:nvSpPr>
        <p:spPr>
          <a:xfrm>
            <a:off x="763587" y="-39673"/>
            <a:ext cx="6715954" cy="936649"/>
          </a:xfrm>
        </p:spPr>
        <p:txBody>
          <a:bodyPr/>
          <a:lstStyle/>
          <a:p>
            <a:r>
              <a:rPr lang="en-US" dirty="0">
                <a:solidFill>
                  <a:srgbClr val="002060"/>
                </a:solidFill>
              </a:rPr>
              <a:t>LA Law: minor consent based on </a:t>
            </a:r>
            <a:br>
              <a:rPr lang="en-US" dirty="0">
                <a:solidFill>
                  <a:srgbClr val="002060"/>
                </a:solidFill>
              </a:rPr>
            </a:br>
            <a:r>
              <a:rPr lang="en-US" i="1" dirty="0"/>
              <a:t>funding source</a:t>
            </a:r>
            <a:endParaRPr lang="en-US" dirty="0"/>
          </a:p>
        </p:txBody>
      </p:sp>
      <p:sp>
        <p:nvSpPr>
          <p:cNvPr id="7" name="TextBox 6">
            <a:extLst>
              <a:ext uri="{FF2B5EF4-FFF2-40B4-BE49-F238E27FC236}">
                <a16:creationId xmlns:a16="http://schemas.microsoft.com/office/drawing/2014/main" id="{4E4F5790-E399-2325-1998-817C26D08E17}"/>
              </a:ext>
            </a:extLst>
          </p:cNvPr>
          <p:cNvSpPr txBox="1"/>
          <p:nvPr/>
        </p:nvSpPr>
        <p:spPr>
          <a:xfrm>
            <a:off x="771283" y="1755237"/>
            <a:ext cx="8221905" cy="1401409"/>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US" sz="1800" dirty="0"/>
              <a:t>Receiving contraceptive services at a Title X facility</a:t>
            </a:r>
          </a:p>
          <a:p>
            <a:pPr marL="285750" indent="-285750">
              <a:spcBef>
                <a:spcPts val="1000"/>
              </a:spcBef>
              <a:buFont typeface="Arial" panose="020B0604020202020204" pitchFamily="34" charset="0"/>
              <a:buChar char="•"/>
            </a:pPr>
            <a:r>
              <a:rPr lang="en-US" sz="1800" dirty="0"/>
              <a:t>Receiving services funded by Medicaid</a:t>
            </a:r>
          </a:p>
          <a:p>
            <a:pPr marL="285750" indent="-285750">
              <a:spcBef>
                <a:spcPts val="1000"/>
              </a:spcBef>
              <a:buFont typeface="Arial" panose="020B0604020202020204" pitchFamily="34" charset="0"/>
              <a:buChar char="•"/>
            </a:pPr>
            <a:r>
              <a:rPr lang="en-US" sz="1800" dirty="0"/>
              <a:t>Receiving services from Title X funded sites</a:t>
            </a:r>
          </a:p>
          <a:p>
            <a:endParaRPr lang="en-US" dirty="0"/>
          </a:p>
        </p:txBody>
      </p:sp>
    </p:spTree>
    <p:custDataLst>
      <p:tags r:id="rId1"/>
    </p:custDataLst>
    <p:extLst>
      <p:ext uri="{BB962C8B-B14F-4D97-AF65-F5344CB8AC3E}">
        <p14:creationId xmlns:p14="http://schemas.microsoft.com/office/powerpoint/2010/main" val="1638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43226"/>
          </a:xfrm>
          <a:prstGeom prst="rect">
            <a:avLst/>
          </a:prstGeom>
        </p:spPr>
        <p:txBody>
          <a:bodyPr/>
          <a:lstStyle/>
          <a:p>
            <a:pPr marL="0" indent="0">
              <a:buNone/>
            </a:pPr>
            <a:r>
              <a:rPr lang="en-US" b="0" dirty="0">
                <a:solidFill>
                  <a:srgbClr val="99CC33"/>
                </a:solidFill>
                <a:latin typeface="+mj-lt"/>
                <a:cs typeface="Calibri" pitchFamily="34" charset="0"/>
              </a:rPr>
              <a:t>HEALTH CARE PROVIDERS May OVERRIDE THE MINOR’S CONFIDENTIALITY IF:</a:t>
            </a:r>
            <a:endParaRPr lang="en-US" b="0" dirty="0"/>
          </a:p>
        </p:txBody>
      </p:sp>
      <p:sp>
        <p:nvSpPr>
          <p:cNvPr id="2" name="Text Placeholder 1">
            <a:extLst>
              <a:ext uri="{FF2B5EF4-FFF2-40B4-BE49-F238E27FC236}">
                <a16:creationId xmlns:a16="http://schemas.microsoft.com/office/drawing/2014/main" id="{A43D5209-D27D-9984-E385-AC30C64A5862}"/>
              </a:ext>
            </a:extLst>
          </p:cNvPr>
          <p:cNvSpPr>
            <a:spLocks noGrp="1"/>
          </p:cNvSpPr>
          <p:nvPr>
            <p:ph type="body" sz="quarter" idx="11"/>
          </p:nvPr>
        </p:nvSpPr>
        <p:spPr>
          <a:xfrm>
            <a:off x="771524" y="1664676"/>
            <a:ext cx="8221664" cy="1244112"/>
          </a:xfrm>
        </p:spPr>
        <p:txBody>
          <a:bodyPr/>
          <a:lstStyle/>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dirty="0">
                <a:effectLst/>
                <a:latin typeface="Roboto" panose="02000000000000000000" pitchFamily="2" charset="0"/>
                <a:ea typeface="Calibri" panose="020F0502020204030204" pitchFamily="34" charset="0"/>
                <a:cs typeface="Times New Roman" panose="02020603050405020304" pitchFamily="18" charset="0"/>
              </a:rPr>
              <a:t>STI </a:t>
            </a:r>
            <a:r>
              <a:rPr lang="en-US" dirty="0">
                <a:latin typeface="Roboto" panose="02000000000000000000" pitchFamily="2" charset="0"/>
                <a:ea typeface="Calibri" panose="020F0502020204030204" pitchFamily="34" charset="0"/>
                <a:cs typeface="Times New Roman" panose="02020603050405020304" pitchFamily="18" charset="0"/>
              </a:rPr>
              <a:t>t</a:t>
            </a:r>
            <a:r>
              <a:rPr lang="en-US" sz="1800" dirty="0">
                <a:effectLst/>
                <a:latin typeface="Roboto" panose="02000000000000000000" pitchFamily="2" charset="0"/>
                <a:ea typeface="Calibri" panose="020F0502020204030204" pitchFamily="34" charset="0"/>
                <a:cs typeface="Times New Roman" panose="02020603050405020304" pitchFamily="18" charset="0"/>
              </a:rPr>
              <a:t>esting</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dirty="0">
                <a:effectLst/>
                <a:latin typeface="Roboto" panose="02000000000000000000" pitchFamily="2" charset="0"/>
                <a:ea typeface="Calibri" panose="020F0502020204030204" pitchFamily="34" charset="0"/>
                <a:cs typeface="Times New Roman" panose="02020603050405020304" pitchFamily="18" charset="0"/>
              </a:rPr>
              <a:t>Testing positive for STI and receiving treatment</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dirty="0">
                <a:effectLst/>
                <a:latin typeface="Roboto" panose="02000000000000000000" pitchFamily="2" charset="0"/>
                <a:ea typeface="Calibri" panose="020F0502020204030204" pitchFamily="34" charset="0"/>
                <a:cs typeface="Times New Roman" panose="02020603050405020304" pitchFamily="18" charset="0"/>
              </a:rPr>
              <a:t>Any reason</a:t>
            </a:r>
          </a:p>
        </p:txBody>
      </p:sp>
      <p:sp>
        <p:nvSpPr>
          <p:cNvPr id="3" name="Title 2"/>
          <p:cNvSpPr>
            <a:spLocks noGrp="1"/>
          </p:cNvSpPr>
          <p:nvPr>
            <p:ph type="title"/>
          </p:nvPr>
        </p:nvSpPr>
        <p:spPr/>
        <p:txBody>
          <a:bodyPr/>
          <a:lstStyle/>
          <a:p>
            <a:r>
              <a:rPr lang="en-US" dirty="0"/>
              <a:t>Informing the parent</a:t>
            </a:r>
          </a:p>
        </p:txBody>
      </p:sp>
      <p:sp>
        <p:nvSpPr>
          <p:cNvPr id="6" name="Text Placeholder 4">
            <a:extLst>
              <a:ext uri="{FF2B5EF4-FFF2-40B4-BE49-F238E27FC236}">
                <a16:creationId xmlns:a16="http://schemas.microsoft.com/office/drawing/2014/main" id="{5F328CC0-1BBC-A0AC-D53A-0AC6603CE444}"/>
              </a:ext>
            </a:extLst>
          </p:cNvPr>
          <p:cNvSpPr txBox="1">
            <a:spLocks/>
          </p:cNvSpPr>
          <p:nvPr/>
        </p:nvSpPr>
        <p:spPr>
          <a:xfrm>
            <a:off x="771283" y="2908788"/>
            <a:ext cx="8222146" cy="734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99CC33"/>
                </a:solidFill>
                <a:latin typeface="+mj-lt"/>
              </a:rPr>
              <a:t>THE PROVIDER IS </a:t>
            </a:r>
            <a:r>
              <a:rPr lang="en-US" sz="2400" b="1" dirty="0">
                <a:solidFill>
                  <a:srgbClr val="99CC33"/>
                </a:solidFill>
                <a:latin typeface="+mj-lt"/>
              </a:rPr>
              <a:t>REQUIRED</a:t>
            </a:r>
            <a:r>
              <a:rPr lang="en-US" sz="2400" dirty="0">
                <a:solidFill>
                  <a:srgbClr val="99CC33"/>
                </a:solidFill>
                <a:latin typeface="+mj-lt"/>
              </a:rPr>
              <a:t> TO BREAK CONFIDENTIALITY ABOUT SERVICES IN THE FOLLOWING CIRCUMSTANCE:</a:t>
            </a:r>
          </a:p>
          <a:p>
            <a:endParaRPr lang="en-US" sz="2400" dirty="0">
              <a:solidFill>
                <a:srgbClr val="99CC33"/>
              </a:solidFill>
            </a:endParaRPr>
          </a:p>
        </p:txBody>
      </p:sp>
      <p:sp>
        <p:nvSpPr>
          <p:cNvPr id="7" name="Text Placeholder 1">
            <a:extLst>
              <a:ext uri="{FF2B5EF4-FFF2-40B4-BE49-F238E27FC236}">
                <a16:creationId xmlns:a16="http://schemas.microsoft.com/office/drawing/2014/main" id="{AE2C891D-0BC3-B263-D309-D6D1CC408C34}"/>
              </a:ext>
            </a:extLst>
          </p:cNvPr>
          <p:cNvSpPr txBox="1">
            <a:spLocks/>
          </p:cNvSpPr>
          <p:nvPr/>
        </p:nvSpPr>
        <p:spPr>
          <a:xfrm>
            <a:off x="771524" y="3652014"/>
            <a:ext cx="8221664" cy="124411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5000"/>
              </a:lnSpc>
              <a:spcBef>
                <a:spcPts val="0"/>
              </a:spcBef>
              <a:buFont typeface="Symbol" panose="05050102010706020507" pitchFamily="18" charset="2"/>
              <a:buChar char=""/>
              <a:tabLst>
                <a:tab pos="457200" algn="l"/>
              </a:tabLst>
            </a:pPr>
            <a:r>
              <a:rPr lang="en-US" dirty="0">
                <a:latin typeface="Roboto" panose="02000000000000000000" pitchFamily="2" charset="0"/>
                <a:ea typeface="Calibri" panose="020F0502020204030204" pitchFamily="34" charset="0"/>
                <a:cs typeface="Times New Roman" panose="02020603050405020304" pitchFamily="18" charset="0"/>
              </a:rPr>
              <a:t>Abortion with the exception of judicial bypass or medical emergency. However, since Roe v. Wade was overturned, abortion is largely banned in Louisiana for everyone and access to abortion services is limited.</a:t>
            </a:r>
          </a:p>
          <a:p>
            <a:pPr marL="342900" indent="-342900">
              <a:lnSpc>
                <a:spcPct val="115000"/>
              </a:lnSpc>
              <a:spcBef>
                <a:spcPts val="0"/>
              </a:spcBef>
              <a:buFont typeface="Symbol" panose="05050102010706020507" pitchFamily="18" charset="2"/>
              <a:buChar char=""/>
              <a:tabLst>
                <a:tab pos="457200" algn="l"/>
              </a:tabLst>
            </a:pPr>
            <a:r>
              <a:rPr lang="en-US" dirty="0">
                <a:latin typeface="Roboto" panose="02000000000000000000" pitchFamily="2" charset="0"/>
                <a:ea typeface="Calibri" panose="020F0502020204030204" pitchFamily="34" charset="0"/>
                <a:cs typeface="Times New Roman" panose="02020603050405020304" pitchFamily="18" charset="0"/>
              </a:rPr>
              <a:t>Sterilization</a:t>
            </a:r>
          </a:p>
          <a:p>
            <a:pPr marL="342900" indent="-342900">
              <a:lnSpc>
                <a:spcPct val="115000"/>
              </a:lnSpc>
              <a:spcBef>
                <a:spcPts val="0"/>
              </a:spcBef>
              <a:buFont typeface="Symbol" panose="05050102010706020507" pitchFamily="18" charset="2"/>
              <a:buChar char=""/>
              <a:tabLst>
                <a:tab pos="457200" algn="l"/>
              </a:tabLst>
            </a:pPr>
            <a:r>
              <a:rPr lang="en-US" dirty="0">
                <a:latin typeface="Roboto" panose="02000000000000000000" pitchFamily="2" charset="0"/>
                <a:ea typeface="Calibri" panose="020F0502020204030204" pitchFamily="34" charset="0"/>
                <a:cs typeface="Times New Roman" panose="02020603050405020304" pitchFamily="18" charset="0"/>
              </a:rPr>
              <a:t>Adoption placement</a:t>
            </a:r>
          </a:p>
          <a:p>
            <a:pPr>
              <a:lnSpc>
                <a:spcPct val="115000"/>
              </a:lnSpc>
              <a:spcBef>
                <a:spcPts val="0"/>
              </a:spcBef>
              <a:tabLst>
                <a:tab pos="457200" algn="l"/>
              </a:tabLst>
            </a:pPr>
            <a:endParaRPr lang="en-US" dirty="0">
              <a:latin typeface="Roboto" panose="02000000000000000000" pitchFamily="2"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4725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2.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8CA53-D3BE-4A35-9EB7-A8B2D3C173F7}">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06384dcc-0cdc-498a-a7bd-67cf6bcf7cd5"/>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17696</TotalTime>
  <Words>2636</Words>
  <Application>Microsoft Office PowerPoint</Application>
  <PresentationFormat>Custom</PresentationFormat>
  <Paragraphs>170</Paragraphs>
  <Slides>14</Slides>
  <Notes>14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14</vt:i4>
      </vt:variant>
    </vt:vector>
  </HeadingPairs>
  <TitlesOfParts>
    <vt:vector size="24" baseType="lpstr">
      <vt:lpstr>Arial</vt:lpstr>
      <vt:lpstr>Calibri</vt:lpstr>
      <vt:lpstr>Roboto</vt:lpstr>
      <vt:lpstr>Roboto Condensed</vt:lpstr>
      <vt:lpstr>Symbol</vt:lpstr>
      <vt:lpstr>Title</vt:lpstr>
      <vt:lpstr>Text Only</vt:lpstr>
      <vt:lpstr>Text w/Pictures</vt:lpstr>
      <vt:lpstr>Text w/Video</vt:lpstr>
      <vt:lpstr>Other</vt:lpstr>
      <vt:lpstr>Louisiana Minor Consent and Confidentiality Laws</vt:lpstr>
      <vt:lpstr>CASE SCENARIO: SHAY, 15 Y/O GIRL</vt:lpstr>
      <vt:lpstr>CASE SCENARIO: SHAY, 15 Y/O GIRL</vt:lpstr>
      <vt:lpstr>Important Definitions</vt:lpstr>
      <vt:lpstr>LA Law: Parental Consent Exceptions </vt:lpstr>
      <vt:lpstr>LA Law: minor consent based on status</vt:lpstr>
      <vt:lpstr>LA Law: minor consent based on service</vt:lpstr>
      <vt:lpstr>LA Law: minor consent based on  funding source</vt:lpstr>
      <vt:lpstr>Informing the parent</vt:lpstr>
      <vt:lpstr>Louisiana reporting requirements</vt:lpstr>
      <vt:lpstr>CASE SCENARIO: GIOVANNI, 17 Y/O BOY</vt:lpstr>
      <vt:lpstr>The role of parents/guardians</vt:lpstr>
      <vt:lpstr>CASE SCENARIO: SHAY, 15 Y/O GIRL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500</cp:revision>
  <dcterms:created xsi:type="dcterms:W3CDTF">2016-12-02T20:56:01Z</dcterms:created>
  <dcterms:modified xsi:type="dcterms:W3CDTF">2023-11-20T17:49:52Z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