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media/image12.jpg" ContentType="image/unknown"/>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 id="2147483729" r:id="rId5"/>
    <p:sldMasterId id="2147483738" r:id="rId6"/>
    <p:sldMasterId id="2147483762" r:id="rId7"/>
    <p:sldMasterId id="2147483766" r:id="rId8"/>
  </p:sldMasterIdLst>
  <p:notesMasterIdLst>
    <p:notesMasterId r:id="rId23"/>
  </p:notesMasterIdLst>
  <p:sldIdLst>
    <p:sldId id="271" r:id="rId9"/>
    <p:sldId id="293" r:id="rId10"/>
    <p:sldId id="297" r:id="rId11"/>
    <p:sldId id="274" r:id="rId12"/>
    <p:sldId id="298" r:id="rId13"/>
    <p:sldId id="307" r:id="rId14"/>
    <p:sldId id="312" r:id="rId15"/>
    <p:sldId id="313" r:id="rId16"/>
    <p:sldId id="315" r:id="rId17"/>
    <p:sldId id="291" r:id="rId18"/>
    <p:sldId id="294" r:id="rId19"/>
    <p:sldId id="308" r:id="rId20"/>
    <p:sldId id="295" r:id="rId21"/>
    <p:sldId id="270" r:id="rId22"/>
  </p:sldIdLst>
  <p:sldSz cx="9756775" cy="5486400"/>
  <p:notesSz cx="6858000" cy="9144000"/>
  <p:custDataLst>
    <p:tags r:id="rId24"/>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Healy, Colleen" initials="HC" lastIdx="3" clrIdx="2"/>
  <p:cmAuthor id="4" name="Cupito, Anna" initials="CA [2]" lastIdx="2" clrIdx="3"/>
  <p:cmAuthor id="5" name="Cornelison, Kaleigh" initials="CK" lastIdx="5" clrIdx="4"/>
  <p:cmAuthor id="6" name="Gavrila, Valerie" initials="GV"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8CC443"/>
    <a:srgbClr val="003366"/>
    <a:srgbClr val="0D2571"/>
    <a:srgbClr val="051879"/>
    <a:srgbClr val="0099CC"/>
    <a:srgbClr val="00ADEF"/>
    <a:srgbClr val="0D233D"/>
    <a:srgbClr val="FFCF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9" autoAdjust="0"/>
    <p:restoredTop sz="92072" autoAdjust="0"/>
  </p:normalViewPr>
  <p:slideViewPr>
    <p:cSldViewPr snapToGrid="0">
      <p:cViewPr varScale="1">
        <p:scale>
          <a:sx n="76" d="100"/>
          <a:sy n="76" d="100"/>
        </p:scale>
        <p:origin x="1110" y="90"/>
      </p:cViewPr>
      <p:guideLst/>
    </p:cSldViewPr>
  </p:slideViewPr>
  <p:outlineViewPr>
    <p:cViewPr>
      <p:scale>
        <a:sx n="33" d="100"/>
        <a:sy n="33" d="100"/>
      </p:scale>
      <p:origin x="0" y="-1056"/>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 to be an overview of the most relevant laws on confidential services for teens. </a:t>
            </a:r>
          </a:p>
          <a:p>
            <a:r>
              <a:rPr lang="en-US" sz="960" kern="1200" dirty="0">
                <a:solidFill>
                  <a:schemeClr val="tx1"/>
                </a:solidFill>
                <a:effectLst/>
                <a:latin typeface="+mn-lt"/>
                <a:ea typeface="+mn-ea"/>
                <a:cs typeface="+mn-cs"/>
              </a:rPr>
              <a:t> 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overridden. Health care providers must override the minor’s confidentiality and report… </a:t>
            </a:r>
          </a:p>
          <a:p>
            <a:pPr lvl="0"/>
            <a:endParaRPr lang="en-US" sz="960" kern="1200" dirty="0">
              <a:solidFill>
                <a:schemeClr val="tx1"/>
              </a:solidFill>
              <a:effectLst/>
              <a:latin typeface="+mn-lt"/>
              <a:ea typeface="+mn-ea"/>
              <a:cs typeface="+mn-cs"/>
            </a:endParaRPr>
          </a:p>
          <a:p>
            <a:pPr marL="514350" indent="-288925">
              <a:spcBef>
                <a:spcPts val="1200"/>
              </a:spcBef>
              <a:buFont typeface="Arial" panose="020B0604020202020204" pitchFamily="34" charset="0"/>
              <a:buChar char="•"/>
            </a:pPr>
            <a:r>
              <a:rPr lang="en-US" sz="1000" dirty="0">
                <a:solidFill>
                  <a:srgbClr val="99CC33"/>
                </a:solidFill>
                <a:cs typeface="Calibri" pitchFamily="34" charset="0"/>
              </a:rPr>
              <a:t>Abuse or neglect</a:t>
            </a:r>
          </a:p>
          <a:p>
            <a:pPr marL="514350" indent="-288925">
              <a:spcBef>
                <a:spcPts val="1200"/>
              </a:spcBef>
              <a:buFont typeface="Arial" panose="020B0604020202020204" pitchFamily="34" charset="0"/>
              <a:buChar char="•"/>
            </a:pPr>
            <a:r>
              <a:rPr lang="en-US" sz="1000" dirty="0">
                <a:cs typeface="Calibri" pitchFamily="34" charset="0"/>
              </a:rPr>
              <a:t>Physical or mental injury of a minor that indicates that the minor’s health or welfare is harmed or at substantial </a:t>
            </a:r>
            <a:r>
              <a:rPr lang="en-US" sz="1000" dirty="0">
                <a:solidFill>
                  <a:srgbClr val="99CC33"/>
                </a:solidFill>
                <a:cs typeface="Calibri" pitchFamily="34" charset="0"/>
              </a:rPr>
              <a:t>risk of being harmed</a:t>
            </a:r>
          </a:p>
          <a:p>
            <a:pPr marL="514350" indent="-288925">
              <a:spcBef>
                <a:spcPts val="1200"/>
              </a:spcBef>
              <a:buFont typeface="Arial" panose="020B0604020202020204" pitchFamily="34" charset="0"/>
              <a:buChar char="•"/>
            </a:pPr>
            <a:r>
              <a:rPr lang="en-US" sz="1000" dirty="0">
                <a:solidFill>
                  <a:srgbClr val="99CC33"/>
                </a:solidFill>
                <a:cs typeface="Calibri" pitchFamily="34" charset="0"/>
              </a:rPr>
              <a:t>Sexual abuse</a:t>
            </a:r>
          </a:p>
          <a:p>
            <a:pPr marL="514350" indent="-288925">
              <a:spcBef>
                <a:spcPts val="1200"/>
              </a:spcBef>
              <a:buFont typeface="Arial" panose="020B0604020202020204" pitchFamily="34" charset="0"/>
              <a:buChar char="•"/>
            </a:pPr>
            <a:r>
              <a:rPr lang="en-US" sz="1000" dirty="0">
                <a:cs typeface="Calibri" pitchFamily="34" charset="0"/>
              </a:rPr>
              <a:t>Leaving the minor unattended or other </a:t>
            </a:r>
            <a:r>
              <a:rPr lang="en-US" sz="1000" dirty="0">
                <a:solidFill>
                  <a:srgbClr val="99CC33"/>
                </a:solidFill>
                <a:cs typeface="Calibri" pitchFamily="34" charset="0"/>
              </a:rPr>
              <a:t>failure to give proper care </a:t>
            </a:r>
            <a:r>
              <a:rPr lang="en-US" sz="1000" dirty="0">
                <a:cs typeface="Calibri" pitchFamily="34" charset="0"/>
              </a:rPr>
              <a:t>and attention to a minor by any parent or person who has permanent or temporary care for supervision of the minor</a:t>
            </a:r>
          </a:p>
          <a:p>
            <a:pPr marL="225425" indent="0">
              <a:spcBef>
                <a:spcPts val="1200"/>
              </a:spcBef>
              <a:buFont typeface="Arial" panose="020B0604020202020204" pitchFamily="34" charset="0"/>
              <a:buNone/>
            </a:pPr>
            <a:endParaRPr lang="en-US" sz="1000" kern="1200" dirty="0">
              <a:solidFill>
                <a:srgbClr val="99CC33"/>
              </a:solidFill>
              <a:effectLst/>
              <a:latin typeface="+mn-lt"/>
              <a:ea typeface="+mn-ea"/>
              <a:cs typeface="Calibri" pitchFamily="34" charset="0"/>
            </a:endParaRPr>
          </a:p>
          <a:p>
            <a:pPr marL="514350" indent="-288925">
              <a:spcBef>
                <a:spcPts val="1200"/>
              </a:spcBef>
              <a:buFont typeface="Arial" panose="020B0604020202020204" pitchFamily="34" charset="0"/>
              <a:buChar char="•"/>
            </a:pPr>
            <a:endParaRPr lang="en-US" sz="1000" dirty="0">
              <a:solidFill>
                <a:srgbClr val="99CC33"/>
              </a:solidFill>
              <a:cs typeface="Calibri" pitchFamily="34" charset="0"/>
            </a:endParaRPr>
          </a:p>
          <a:p>
            <a:pPr marL="514350" indent="-288925">
              <a:spcBef>
                <a:spcPts val="1200"/>
              </a:spcBef>
              <a:buFont typeface="Arial" panose="020B0604020202020204" pitchFamily="34" charset="0"/>
              <a:buChar char="•"/>
            </a:pPr>
            <a:endParaRPr lang="en-US" sz="1000" dirty="0">
              <a:solidFill>
                <a:srgbClr val="99CC33"/>
              </a:solidFill>
              <a:cs typeface="Calibri" pitchFamily="34" charset="0"/>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dirty="0"/>
          </a:p>
        </p:txBody>
      </p:sp>
    </p:spTree>
    <p:extLst>
      <p:ext uri="{BB962C8B-B14F-4D97-AF65-F5344CB8AC3E}">
        <p14:creationId xmlns:p14="http://schemas.microsoft.com/office/powerpoint/2010/main" val="48079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Shay , and answer these questions together as I read through them.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STI testing without her parent’s permission? [</a:t>
            </a:r>
            <a:r>
              <a:rPr lang="en-US" sz="960" i="1" kern="1200" dirty="0">
                <a:solidFill>
                  <a:schemeClr val="tx1"/>
                </a:solidFill>
                <a:effectLst/>
                <a:latin typeface="+mn-lt"/>
                <a:ea typeface="+mn-ea"/>
                <a:cs typeface="+mn-cs"/>
              </a:rPr>
              <a:t>Answer: Yes, she can]</a:t>
            </a:r>
            <a:endParaRPr lang="en-US" sz="960" kern="1200" dirty="0">
              <a:solidFill>
                <a:schemeClr val="tx1"/>
              </a:solidFill>
              <a:effectLst/>
              <a:latin typeface="+mn-lt"/>
              <a:ea typeface="+mn-ea"/>
              <a:cs typeface="+mn-cs"/>
            </a:endParaRP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receive STI treatment without her parent’s permission? [</a:t>
            </a:r>
            <a:r>
              <a:rPr lang="en-US" sz="960" i="1" kern="1200" dirty="0">
                <a:solidFill>
                  <a:schemeClr val="tx1"/>
                </a:solidFill>
                <a:effectLst/>
                <a:latin typeface="+mn-lt"/>
                <a:ea typeface="+mn-ea"/>
                <a:cs typeface="+mn-cs"/>
              </a:rPr>
              <a:t>Answer: Yes, Maryland law allows minors to receive STI testing and treatment.</a:t>
            </a:r>
            <a:r>
              <a:rPr lang="en-US" sz="960" kern="1200" dirty="0">
                <a:solidFill>
                  <a:schemeClr val="tx1"/>
                </a:solidFill>
                <a:effectLst/>
                <a:latin typeface="+mn-lt"/>
                <a:ea typeface="+mn-ea"/>
                <a:cs typeface="+mn-cs"/>
              </a:rPr>
              <a:t>]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contraception without her parent’s permission: [Answer: Yes, </a:t>
            </a:r>
            <a:r>
              <a:rPr lang="en-US" sz="960" i="1" kern="1200" dirty="0">
                <a:solidFill>
                  <a:schemeClr val="tx1"/>
                </a:solidFill>
                <a:effectLst/>
                <a:latin typeface="+mn-lt"/>
                <a:ea typeface="+mn-ea"/>
                <a:cs typeface="+mn-cs"/>
              </a:rPr>
              <a:t>Maryland law allows minors to receive treatment or advice about contraceptives.</a:t>
            </a:r>
            <a:r>
              <a:rPr lang="en-US" sz="96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dirty="0"/>
          </a:p>
        </p:txBody>
      </p:sp>
    </p:spTree>
    <p:extLst>
      <p:ext uri="{BB962C8B-B14F-4D97-AF65-F5344CB8AC3E}">
        <p14:creationId xmlns:p14="http://schemas.microsoft.com/office/powerpoint/2010/main" val="4093239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If Shay’s mother calls the clinic to ask if Shay received an STI test, can this information be released? [</a:t>
            </a:r>
            <a:r>
              <a:rPr lang="en-US" sz="960" i="1" kern="1200" dirty="0">
                <a:solidFill>
                  <a:schemeClr val="tx1"/>
                </a:solidFill>
                <a:effectLst/>
                <a:latin typeface="+mn-lt"/>
                <a:ea typeface="+mn-ea"/>
                <a:cs typeface="+mn-cs"/>
              </a:rPr>
              <a:t>Answer: No. When a minor is consenting to confidential services, as noted prior, HIPAA is applied and information cannot be released to anyone unless the minor consents.]</a:t>
            </a:r>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Are there other ways that Shay’s mother could find out that Shay received this service?  [Answer: Yes, if she uses her parent’s health insurance, an explanation of benefits (EOB) form is typically sent for each visit including medical services rendered. Additionally, with office copays and/or paying out of pocket, breaches in confidentiality are possible.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For maximum confidentiality, a minor may go to a provider that is able to provide services without billing insurance or using alternative coding for confidential services.  The Spark on Confidentiality Best Practices covers more strategies to ensure confidential services for minors.</a:t>
            </a:r>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dirty="0"/>
          </a:p>
        </p:txBody>
      </p:sp>
    </p:spTree>
    <p:extLst>
      <p:ext uri="{BB962C8B-B14F-4D97-AF65-F5344CB8AC3E}">
        <p14:creationId xmlns:p14="http://schemas.microsoft.com/office/powerpoint/2010/main" val="3544163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one last scenario. Giovanni is a 17-year-old boy who is struggling with a substance use disorder, but doesn’t want to tell his parents.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Giovanni allowed to get outpatient counseling for substance use without a parent’s consent?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[Allow a moment for people to respond either silently</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to themselves or aloud.]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The answer is yes. Maryland allows for minors aged 16+ to seek treatment for substance use counseling without parental consent</a:t>
            </a:r>
            <a:r>
              <a:rPr lang="en-US" sz="1200" kern="1200" baseline="0" dirty="0">
                <a:solidFill>
                  <a:schemeClr val="tx1"/>
                </a:solidFill>
                <a:effectLst/>
                <a:latin typeface="+mn-lt"/>
                <a:ea typeface="+mn-ea"/>
                <a:cs typeface="+mn-cs"/>
              </a:rPr>
              <a:t>.</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Additionally, the law states that to disclose any information to parent/guardians, written permission must be obtained by the minor.</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dirty="0"/>
          </a:p>
        </p:txBody>
      </p:sp>
    </p:spTree>
    <p:extLst>
      <p:ext uri="{BB962C8B-B14F-4D97-AF65-F5344CB8AC3E}">
        <p14:creationId xmlns:p14="http://schemas.microsoft.com/office/powerpoint/2010/main" val="339161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 </a:t>
            </a:r>
          </a:p>
          <a:p>
            <a:endParaRPr lang="en-US" sz="960" i="1" kern="1200" dirty="0">
              <a:solidFill>
                <a:schemeClr val="tx1"/>
              </a:solidFill>
              <a:effectLst/>
              <a:latin typeface="+mn-lt"/>
              <a:ea typeface="+mn-ea"/>
              <a:cs typeface="+mn-cs"/>
            </a:endParaRPr>
          </a:p>
          <a:p>
            <a:r>
              <a:rPr lang="en-US" sz="960" b="0" i="1" u="none" strike="noStrike" kern="1200" baseline="0" dirty="0">
                <a:solidFill>
                  <a:schemeClr val="tx1"/>
                </a:solidFill>
                <a:latin typeface="+mn-lt"/>
                <a:ea typeface="+mn-ea"/>
                <a:cs typeface="+mn-cs"/>
              </a:rPr>
              <a:t>[Print and post Sparklers in areas your staff can see (e.g., lunchroom).]</a:t>
            </a:r>
            <a:endParaRPr lang="en-US" sz="1200"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dirty="0"/>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an STI. Shay says she is worried her mother will kick her out of the house if she knows Shay is sexually active. How does the right to confidentiality help or hurt Shay?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20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200" kern="1200" dirty="0">
              <a:solidFill>
                <a:schemeClr val="tx1"/>
              </a:solidFill>
              <a:effectLst/>
              <a:latin typeface="+mn-lt"/>
              <a:ea typeface="+mn-ea"/>
              <a:cs typeface="+mn-cs"/>
            </a:endParaRPr>
          </a:p>
          <a:p>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Before we review the laws, it’s important to recognize the difference between consent and confidentiality.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 </a:t>
            </a: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 </a:t>
            </a:r>
          </a:p>
          <a:p>
            <a:r>
              <a:rPr lang="en-US" sz="960" b="0" i="0" u="none" strike="noStrike" kern="1200" baseline="0" dirty="0">
                <a:solidFill>
                  <a:schemeClr val="tx1"/>
                </a:solidFill>
                <a:latin typeface="+mn-lt"/>
                <a:ea typeface="+mn-ea"/>
                <a:cs typeface="+mn-cs"/>
              </a:rPr>
              <a:t>	o Even if a minor is allowed to consent to a service without a parent’s permission, it does not necessarily mean that the provider is required to keep it confidential. </a:t>
            </a:r>
          </a:p>
          <a:p>
            <a:r>
              <a:rPr lang="en-US" sz="960" b="0" i="0" u="none" strike="noStrike" kern="1200" baseline="0" dirty="0">
                <a:solidFill>
                  <a:schemeClr val="tx1"/>
                </a:solidFill>
                <a:latin typeface="+mn-lt"/>
                <a:ea typeface="+mn-ea"/>
                <a:cs typeface="+mn-cs"/>
              </a:rPr>
              <a:t>	o So, laws can protect a minor’s right to access a specific service, like contraception, but often, it’s up to health care providers and staff to protect a minor’s confidentiality. </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2536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The exceptions are based on either: </a:t>
            </a:r>
          </a:p>
          <a:p>
            <a:pPr lvl="0"/>
            <a:r>
              <a:rPr lang="en-US" sz="960" kern="1200" dirty="0">
                <a:solidFill>
                  <a:schemeClr val="tx1"/>
                </a:solidFill>
                <a:effectLst/>
                <a:latin typeface="+mn-lt"/>
                <a:ea typeface="+mn-ea"/>
                <a:cs typeface="+mn-cs"/>
              </a:rPr>
              <a:t>- Status (for example, legal independence from parents/guardians), or</a:t>
            </a:r>
          </a:p>
          <a:p>
            <a:pPr lvl="0"/>
            <a:r>
              <a:rPr lang="en-US" sz="960" kern="1200" dirty="0">
                <a:solidFill>
                  <a:schemeClr val="tx1"/>
                </a:solidFill>
                <a:effectLst/>
                <a:latin typeface="+mn-lt"/>
                <a:ea typeface="+mn-ea"/>
                <a:cs typeface="+mn-cs"/>
              </a:rPr>
              <a:t>- The type of service requested (such as certain sexual health services).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Pass out the “Maryland Minor Consent &amp; Confidentiality Laws” handout. </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Here’s a handout that explains Maryland’s minor consent and confidentiality laws . As we see in the top section, Maryland’s law allows certain minors to consent to services based on their </a:t>
            </a:r>
            <a:r>
              <a:rPr lang="en-US" sz="960" b="1" kern="1200" dirty="0">
                <a:solidFill>
                  <a:schemeClr val="tx1"/>
                </a:solidFill>
                <a:effectLst/>
                <a:latin typeface="+mn-lt"/>
                <a:ea typeface="+mn-ea"/>
                <a:cs typeface="+mn-cs"/>
              </a:rPr>
              <a:t>status</a:t>
            </a:r>
            <a:r>
              <a:rPr lang="en-US" sz="960" kern="1200" dirty="0">
                <a:solidFill>
                  <a:schemeClr val="tx1"/>
                </a:solidFill>
                <a:effectLst/>
                <a:latin typeface="+mn-lt"/>
                <a:ea typeface="+mn-ea"/>
                <a:cs typeface="+mn-cs"/>
              </a:rPr>
              <a:t>. This includes: </a:t>
            </a:r>
          </a:p>
          <a:p>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-If the minor is married; or</a:t>
            </a:r>
          </a:p>
          <a:p>
            <a:pPr lvl="0"/>
            <a:r>
              <a:rPr lang="en-US" sz="960" kern="1200" dirty="0">
                <a:solidFill>
                  <a:schemeClr val="tx1"/>
                </a:solidFill>
                <a:effectLst/>
                <a:latin typeface="+mn-lt"/>
                <a:ea typeface="+mn-ea"/>
                <a:cs typeface="+mn-cs"/>
              </a:rPr>
              <a:t>-The parent of a child</a:t>
            </a:r>
          </a:p>
          <a:p>
            <a:pPr lvl="0"/>
            <a:r>
              <a:rPr lang="en-US" sz="960" kern="1200" dirty="0">
                <a:solidFill>
                  <a:schemeClr val="tx1"/>
                </a:solidFill>
                <a:effectLst/>
                <a:latin typeface="+mn-lt"/>
                <a:ea typeface="+mn-ea"/>
                <a:cs typeface="+mn-cs"/>
              </a:rPr>
              <a:t>-Living separate and apart from the minor’s parent, parents, or guardian, whether with or without consent of the minor’s parent, parents, or guardian; and</a:t>
            </a:r>
          </a:p>
          <a:p>
            <a:pPr lvl="0"/>
            <a:r>
              <a:rPr lang="en-US" sz="960" kern="1200" dirty="0">
                <a:solidFill>
                  <a:schemeClr val="tx1"/>
                </a:solidFill>
                <a:effectLst/>
                <a:latin typeface="+mn-lt"/>
                <a:ea typeface="+mn-ea"/>
                <a:cs typeface="+mn-cs"/>
              </a:rPr>
              <a:t>-Self–supporting, regardless of the source of the minor’s income</a:t>
            </a:r>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5804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[Note: statements are animated to appear one after each click, with the answer showing after the last click. Read each statement aloud before advancing to the next 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look at the services any minors can receive without parental or guardian consent.</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pPr marL="0" indent="0">
              <a:buFont typeface="+mj-lt"/>
              <a:buNone/>
            </a:pPr>
            <a:r>
              <a:rPr lang="en-US" sz="1200" dirty="0">
                <a:solidFill>
                  <a:srgbClr val="99CC33"/>
                </a:solidFill>
                <a:cs typeface="Calibri" pitchFamily="34" charset="0"/>
              </a:rPr>
              <a:t>1. Emergency care</a:t>
            </a:r>
          </a:p>
          <a:p>
            <a:pPr marL="0" marR="0" lvl="0" indent="0" algn="l" defTabSz="731611" rtl="0" eaLnBrk="1" fontAlgn="auto" latinLnBrk="0" hangingPunct="1">
              <a:lnSpc>
                <a:spcPct val="100000"/>
              </a:lnSpc>
              <a:spcBef>
                <a:spcPts val="0"/>
              </a:spcBef>
              <a:spcAft>
                <a:spcPts val="0"/>
              </a:spcAft>
              <a:buClrTx/>
              <a:buSzTx/>
              <a:buFont typeface="+mj-lt"/>
              <a:buNone/>
              <a:tabLst/>
              <a:defRPr/>
            </a:pPr>
            <a:r>
              <a:rPr lang="en-US" sz="1200" i="1" kern="1200" dirty="0">
                <a:solidFill>
                  <a:schemeClr val="tx1"/>
                </a:solidFill>
                <a:effectLst/>
                <a:latin typeface="+mn-lt"/>
                <a:ea typeface="+mn-ea"/>
                <a:cs typeface="+mn-cs"/>
              </a:rPr>
              <a:t>[Advance slide] </a:t>
            </a:r>
          </a:p>
          <a:p>
            <a:pPr marL="0" marR="0" lvl="0" indent="0" algn="l" defTabSz="731611" rtl="0" eaLnBrk="1" fontAlgn="auto" latinLnBrk="0" hangingPunct="1">
              <a:lnSpc>
                <a:spcPct val="100000"/>
              </a:lnSpc>
              <a:spcBef>
                <a:spcPts val="0"/>
              </a:spcBef>
              <a:spcAft>
                <a:spcPts val="0"/>
              </a:spcAft>
              <a:buClrTx/>
              <a:buSzTx/>
              <a:buFont typeface="+mj-lt"/>
              <a:buNone/>
              <a:tabLst/>
              <a:defRPr/>
            </a:pPr>
            <a:r>
              <a:rPr lang="en-US" sz="1200" i="1" kern="1200" dirty="0">
                <a:solidFill>
                  <a:schemeClr val="tx1"/>
                </a:solidFill>
                <a:effectLst/>
                <a:latin typeface="+mn-lt"/>
                <a:ea typeface="+mn-ea"/>
                <a:cs typeface="+mn-cs"/>
              </a:rPr>
              <a:t>2. </a:t>
            </a:r>
            <a:r>
              <a:rPr lang="en-US" sz="1200" dirty="0">
                <a:solidFill>
                  <a:srgbClr val="99CC33"/>
                </a:solidFill>
                <a:cs typeface="Calibri" pitchFamily="34" charset="0"/>
              </a:rPr>
              <a:t>Abortion </a:t>
            </a:r>
            <a:r>
              <a:rPr lang="en-US" sz="1200" dirty="0">
                <a:ea typeface="Calibri" panose="020F0502020204030204" pitchFamily="34" charset="0"/>
                <a:cs typeface="Times New Roman" panose="02020603050405020304" pitchFamily="18" charset="0"/>
              </a:rPr>
              <a:t>(Parental notification is required, but consent is not needed for the procedure.)</a:t>
            </a:r>
          </a:p>
          <a:p>
            <a:pPr marL="0" marR="0" lvl="0" indent="0" algn="l" defTabSz="731611" rtl="0" eaLnBrk="1" fontAlgn="auto" latinLnBrk="0" hangingPunct="1">
              <a:lnSpc>
                <a:spcPct val="100000"/>
              </a:lnSpc>
              <a:spcBef>
                <a:spcPts val="0"/>
              </a:spcBef>
              <a:spcAft>
                <a:spcPts val="0"/>
              </a:spcAft>
              <a:buClrTx/>
              <a:buSzTx/>
              <a:buFont typeface="+mj-lt"/>
              <a:buNone/>
              <a:tabLst/>
              <a:defRPr/>
            </a:pPr>
            <a:r>
              <a:rPr lang="en-US" sz="1200" i="1" kern="1200" dirty="0">
                <a:solidFill>
                  <a:schemeClr val="tx1"/>
                </a:solidFill>
                <a:effectLst/>
                <a:latin typeface="+mn-lt"/>
                <a:ea typeface="+mn-ea"/>
                <a:cs typeface="+mn-cs"/>
              </a:rPr>
              <a:t>[Advance slide] </a:t>
            </a:r>
            <a:endParaRPr lang="en-US" sz="1200" dirty="0">
              <a:solidFill>
                <a:srgbClr val="99CC33"/>
              </a:solidFill>
              <a:cs typeface="Calibri" pitchFamily="34" charset="0"/>
            </a:endParaRPr>
          </a:p>
          <a:p>
            <a:pPr marL="0" indent="0">
              <a:buFont typeface="+mj-lt"/>
              <a:buNone/>
            </a:pPr>
            <a:r>
              <a:rPr lang="en-US" sz="1200" dirty="0">
                <a:ea typeface="Calibri" panose="020F0502020204030204" pitchFamily="34" charset="0"/>
                <a:cs typeface="Times New Roman" panose="02020603050405020304" pitchFamily="18" charset="0"/>
              </a:rPr>
              <a:t>3.</a:t>
            </a:r>
            <a:r>
              <a:rPr lang="en-US" sz="1200" baseline="0"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Diagnosis and/or treatment for </a:t>
            </a:r>
            <a:r>
              <a:rPr lang="en-US" sz="1200" dirty="0">
                <a:solidFill>
                  <a:srgbClr val="99CC33"/>
                </a:solidFill>
                <a:cs typeface="Calibri" pitchFamily="34" charset="0"/>
              </a:rPr>
              <a:t>sexually transmitted infections</a:t>
            </a:r>
            <a:r>
              <a:rPr lang="en-US" sz="1200" dirty="0">
                <a:ea typeface="Calibri" panose="020F0502020204030204" pitchFamily="34" charset="0"/>
                <a:cs typeface="Times New Roman" panose="02020603050405020304" pitchFamily="18" charset="0"/>
              </a:rPr>
              <a:t>, including HIV/AIDS </a:t>
            </a:r>
          </a:p>
          <a:p>
            <a:pPr marL="0" marR="0" lvl="0" indent="0" algn="l" defTabSz="731611" rtl="0" eaLnBrk="1" fontAlgn="auto" latinLnBrk="0" hangingPunct="1">
              <a:lnSpc>
                <a:spcPct val="100000"/>
              </a:lnSpc>
              <a:spcBef>
                <a:spcPts val="0"/>
              </a:spcBef>
              <a:spcAft>
                <a:spcPts val="0"/>
              </a:spcAft>
              <a:buClrTx/>
              <a:buSzTx/>
              <a:buFont typeface="+mj-lt"/>
              <a:buNone/>
              <a:tabLst/>
              <a:defRPr/>
            </a:pPr>
            <a:r>
              <a:rPr lang="en-US" sz="1200" i="1" kern="1200" dirty="0">
                <a:solidFill>
                  <a:schemeClr val="tx1"/>
                </a:solidFill>
                <a:effectLst/>
                <a:latin typeface="+mn-lt"/>
                <a:ea typeface="+mn-ea"/>
                <a:cs typeface="+mn-cs"/>
              </a:rPr>
              <a:t>[Advance slide] </a:t>
            </a:r>
          </a:p>
          <a:p>
            <a:pPr marL="0" marR="0" lvl="0" indent="0" algn="l" defTabSz="731611" rtl="0" eaLnBrk="1" fontAlgn="auto" latinLnBrk="0" hangingPunct="1">
              <a:lnSpc>
                <a:spcPct val="100000"/>
              </a:lnSpc>
              <a:spcBef>
                <a:spcPts val="0"/>
              </a:spcBef>
              <a:spcAft>
                <a:spcPts val="0"/>
              </a:spcAft>
              <a:buClrTx/>
              <a:buSzTx/>
              <a:buFont typeface="+mj-lt"/>
              <a:buNone/>
              <a:tabLst/>
              <a:defRPr/>
            </a:pPr>
            <a:r>
              <a:rPr lang="en-US" sz="1200" i="1" kern="1200" dirty="0">
                <a:solidFill>
                  <a:schemeClr val="tx1"/>
                </a:solidFill>
                <a:effectLst/>
                <a:latin typeface="+mn-lt"/>
                <a:ea typeface="+mn-ea"/>
                <a:cs typeface="+mn-cs"/>
              </a:rPr>
              <a:t>4. </a:t>
            </a:r>
            <a:r>
              <a:rPr lang="en-US" sz="1200" i="0" kern="1200" dirty="0">
                <a:solidFill>
                  <a:schemeClr val="tx1"/>
                </a:solidFill>
                <a:effectLst/>
                <a:latin typeface="+mn-lt"/>
                <a:ea typeface="+mn-ea"/>
                <a:cs typeface="+mn-cs"/>
              </a:rPr>
              <a:t>The use of </a:t>
            </a:r>
            <a:r>
              <a:rPr lang="en-US" sz="1200" i="0" kern="1200" dirty="0" err="1">
                <a:solidFill>
                  <a:schemeClr val="tx1"/>
                </a:solidFill>
                <a:effectLst/>
                <a:latin typeface="+mn-lt"/>
                <a:ea typeface="+mn-ea"/>
                <a:cs typeface="+mn-cs"/>
              </a:rPr>
              <a:t>PrEP</a:t>
            </a:r>
            <a:r>
              <a:rPr lang="en-US" sz="1200" i="0" kern="1200" dirty="0">
                <a:solidFill>
                  <a:schemeClr val="tx1"/>
                </a:solidFill>
                <a:effectLst/>
                <a:latin typeface="+mn-lt"/>
                <a:ea typeface="+mn-ea"/>
                <a:cs typeface="+mn-cs"/>
              </a:rPr>
              <a:t> for HIV Prevention</a:t>
            </a:r>
            <a:r>
              <a:rPr lang="en-US" sz="1200" i="0" kern="1200" baseline="0" dirty="0">
                <a:solidFill>
                  <a:schemeClr val="tx1"/>
                </a:solidFill>
                <a:effectLst/>
                <a:latin typeface="+mn-lt"/>
                <a:ea typeface="+mn-ea"/>
                <a:cs typeface="+mn-cs"/>
              </a:rPr>
              <a:t> (new law passed in 2019 allowing minors to use </a:t>
            </a:r>
            <a:r>
              <a:rPr lang="en-US" sz="1200" i="0" kern="1200" baseline="0" dirty="0" err="1">
                <a:solidFill>
                  <a:schemeClr val="tx1"/>
                </a:solidFill>
                <a:effectLst/>
                <a:latin typeface="+mn-lt"/>
                <a:ea typeface="+mn-ea"/>
                <a:cs typeface="+mn-cs"/>
              </a:rPr>
              <a:t>PrEP</a:t>
            </a:r>
            <a:r>
              <a:rPr lang="en-US" sz="1200" i="0" kern="1200" baseline="0" dirty="0">
                <a:solidFill>
                  <a:schemeClr val="tx1"/>
                </a:solidFill>
                <a:effectLst/>
                <a:latin typeface="+mn-lt"/>
                <a:ea typeface="+mn-ea"/>
                <a:cs typeface="+mn-cs"/>
              </a:rPr>
              <a:t> without parental consent) (Case </a:t>
            </a:r>
            <a:r>
              <a:rPr lang="en-US" sz="1200" i="0" kern="1200" baseline="0" dirty="0" err="1">
                <a:solidFill>
                  <a:schemeClr val="tx1"/>
                </a:solidFill>
                <a:effectLst/>
                <a:latin typeface="+mn-lt"/>
                <a:ea typeface="+mn-ea"/>
                <a:cs typeface="+mn-cs"/>
              </a:rPr>
              <a:t>Brexton</a:t>
            </a:r>
            <a:r>
              <a:rPr lang="en-US" sz="1200" i="0" kern="1200" baseline="0" dirty="0">
                <a:solidFill>
                  <a:schemeClr val="tx1"/>
                </a:solidFill>
                <a:effectLst/>
                <a:latin typeface="+mn-lt"/>
                <a:ea typeface="+mn-ea"/>
                <a:cs typeface="+mn-cs"/>
              </a:rPr>
              <a:t> Health Center, 2020). </a:t>
            </a:r>
            <a:endParaRPr lang="en-US" sz="1200" i="0" dirty="0">
              <a:ea typeface="Calibri" panose="020F0502020204030204" pitchFamily="34" charset="0"/>
              <a:cs typeface="Times New Roman" panose="02020603050405020304" pitchFamily="18" charset="0"/>
            </a:endParaRPr>
          </a:p>
          <a:p>
            <a:pPr marL="0" indent="0">
              <a:buFont typeface="+mj-lt"/>
              <a:buNone/>
            </a:pPr>
            <a:r>
              <a:rPr lang="en-US" sz="1200" dirty="0">
                <a:ea typeface="Calibri" panose="020F0502020204030204" pitchFamily="34" charset="0"/>
                <a:cs typeface="Times New Roman" panose="02020603050405020304" pitchFamily="18" charset="0"/>
              </a:rPr>
              <a:t>5. Consultation, diagnosis, and treatment for </a:t>
            </a:r>
            <a:r>
              <a:rPr lang="en-US" sz="1200" dirty="0">
                <a:solidFill>
                  <a:srgbClr val="99CC33"/>
                </a:solidFill>
                <a:cs typeface="Calibri" pitchFamily="34" charset="0"/>
              </a:rPr>
              <a:t>outpatient mental health services</a:t>
            </a:r>
            <a:r>
              <a:rPr lang="en-US" sz="1200" dirty="0">
                <a:ea typeface="Calibri" panose="020F0502020204030204" pitchFamily="34" charset="0"/>
                <a:cs typeface="Times New Roman" panose="02020603050405020304" pitchFamily="18" charset="0"/>
              </a:rPr>
              <a:t> (Only minors ages 16+)</a:t>
            </a:r>
          </a:p>
          <a:p>
            <a:pPr marL="0" marR="0" lvl="0" indent="0" algn="l" defTabSz="731611" rtl="0" eaLnBrk="1" fontAlgn="auto" latinLnBrk="0" hangingPunct="1">
              <a:lnSpc>
                <a:spcPct val="100000"/>
              </a:lnSpc>
              <a:spcBef>
                <a:spcPts val="0"/>
              </a:spcBef>
              <a:spcAft>
                <a:spcPts val="0"/>
              </a:spcAft>
              <a:buClrTx/>
              <a:buSzTx/>
              <a:buFont typeface="+mj-lt"/>
              <a:buNone/>
              <a:tabLst/>
              <a:defRPr/>
            </a:pPr>
            <a:r>
              <a:rPr lang="en-US" sz="1200" i="1" kern="1200" dirty="0">
                <a:solidFill>
                  <a:schemeClr val="tx1"/>
                </a:solidFill>
                <a:effectLst/>
                <a:latin typeface="+mn-lt"/>
                <a:ea typeface="+mn-ea"/>
                <a:cs typeface="+mn-cs"/>
              </a:rPr>
              <a:t>[Advance slide] </a:t>
            </a:r>
          </a:p>
          <a:p>
            <a:pPr marL="0" indent="0">
              <a:buFont typeface="+mj-lt"/>
              <a:buNone/>
            </a:pPr>
            <a:endParaRPr lang="en-US" sz="12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36737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Continued from</a:t>
            </a:r>
            <a:r>
              <a:rPr lang="en-US" sz="1200" i="1" kern="1200" baseline="0" dirty="0">
                <a:solidFill>
                  <a:schemeClr val="tx1"/>
                </a:solidFill>
                <a:effectLst/>
                <a:latin typeface="+mn-lt"/>
                <a:ea typeface="+mn-ea"/>
                <a:cs typeface="+mn-cs"/>
              </a:rPr>
              <a:t> previous slide</a:t>
            </a:r>
            <a:r>
              <a:rPr lang="en-US" sz="1200" i="1" kern="1200" dirty="0">
                <a:solidFill>
                  <a:schemeClr val="tx1"/>
                </a:solidFill>
                <a:effectLst/>
                <a:latin typeface="+mn-lt"/>
                <a:ea typeface="+mn-ea"/>
                <a:cs typeface="+mn-cs"/>
              </a:rPr>
              <a:t>…</a:t>
            </a:r>
          </a:p>
          <a:p>
            <a:endParaRPr lang="en-US" sz="1200" i="1" kern="1200" dirty="0">
              <a:solidFill>
                <a:schemeClr val="tx1"/>
              </a:solidFill>
              <a:effectLst/>
              <a:latin typeface="+mn-lt"/>
              <a:ea typeface="+mn-ea"/>
              <a:cs typeface="+mn-cs"/>
            </a:endParaRPr>
          </a:p>
          <a:p>
            <a:pPr>
              <a:lnSpc>
                <a:spcPct val="100000"/>
              </a:lnSpc>
            </a:pPr>
            <a:r>
              <a:rPr lang="en-US" sz="2000" dirty="0">
                <a:cs typeface="Calibri" pitchFamily="34" charset="0"/>
              </a:rPr>
              <a:t>Minors may receive the following care </a:t>
            </a:r>
            <a:r>
              <a:rPr lang="en-US" sz="2000" dirty="0">
                <a:solidFill>
                  <a:srgbClr val="99CC33"/>
                </a:solidFill>
                <a:cs typeface="Calibri" pitchFamily="34" charset="0"/>
              </a:rPr>
              <a:t>without</a:t>
            </a:r>
            <a:r>
              <a:rPr lang="en-US" sz="2000" b="1" dirty="0">
                <a:solidFill>
                  <a:srgbClr val="8CC443"/>
                </a:solidFill>
                <a:latin typeface="Calibri" pitchFamily="34" charset="0"/>
                <a:cs typeface="Calibri" pitchFamily="34" charset="0"/>
              </a:rPr>
              <a:t> </a:t>
            </a:r>
            <a:r>
              <a:rPr lang="en-US" sz="2000" dirty="0">
                <a:cs typeface="Calibri" pitchFamily="34" charset="0"/>
              </a:rPr>
              <a:t>parental/guardian consent:</a:t>
            </a:r>
          </a:p>
          <a:p>
            <a:r>
              <a:rPr lang="en-US" sz="2000" dirty="0">
                <a:solidFill>
                  <a:srgbClr val="99CC33"/>
                </a:solidFill>
                <a:cs typeface="Calibri" pitchFamily="34" charset="0"/>
              </a:rPr>
              <a:t>Treatment or advice about:</a:t>
            </a:r>
          </a:p>
          <a:p>
            <a:pPr marL="1143000" lvl="1" indent="-457200">
              <a:buFont typeface="+mj-lt"/>
              <a:buAutoNum type="arabicPeriod"/>
            </a:pPr>
            <a:r>
              <a:rPr lang="en-US" sz="2000" dirty="0">
                <a:ea typeface="Calibri" panose="020F0502020204030204" pitchFamily="34" charset="0"/>
                <a:cs typeface="Times New Roman" panose="02020603050405020304" pitchFamily="18" charset="0"/>
              </a:rPr>
              <a:t>Drug use</a:t>
            </a:r>
          </a:p>
          <a:p>
            <a:pPr marL="1143000" lvl="1" indent="-457200">
              <a:buFont typeface="+mj-lt"/>
              <a:buAutoNum type="arabicPeriod"/>
            </a:pPr>
            <a:r>
              <a:rPr lang="en-US" sz="2000" dirty="0">
                <a:ea typeface="Calibri" panose="020F0502020204030204" pitchFamily="34" charset="0"/>
                <a:cs typeface="Times New Roman" panose="02020603050405020304" pitchFamily="18" charset="0"/>
              </a:rPr>
              <a:t>Alcoholism</a:t>
            </a:r>
          </a:p>
          <a:p>
            <a:pPr marL="1143000" lvl="1" indent="-457200">
              <a:buFont typeface="+mj-lt"/>
              <a:buAutoNum type="arabicPeriod"/>
            </a:pPr>
            <a:r>
              <a:rPr lang="en-US" sz="2000" dirty="0">
                <a:ea typeface="Calibri" panose="020F0502020204030204" pitchFamily="34" charset="0"/>
                <a:cs typeface="Times New Roman" panose="02020603050405020304" pitchFamily="18" charset="0"/>
              </a:rPr>
              <a:t>Pregnancy </a:t>
            </a:r>
          </a:p>
          <a:p>
            <a:pPr marL="1143000" lvl="1" indent="-457200">
              <a:buFont typeface="+mj-lt"/>
              <a:buAutoNum type="arabicPeriod"/>
            </a:pPr>
            <a:r>
              <a:rPr lang="en-US" sz="2000" dirty="0">
                <a:ea typeface="Calibri" panose="020F0502020204030204" pitchFamily="34" charset="0"/>
                <a:cs typeface="Times New Roman" panose="02020603050405020304" pitchFamily="18" charset="0"/>
              </a:rPr>
              <a:t>Contraception other than sterilization</a:t>
            </a:r>
          </a:p>
          <a:p>
            <a:pPr marL="1143000" lvl="1" indent="-457200">
              <a:buFont typeface="+mj-lt"/>
              <a:buAutoNum type="arabicPeriod"/>
            </a:pPr>
            <a:r>
              <a:rPr lang="en-US" sz="2000" dirty="0">
                <a:ea typeface="Calibri" panose="020F0502020204030204" pitchFamily="34" charset="0"/>
                <a:cs typeface="Times New Roman" panose="02020603050405020304" pitchFamily="18" charset="0"/>
              </a:rPr>
              <a:t>Examination and treatment of injuries from an alleged rape or sexual offense</a:t>
            </a:r>
          </a:p>
          <a:p>
            <a:pPr marL="1143000" lvl="1" indent="-457200">
              <a:buFont typeface="+mj-lt"/>
              <a:buAutoNum type="arabicPeriod"/>
            </a:pPr>
            <a:r>
              <a:rPr lang="en-US" sz="2000" dirty="0">
                <a:ea typeface="Calibri" panose="020F0502020204030204" pitchFamily="34" charset="0"/>
                <a:cs typeface="Times New Roman" panose="02020603050405020304" pitchFamily="18" charset="0"/>
              </a:rPr>
              <a:t>Examination to obtain evidence from an alleged rape or sexual offense</a:t>
            </a:r>
          </a:p>
          <a:p>
            <a:pPr marL="1143000" lvl="1" indent="-457200">
              <a:buFont typeface="+mj-lt"/>
              <a:buAutoNum type="arabicPeriod"/>
            </a:pPr>
            <a:r>
              <a:rPr lang="en-US" sz="2000" dirty="0">
                <a:ea typeface="Calibri" panose="020F0502020204030204" pitchFamily="34" charset="0"/>
                <a:cs typeface="Times New Roman" panose="02020603050405020304" pitchFamily="18" charset="0"/>
              </a:rPr>
              <a:t>Initial medical screening and examination upon admission into a detention center</a:t>
            </a: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75703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Health Insurance Portability and Accountability Act (HIPAA) determines whether a minor has access to the minor’s protected health information (PHI, or any information in a medical record that can be used to personally identify an individual like names, diagnosis, etc.) and whether a parent or guardian also has access to that minor’s PHI.  HIPAA states:</a:t>
            </a:r>
          </a:p>
          <a:p>
            <a:pPr marL="285750" lvl="0" indent="-285750">
              <a:buFont typeface="Arial" panose="020B0604020202020204" pitchFamily="34" charset="0"/>
              <a:buChar char="•"/>
            </a:pPr>
            <a:r>
              <a:rPr lang="en-US" sz="1200" dirty="0"/>
              <a:t>Maryland statutes permit a minor to obtain certain health-care services without the consent of a parent or guardian. In the situations listed above, a provider must treat the minor as the health-care decision-maker.  HIPAA rules apply when the minor can consent to the services, therefore, their health information cannot be released to anyone unless the minor consents.  (See above for those areas where a minor may obtain a health-care service without the consent of a parent.)</a:t>
            </a:r>
          </a:p>
          <a:p>
            <a:pPr marL="285750" lvl="0" indent="-285750">
              <a:buFont typeface="Arial" panose="020B0604020202020204" pitchFamily="34" charset="0"/>
              <a:buChar char="•"/>
            </a:pPr>
            <a:r>
              <a:rPr lang="en-US" sz="1200" dirty="0"/>
              <a:t>Maryland statutes allow a parent or guardian to act on the behalf of a minor in making health-care decisions except as noted above.  In those situations, when a minor cannot consent to their own care, a health-care provider must treat that parent or guardian as the health-care decision-maker and give that parent or guardian access to the minors non-protected PHI.  A licensed health-care provider must exercise professional judgment in making this decision.</a:t>
            </a:r>
          </a:p>
          <a:p>
            <a:r>
              <a:rPr lang="en-US" sz="1200" dirty="0"/>
              <a:t> </a:t>
            </a: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89115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Health Insurance Portability and Accountability Act (HIPAA) determines whether a minor has access to the minor’s protected health information (PHI, or any information in a medical record that can be used to personally identify an individual like names, diagnosis, etc.) and whether a parent or guardian also has access to that minor’s PHI.  HIPAA states:</a:t>
            </a:r>
          </a:p>
          <a:p>
            <a:pPr marL="285750" lvl="0" indent="-285750">
              <a:buFont typeface="Arial" panose="020B0604020202020204" pitchFamily="34" charset="0"/>
              <a:buChar char="•"/>
            </a:pPr>
            <a:r>
              <a:rPr lang="en-US" sz="1200" dirty="0"/>
              <a:t>Maryland statutes permit a minor to obtain certain health-care services without the consent of a parent or guardian. In the situations listed above, a provider must treat the minor as the health-care decision-maker.  HIPAA rules apply when the minor can consent to the services, therefore, their health information cannot be released to anyone unless the minor consents.  (See above for those areas where a minor may obtain a health-care service without the consent of a parent.)</a:t>
            </a:r>
          </a:p>
          <a:p>
            <a:pPr marL="285750" lvl="0" indent="-285750">
              <a:buFont typeface="Arial" panose="020B0604020202020204" pitchFamily="34" charset="0"/>
              <a:buChar char="•"/>
            </a:pPr>
            <a:r>
              <a:rPr lang="en-US" sz="1200" dirty="0"/>
              <a:t>Maryland statutes allow a parent or guardian to act on the behalf of a minor in making health-care decisions except as noted above.  In those situations, when a minor cannot consent to their own care, a health-care provider must treat that parent or guardian as the health-care decision-maker and give that parent or guardian access to the minors non-protected PHI.  A licensed health-care provider must exercise professional judgment in making this decision.</a:t>
            </a:r>
          </a:p>
          <a:p>
            <a:r>
              <a:rPr lang="en-US" sz="1200" dirty="0"/>
              <a:t> </a:t>
            </a: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95524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403738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3960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024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0980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158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810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85727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84608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149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595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58715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40463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20304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25053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99739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428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653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1208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55647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5131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9008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4261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611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24092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6353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51965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398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93618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151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3339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86005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95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98395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25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91072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6740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28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5822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964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647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1187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1430412834"/>
      </p:ext>
    </p:extLst>
  </p:cSld>
  <p:clrMap bg1="lt1" tx1="dk1" bg2="lt2" tx2="dk2" accent1="accent1" accent2="accent2" accent3="accent3" accent4="accent4" accent5="accent5" accent6="accent6" hlink="hlink" folHlink="folHlink"/>
  <p:sldLayoutIdLst>
    <p:sldLayoutId id="2147483728" r:id="rId1"/>
    <p:sldLayoutId id="2147483771" r:id="rId2"/>
    <p:sldLayoutId id="214748377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EF38BB6-881D-CA60-B56B-BAFC41204291}"/>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31532910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17B79A63-D9F5-3C3A-299A-157CE5A42982}"/>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41999826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36B87E21-3451-0AF7-1B6F-DCB93EE939AF}"/>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3343556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400952183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86200" y="493153"/>
            <a:ext cx="5870575" cy="2966762"/>
          </a:xfrm>
        </p:spPr>
        <p:txBody>
          <a:bodyPr/>
          <a:lstStyle/>
          <a:p>
            <a:r>
              <a:rPr lang="en-US" dirty="0"/>
              <a:t>Maryland</a:t>
            </a:r>
            <a:br>
              <a:rPr lang="en-US" dirty="0"/>
            </a:br>
            <a:r>
              <a:rPr lang="en-US" dirty="0"/>
              <a:t>Minor Consent and Confidentiality Laws</a:t>
            </a:r>
            <a:br>
              <a:rPr lang="en-US" dirty="0">
                <a:solidFill>
                  <a:srgbClr val="051879"/>
                </a:solidFill>
              </a:rPr>
            </a:br>
            <a:endParaRPr lang="en-US" dirty="0">
              <a:solidFill>
                <a:srgbClr val="051879"/>
              </a:solidFill>
            </a:endParaRPr>
          </a:p>
        </p:txBody>
      </p:sp>
      <p:sp>
        <p:nvSpPr>
          <p:cNvPr id="3" name="TextBox 2"/>
          <p:cNvSpPr txBox="1"/>
          <p:nvPr/>
        </p:nvSpPr>
        <p:spPr>
          <a:xfrm>
            <a:off x="4939537" y="3659970"/>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Content updated June 2023</a:t>
            </a:r>
          </a:p>
        </p:txBody>
      </p:sp>
      <p:pic>
        <p:nvPicPr>
          <p:cNvPr id="4" name="Picture 3"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2452" y="4824072"/>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1034350"/>
          </a:xfrm>
          <a:prstGeom prst="rect">
            <a:avLst/>
          </a:prstGeom>
        </p:spPr>
        <p:txBody>
          <a:bodyPr/>
          <a:lstStyle/>
          <a:p>
            <a:pPr marL="0" indent="0">
              <a:buNone/>
            </a:pPr>
            <a:r>
              <a:rPr lang="en-US" sz="2400" b="1" cap="none" dirty="0">
                <a:solidFill>
                  <a:srgbClr val="99CC33"/>
                </a:solidFill>
                <a:latin typeface="+mj-lt"/>
                <a:cs typeface="Calibri" pitchFamily="34" charset="0"/>
              </a:rPr>
              <a:t>HEALTH CARE PROVIDERS MUST OVERRIDE THE MINOR’S CONFIDENTIALITY AND REPORT IF THERE IS REASON TO BELIEVE THAT A MINOR HAS BEEN SUBJECTED TO:</a:t>
            </a:r>
            <a:endParaRPr lang="en-US" sz="2000" cap="none" dirty="0">
              <a:cs typeface="Calibri" pitchFamily="34" charset="0"/>
            </a:endParaRPr>
          </a:p>
        </p:txBody>
      </p:sp>
      <p:sp>
        <p:nvSpPr>
          <p:cNvPr id="2" name="Text Placeholder 1">
            <a:extLst>
              <a:ext uri="{FF2B5EF4-FFF2-40B4-BE49-F238E27FC236}">
                <a16:creationId xmlns:a16="http://schemas.microsoft.com/office/drawing/2014/main" id="{7E1DF21C-49A1-6957-4CD5-68F2DBCE1FFA}"/>
              </a:ext>
            </a:extLst>
          </p:cNvPr>
          <p:cNvSpPr>
            <a:spLocks noGrp="1"/>
          </p:cNvSpPr>
          <p:nvPr>
            <p:ph type="body" sz="quarter" idx="11"/>
          </p:nvPr>
        </p:nvSpPr>
        <p:spPr>
          <a:xfrm>
            <a:off x="771524" y="1955800"/>
            <a:ext cx="8221664" cy="3073400"/>
          </a:xfrm>
        </p:spPr>
        <p:txBody>
          <a:bodyPr/>
          <a:lstStyle/>
          <a:p>
            <a:pPr marL="285750" indent="-285750">
              <a:buFont typeface="Arial" panose="020B0604020202020204" pitchFamily="34" charset="0"/>
              <a:buChar char="•"/>
            </a:pPr>
            <a:r>
              <a:rPr lang="en-US" sz="1800" b="1" dirty="0">
                <a:cs typeface="Calibri" pitchFamily="34" charset="0"/>
              </a:rPr>
              <a:t>Abuse or neglect</a:t>
            </a:r>
          </a:p>
          <a:p>
            <a:pPr marL="285750" indent="-285750">
              <a:buFont typeface="Arial" panose="020B0604020202020204" pitchFamily="34" charset="0"/>
              <a:buChar char="•"/>
            </a:pPr>
            <a:r>
              <a:rPr lang="en-US" sz="1800" dirty="0">
                <a:cs typeface="Calibri" pitchFamily="34" charset="0"/>
              </a:rPr>
              <a:t>Physical or mental injury of a minor that indicates that the minor’s health or welfare is harmed or at substantial </a:t>
            </a:r>
            <a:r>
              <a:rPr lang="en-US" sz="1800" b="1" dirty="0">
                <a:cs typeface="Calibri" pitchFamily="34" charset="0"/>
              </a:rPr>
              <a:t>risk of being harmed</a:t>
            </a:r>
          </a:p>
          <a:p>
            <a:pPr marL="285750" indent="-285750">
              <a:buFont typeface="Arial" panose="020B0604020202020204" pitchFamily="34" charset="0"/>
              <a:buChar char="•"/>
            </a:pPr>
            <a:r>
              <a:rPr lang="en-US" sz="1800" b="1" dirty="0">
                <a:cs typeface="Calibri" pitchFamily="34" charset="0"/>
              </a:rPr>
              <a:t>Sexual abuse</a:t>
            </a:r>
          </a:p>
          <a:p>
            <a:pPr marL="285750" indent="-285750">
              <a:buFont typeface="Arial" panose="020B0604020202020204" pitchFamily="34" charset="0"/>
              <a:buChar char="•"/>
            </a:pPr>
            <a:r>
              <a:rPr lang="en-US" sz="1800" dirty="0">
                <a:cs typeface="Calibri" pitchFamily="34" charset="0"/>
              </a:rPr>
              <a:t>Leaving the minor unattended or other </a:t>
            </a:r>
            <a:r>
              <a:rPr lang="en-US" sz="1800" b="1" dirty="0">
                <a:cs typeface="Calibri" pitchFamily="34" charset="0"/>
              </a:rPr>
              <a:t>failure to give proper care </a:t>
            </a:r>
            <a:r>
              <a:rPr lang="en-US" sz="1800" dirty="0">
                <a:cs typeface="Calibri" pitchFamily="34" charset="0"/>
              </a:rPr>
              <a:t>and attention to a minor by any parent or person who has permanent or temporary care for supervision of the minor</a:t>
            </a:r>
          </a:p>
          <a:p>
            <a:endParaRPr lang="en-US" dirty="0"/>
          </a:p>
        </p:txBody>
      </p:sp>
      <p:sp>
        <p:nvSpPr>
          <p:cNvPr id="3" name="Title 2"/>
          <p:cNvSpPr>
            <a:spLocks noGrp="1"/>
          </p:cNvSpPr>
          <p:nvPr>
            <p:ph type="title"/>
          </p:nvPr>
        </p:nvSpPr>
        <p:spPr>
          <a:ln>
            <a:noFill/>
          </a:ln>
        </p:spPr>
        <p:txBody>
          <a:bodyPr/>
          <a:lstStyle/>
          <a:p>
            <a:r>
              <a:rPr lang="en-US" dirty="0"/>
              <a:t>Reporting </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3" name="Text Placeholder 2">
            <a:extLst>
              <a:ext uri="{FF2B5EF4-FFF2-40B4-BE49-F238E27FC236}">
                <a16:creationId xmlns:a16="http://schemas.microsoft.com/office/drawing/2014/main" id="{26BCFAF3-776A-8947-C8A7-2B38BBE97EED}"/>
              </a:ext>
            </a:extLst>
          </p:cNvPr>
          <p:cNvSpPr>
            <a:spLocks noGrp="1"/>
          </p:cNvSpPr>
          <p:nvPr>
            <p:ph type="body" sz="quarter" idx="11"/>
          </p:nvPr>
        </p:nvSpPr>
        <p:spPr>
          <a:xfrm>
            <a:off x="763347" y="1042030"/>
            <a:ext cx="4073883" cy="3650191"/>
          </a:xfrm>
        </p:spPr>
        <p:txBody>
          <a:bodyPr/>
          <a:lstStyle/>
          <a:p>
            <a:pPr marL="0" lvl="0" indent="0">
              <a:lnSpc>
                <a:spcPct val="100000"/>
              </a:lnSpc>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63347" y="4122636"/>
            <a:ext cx="8967907" cy="923330"/>
          </a:xfrm>
          <a:prstGeom prst="rect">
            <a:avLst/>
          </a:prstGeom>
          <a:noFill/>
        </p:spPr>
        <p:txBody>
          <a:bodyPr wrap="square">
            <a:spAutoFit/>
          </a:bodyPr>
          <a:lstStyle/>
          <a:p>
            <a:pPr marL="457200" lvl="0" indent="-457200">
              <a:buFont typeface="Arial" panose="020B0604020202020204" pitchFamily="34" charset="0"/>
              <a:buChar char="•"/>
            </a:pPr>
            <a:r>
              <a:rPr lang="en-US" sz="1800" i="1" dirty="0"/>
              <a:t>Can Shay receive STI testing without her parent’s permission?</a:t>
            </a:r>
          </a:p>
          <a:p>
            <a:pPr marL="457200" indent="-457200">
              <a:buFont typeface="Arial" panose="020B0604020202020204" pitchFamily="34" charset="0"/>
              <a:buChar char="•"/>
            </a:pPr>
            <a:r>
              <a:rPr lang="en-US" sz="1800" i="1" dirty="0"/>
              <a:t>Can Shay receive STI treatment without her parent’s permission?</a:t>
            </a:r>
          </a:p>
          <a:p>
            <a:pPr marL="457200" lvl="0" indent="-457200">
              <a:buFont typeface="Arial" panose="020B0604020202020204" pitchFamily="34" charset="0"/>
              <a:buChar char="•"/>
            </a:pPr>
            <a:r>
              <a:rPr lang="en-US" sz="1800" i="1" dirty="0"/>
              <a:t>Can Shay receive contraception without her parent’s permission?</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07267" y="1042030"/>
            <a:ext cx="4099463" cy="2735344"/>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1A196427-6017-625E-8FDC-B4F36445FD5A}"/>
              </a:ext>
            </a:extLst>
          </p:cNvPr>
          <p:cNvSpPr>
            <a:spLocks noGrp="1"/>
          </p:cNvSpPr>
          <p:nvPr>
            <p:ph type="body" sz="quarter" idx="11"/>
          </p:nvPr>
        </p:nvSpPr>
        <p:spPr>
          <a:xfrm>
            <a:off x="763347" y="1030245"/>
            <a:ext cx="4073883" cy="3650191"/>
          </a:xfrm>
        </p:spPr>
        <p:txBody>
          <a:bodyPr/>
          <a:lstStyle/>
          <a:p>
            <a:r>
              <a:rPr lang="en-US" sz="1800" dirty="0"/>
              <a:t>Information regarding consultation, examination, or treatment for a STI provided to a minor may NOT be disclosed to a parent without the teen’s consent. </a:t>
            </a:r>
          </a:p>
        </p:txBody>
      </p:sp>
      <p:sp>
        <p:nvSpPr>
          <p:cNvPr id="9" name="Rectangle 8"/>
          <p:cNvSpPr/>
          <p:nvPr/>
        </p:nvSpPr>
        <p:spPr>
          <a:xfrm>
            <a:off x="763347" y="2446043"/>
            <a:ext cx="4277311" cy="1754326"/>
          </a:xfrm>
          <a:prstGeom prst="rect">
            <a:avLst/>
          </a:prstGeom>
          <a:noFill/>
        </p:spPr>
        <p:txBody>
          <a:bodyPr wrap="square">
            <a:spAutoFit/>
          </a:bodyPr>
          <a:lstStyle/>
          <a:p>
            <a:pPr marL="342900" lvl="0" indent="-342900">
              <a:buFont typeface="Arial" panose="020B0604020202020204" pitchFamily="34" charset="0"/>
              <a:buChar char="•"/>
            </a:pPr>
            <a:r>
              <a:rPr lang="en-US" sz="1800" i="1" dirty="0"/>
              <a:t>If Shay’s mother calls the clinic to ask if Shay received an STI test, can this information be released?</a:t>
            </a:r>
          </a:p>
          <a:p>
            <a:pPr marL="342900" lvl="0" indent="-342900">
              <a:buFont typeface="Arial" panose="020B0604020202020204" pitchFamily="34" charset="0"/>
              <a:buChar char="•"/>
            </a:pPr>
            <a:r>
              <a:rPr lang="en-US" sz="1800" i="1" dirty="0"/>
              <a:t>Are there other ways that Shay’s mother could find out that Shay received this service?</a:t>
            </a:r>
            <a:endParaRPr lang="en-US" sz="2000" dirty="0">
              <a:solidFill>
                <a:prstClr val="black"/>
              </a:solidFill>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78783" y="1030245"/>
            <a:ext cx="4099463" cy="2735344"/>
          </a:xfrm>
          <a:prstGeom prst="rect">
            <a:avLst/>
          </a:prstGeom>
        </p:spPr>
      </p:pic>
    </p:spTree>
    <p:extLst>
      <p:ext uri="{BB962C8B-B14F-4D97-AF65-F5344CB8AC3E}">
        <p14:creationId xmlns:p14="http://schemas.microsoft.com/office/powerpoint/2010/main" val="31909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6958" r="16958"/>
          <a:stretch/>
        </p:blipFill>
        <p:spPr>
          <a:xfrm>
            <a:off x="498557" y="1025293"/>
            <a:ext cx="3987611" cy="4020840"/>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4E54CECF-D3F6-8185-28D6-1CF4647D68E0}"/>
              </a:ext>
            </a:extLst>
          </p:cNvPr>
          <p:cNvSpPr>
            <a:spLocks noGrp="1"/>
          </p:cNvSpPr>
          <p:nvPr>
            <p:ph type="body" sz="quarter" idx="11"/>
          </p:nvPr>
        </p:nvSpPr>
        <p:spPr>
          <a:xfrm>
            <a:off x="4878387" y="1025293"/>
            <a:ext cx="4123109" cy="3650191"/>
          </a:xfrm>
        </p:spPr>
        <p:txBody>
          <a:bodyPr/>
          <a:lstStyle/>
          <a:p>
            <a:pPr lvl="0" algn="l">
              <a:lnSpc>
                <a:spcPct val="100000"/>
              </a:lnSpc>
            </a:pPr>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lnSpc>
                <a:spcPct val="100000"/>
              </a:lnSpc>
            </a:pPr>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 substance use disorder</a:t>
            </a:r>
          </a:p>
          <a:p>
            <a:pPr lvl="0" algn="l">
              <a:lnSpc>
                <a:spcPct val="100000"/>
              </a:lnSpc>
            </a:pPr>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b="1" dirty="0"/>
          </a:p>
        </p:txBody>
      </p:sp>
      <p:sp>
        <p:nvSpPr>
          <p:cNvPr id="9" name="TextBox 8"/>
          <p:cNvSpPr txBox="1"/>
          <p:nvPr/>
        </p:nvSpPr>
        <p:spPr>
          <a:xfrm>
            <a:off x="4745037" y="4122803"/>
            <a:ext cx="4640181" cy="923330"/>
          </a:xfrm>
          <a:prstGeom prst="rect">
            <a:avLst/>
          </a:prstGeom>
          <a:noFill/>
        </p:spPr>
        <p:txBody>
          <a:bodyPr wrap="square" rtlCol="0">
            <a:spAutoFit/>
          </a:bodyPr>
          <a:lstStyle/>
          <a:p>
            <a:pPr marL="119063" lvl="0" algn="ctr"/>
            <a:r>
              <a:rPr lang="en-US" sz="1800" i="1" dirty="0"/>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t="504" b="504"/>
          <a:stretch/>
        </p:blipFill>
        <p:spPr/>
      </p:pic>
      <p:sp>
        <p:nvSpPr>
          <p:cNvPr id="4" name="Title 3"/>
          <p:cNvSpPr>
            <a:spLocks noGrp="1"/>
          </p:cNvSpPr>
          <p:nvPr>
            <p:ph type="title"/>
          </p:nvPr>
        </p:nvSpPr>
        <p:spPr>
          <a:ln>
            <a:noFill/>
          </a:ln>
        </p:spPr>
        <p:txBody>
          <a:bodyPr/>
          <a:lstStyle/>
          <a:p>
            <a:r>
              <a:rPr lang="en-US" dirty="0"/>
              <a:t>Thank you!</a:t>
            </a:r>
          </a:p>
        </p:txBody>
      </p:sp>
      <p:sp>
        <p:nvSpPr>
          <p:cNvPr id="2" name="TextBox 1"/>
          <p:cNvSpPr txBox="1"/>
          <p:nvPr/>
        </p:nvSpPr>
        <p:spPr>
          <a:xfrm>
            <a:off x="3906982" y="5209401"/>
            <a:ext cx="1933543" cy="246221"/>
          </a:xfrm>
          <a:prstGeom prst="rect">
            <a:avLst/>
          </a:prstGeom>
          <a:noFill/>
        </p:spPr>
        <p:txBody>
          <a:bodyPr wrap="none" rtlCol="0">
            <a:spAutoFit/>
          </a:bodyPr>
          <a:lstStyle/>
          <a:p>
            <a:r>
              <a:rPr lang="en-US" sz="1000" dirty="0">
                <a:solidFill>
                  <a:schemeClr val="bg1"/>
                </a:solidFill>
              </a:rPr>
              <a:t>For educational purposes only.</a:t>
            </a:r>
          </a:p>
        </p:txBody>
      </p:sp>
      <p:pic>
        <p:nvPicPr>
          <p:cNvPr id="5" name="Picture 4" descr="A yellow letter m and blue text&#10;&#10;Description automatically generated">
            <a:extLst>
              <a:ext uri="{FF2B5EF4-FFF2-40B4-BE49-F238E27FC236}">
                <a16:creationId xmlns:a16="http://schemas.microsoft.com/office/drawing/2014/main" id="{962108EC-AD13-2081-5C91-645F9DECF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2452" y="4824072"/>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a:t>CASE SCENARIO: SHAY, 15 Y/O GIRL</a:t>
            </a:r>
          </a:p>
        </p:txBody>
      </p:sp>
      <p:sp>
        <p:nvSpPr>
          <p:cNvPr id="3" name="Text Placeholder 2">
            <a:extLst>
              <a:ext uri="{FF2B5EF4-FFF2-40B4-BE49-F238E27FC236}">
                <a16:creationId xmlns:a16="http://schemas.microsoft.com/office/drawing/2014/main" id="{9C9805CB-35A4-4B72-B2D9-3F1288CE0F14}"/>
              </a:ext>
            </a:extLst>
          </p:cNvPr>
          <p:cNvSpPr>
            <a:spLocks noGrp="1"/>
          </p:cNvSpPr>
          <p:nvPr>
            <p:ph type="body" sz="quarter" idx="11"/>
          </p:nvPr>
        </p:nvSpPr>
        <p:spPr>
          <a:xfrm>
            <a:off x="763347" y="975386"/>
            <a:ext cx="4073883" cy="3650191"/>
          </a:xfrm>
        </p:spPr>
        <p:txBody>
          <a:bodyPr/>
          <a:lstStyle/>
          <a:p>
            <a:pPr marL="0" lvl="0" indent="0">
              <a:buNone/>
            </a:pPr>
            <a:r>
              <a:rPr lang="en-US" sz="2000" b="1" cap="all" dirty="0">
                <a:solidFill>
                  <a:schemeClr val="tx1"/>
                </a:solidFill>
                <a:latin typeface="Roboto Condensed"/>
                <a:cs typeface="Calibri" pitchFamily="34" charset="0"/>
              </a:rPr>
              <a:t>Purpose of visit </a:t>
            </a:r>
            <a:br>
              <a:rPr lang="en-US" sz="1800" b="1" dirty="0">
                <a:solidFill>
                  <a:schemeClr val="tx1"/>
                </a:solidFill>
                <a:cs typeface="Calibri" pitchFamily="34" charset="0"/>
              </a:rPr>
            </a:br>
            <a:r>
              <a:rPr lang="en-US" sz="1800" dirty="0">
                <a:solidFill>
                  <a:schemeClr val="tx1"/>
                </a:solidFill>
                <a:latin typeface="+mn-lt"/>
                <a:cs typeface="Calibri" pitchFamily="34" charset="0"/>
              </a:rPr>
              <a:t>Sore throat</a:t>
            </a:r>
          </a:p>
          <a:p>
            <a:pPr marL="0" lvl="0" indent="0">
              <a:buNone/>
            </a:pPr>
            <a:r>
              <a:rPr lang="en-US" sz="2000" b="1" cap="all" dirty="0">
                <a:solidFill>
                  <a:schemeClr val="tx1"/>
                </a:solidFill>
                <a:latin typeface="Roboto Condensed"/>
                <a:cs typeface="Calibri" pitchFamily="34" charset="0"/>
              </a:rPr>
              <a:t>Issue that emerges from clinician interview </a:t>
            </a:r>
            <a:br>
              <a:rPr lang="en-US" sz="1800" b="1" dirty="0">
                <a:solidFill>
                  <a:schemeClr val="tx1"/>
                </a:solidFill>
                <a:cs typeface="Calibri" pitchFamily="34" charset="0"/>
              </a:rPr>
            </a:br>
            <a:r>
              <a:rPr lang="en-US" sz="1800" dirty="0">
                <a:solidFill>
                  <a:schemeClr val="tx1"/>
                </a:solidFill>
                <a:latin typeface="+mn-lt"/>
                <a:cs typeface="Calibri" pitchFamily="34" charset="0"/>
              </a:rPr>
              <a:t>Concerned about having an STI</a:t>
            </a:r>
          </a:p>
          <a:p>
            <a:pPr marL="0" lvl="0" indent="0">
              <a:buNone/>
            </a:pPr>
            <a:r>
              <a:rPr lang="en-US" sz="2000" b="1" cap="all" dirty="0">
                <a:solidFill>
                  <a:schemeClr val="tx1"/>
                </a:solidFill>
                <a:latin typeface="Roboto Condensed"/>
                <a:cs typeface="Calibri" pitchFamily="34" charset="0"/>
              </a:rPr>
              <a:t>Parent information </a:t>
            </a:r>
            <a:br>
              <a:rPr lang="en-US" sz="1800" b="1" dirty="0">
                <a:solidFill>
                  <a:schemeClr val="tx1"/>
                </a:solidFill>
                <a:cs typeface="Calibri" pitchFamily="34" charset="0"/>
              </a:rPr>
            </a:br>
            <a:r>
              <a:rPr lang="en-US" sz="1800" dirty="0">
                <a:solidFill>
                  <a:schemeClr val="tx1"/>
                </a:solidFill>
                <a:latin typeface="+mn-lt"/>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763347" y="3979246"/>
            <a:ext cx="3995339"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58944" y="975386"/>
            <a:ext cx="4115958" cy="2746350"/>
          </a:xfrm>
          <a:prstGeom prst="rect">
            <a:avLst/>
          </a:prstGeom>
        </p:spPr>
      </p:pic>
    </p:spTree>
    <p:custDataLst>
      <p:tags r:id="rId1"/>
    </p:custDataLst>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7" name="Text Placeholder 6">
            <a:extLst>
              <a:ext uri="{FF2B5EF4-FFF2-40B4-BE49-F238E27FC236}">
                <a16:creationId xmlns:a16="http://schemas.microsoft.com/office/drawing/2014/main" id="{B71652CD-8A4F-B35C-F26A-3472568E8389}"/>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57200" indent="-347472">
              <a:lnSpc>
                <a:spcPct val="100000"/>
              </a:lnSpc>
              <a:buFont typeface="Arial" panose="020B0604020202020204" pitchFamily="34" charset="0"/>
              <a:buChar char="•"/>
            </a:pPr>
            <a:r>
              <a:rPr lang="en-US" sz="1800" dirty="0"/>
              <a:t>Parent/guardian must give consent before their minor child can receive services (except specific confidential services)</a:t>
            </a:r>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8" name="Text Placeholder 7">
            <a:extLst>
              <a:ext uri="{FF2B5EF4-FFF2-40B4-BE49-F238E27FC236}">
                <a16:creationId xmlns:a16="http://schemas.microsoft.com/office/drawing/2014/main" id="{E6E7F1F6-D42A-2B21-4CD8-E06BED35DE53}"/>
              </a:ext>
            </a:extLst>
          </p:cNvPr>
          <p:cNvSpPr>
            <a:spLocks noGrp="1"/>
          </p:cNvSpPr>
          <p:nvPr>
            <p:ph type="body" sz="quarter" idx="12"/>
          </p:nvPr>
        </p:nvSpPr>
        <p:spPr/>
        <p:txBody>
          <a:bodyPr/>
          <a:lstStyle/>
          <a:p>
            <a:r>
              <a:rPr lang="en-US" dirty="0"/>
              <a:t>confidentiality</a:t>
            </a:r>
          </a:p>
        </p:txBody>
      </p:sp>
      <p:sp>
        <p:nvSpPr>
          <p:cNvPr id="9" name="Text Placeholder 8">
            <a:extLst>
              <a:ext uri="{FF2B5EF4-FFF2-40B4-BE49-F238E27FC236}">
                <a16:creationId xmlns:a16="http://schemas.microsoft.com/office/drawing/2014/main" id="{D6AAE4C3-59E5-AABB-A1C6-B190283BF595}"/>
              </a:ext>
            </a:extLst>
          </p:cNvPr>
          <p:cNvSpPr>
            <a:spLocks noGrp="1"/>
          </p:cNvSpPr>
          <p:nvPr>
            <p:ph type="body" sz="quarter" idx="13"/>
          </p:nvPr>
        </p:nvSpPr>
        <p:spPr/>
        <p:txBody>
          <a:bodyPr/>
          <a:lstStyle/>
          <a:p>
            <a:pPr marL="285750" indent="-285750">
              <a:buFont typeface="Arial" panose="020B0604020202020204" pitchFamily="34" charset="0"/>
              <a:buChar char="•"/>
            </a:pPr>
            <a:r>
              <a:rPr lang="en-US" sz="1800" dirty="0"/>
              <a:t>How providers and staff keep certain information confidential</a:t>
            </a:r>
          </a:p>
          <a:p>
            <a:pPr marL="285750" indent="-285750">
              <a:buFont typeface="Arial" panose="020B0604020202020204" pitchFamily="34" charset="0"/>
              <a:buChar char="•"/>
            </a:pPr>
            <a:endParaRPr lang="en-US" dirty="0"/>
          </a:p>
          <a:p>
            <a:r>
              <a:rPr lang="en-US" sz="2400" b="1" dirty="0"/>
              <a:t>			Consent ≠ Confidentiality</a:t>
            </a:r>
          </a:p>
        </p:txBody>
      </p:sp>
    </p:spTree>
    <p:custDataLst>
      <p:tags r:id="rId1"/>
    </p:custDataLst>
    <p:extLst>
      <p:ext uri="{BB962C8B-B14F-4D97-AF65-F5344CB8AC3E}">
        <p14:creationId xmlns:p14="http://schemas.microsoft.com/office/powerpoint/2010/main" val="15522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89949"/>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with several important exceptions.</a:t>
            </a:r>
          </a:p>
        </p:txBody>
      </p:sp>
      <p:sp>
        <p:nvSpPr>
          <p:cNvPr id="2" name="Text Placeholder 1">
            <a:extLst>
              <a:ext uri="{FF2B5EF4-FFF2-40B4-BE49-F238E27FC236}">
                <a16:creationId xmlns:a16="http://schemas.microsoft.com/office/drawing/2014/main" id="{57DD6F64-917F-904A-D402-072CF12085D7}"/>
              </a:ext>
            </a:extLst>
          </p:cNvPr>
          <p:cNvSpPr>
            <a:spLocks noGrp="1"/>
          </p:cNvSpPr>
          <p:nvPr>
            <p:ph type="body" sz="quarter" idx="11"/>
          </p:nvPr>
        </p:nvSpPr>
        <p:spPr>
          <a:xfrm>
            <a:off x="771524" y="2311400"/>
            <a:ext cx="8221664" cy="2717800"/>
          </a:xfrm>
        </p:spPr>
        <p:txBody>
          <a:bodyPr/>
          <a:lstStyle/>
          <a:p>
            <a:pPr marL="0" indent="0">
              <a:buNone/>
            </a:pPr>
            <a:r>
              <a:rPr lang="en-US" sz="1800" dirty="0">
                <a:cs typeface="Calibri" pitchFamily="34" charset="0"/>
              </a:rPr>
              <a:t>The exceptions are based on either:</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parents/guardians), or </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 </a:t>
            </a:r>
          </a:p>
          <a:p>
            <a:endParaRPr lang="en-US" dirty="0"/>
          </a:p>
        </p:txBody>
      </p:sp>
      <p:sp>
        <p:nvSpPr>
          <p:cNvPr id="3" name="Title 2"/>
          <p:cNvSpPr>
            <a:spLocks noGrp="1"/>
          </p:cNvSpPr>
          <p:nvPr>
            <p:ph type="title"/>
          </p:nvPr>
        </p:nvSpPr>
        <p:spPr>
          <a:ln>
            <a:noFill/>
          </a:ln>
        </p:spPr>
        <p:txBody>
          <a:bodyPr/>
          <a:lstStyle/>
          <a:p>
            <a:r>
              <a:rPr lang="en-US" dirty="0"/>
              <a:t>MD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823FE-E594-8FE8-0BC4-D5785BA3AA76}"/>
              </a:ext>
            </a:extLst>
          </p:cNvPr>
          <p:cNvSpPr>
            <a:spLocks noGrp="1"/>
          </p:cNvSpPr>
          <p:nvPr>
            <p:ph type="body" sz="quarter" idx="11"/>
          </p:nvPr>
        </p:nvSpPr>
        <p:spPr>
          <a:xfrm>
            <a:off x="771524" y="1583268"/>
            <a:ext cx="8221664" cy="3445932"/>
          </a:xfrm>
        </p:spPr>
        <p:txBody>
          <a:bodyPr/>
          <a:lstStyle/>
          <a:p>
            <a:pPr marL="342900" lvl="0" indent="-342900">
              <a:lnSpc>
                <a:spcPct val="108000"/>
              </a:lnSpc>
              <a:buFont typeface="Arial" panose="020B0604020202020204" pitchFamily="34" charset="0"/>
              <a:buChar char="•"/>
            </a:pPr>
            <a:r>
              <a:rPr lang="en-US" sz="1800" dirty="0"/>
              <a:t>A minor who is</a:t>
            </a:r>
            <a:r>
              <a:rPr lang="en-US" sz="1800" b="1" cap="all" dirty="0"/>
              <a:t> </a:t>
            </a:r>
            <a:r>
              <a:rPr lang="en-US" sz="1800" b="1" dirty="0">
                <a:cs typeface="Calibri" pitchFamily="34" charset="0"/>
              </a:rPr>
              <a:t>legally married </a:t>
            </a:r>
            <a:r>
              <a:rPr lang="en-US" sz="1800" dirty="0"/>
              <a:t>may consent to health care services</a:t>
            </a:r>
          </a:p>
          <a:p>
            <a:pPr marL="285750" indent="-285750">
              <a:lnSpc>
                <a:spcPct val="100000"/>
              </a:lnSpc>
              <a:buFont typeface="Arial" panose="020B0604020202020204" pitchFamily="34" charset="0"/>
              <a:buChar char="•"/>
            </a:pPr>
            <a:r>
              <a:rPr lang="en-US" sz="1800" dirty="0"/>
              <a:t>The minor is a</a:t>
            </a:r>
            <a:r>
              <a:rPr lang="en-US" sz="1800" b="1" dirty="0"/>
              <a:t> </a:t>
            </a:r>
            <a:r>
              <a:rPr lang="en-US" sz="1800" b="1" dirty="0">
                <a:cs typeface="Calibri" pitchFamily="34" charset="0"/>
              </a:rPr>
              <a:t>parent</a:t>
            </a:r>
            <a:r>
              <a:rPr lang="en-US" sz="1800" b="1" dirty="0"/>
              <a:t> </a:t>
            </a:r>
            <a:r>
              <a:rPr lang="en-US" sz="1800" dirty="0"/>
              <a:t>to a child</a:t>
            </a:r>
          </a:p>
          <a:p>
            <a:pPr marL="285750" lvl="0" indent="-285750">
              <a:lnSpc>
                <a:spcPct val="100000"/>
              </a:lnSpc>
              <a:buFont typeface="Arial" panose="020B0604020202020204" pitchFamily="34" charset="0"/>
              <a:buChar char="•"/>
            </a:pPr>
            <a:r>
              <a:rPr lang="en-US" sz="1800" dirty="0"/>
              <a:t>The minor is</a:t>
            </a:r>
            <a:r>
              <a:rPr lang="en-US" sz="1800" dirty="0">
                <a:solidFill>
                  <a:srgbClr val="99CC33"/>
                </a:solidFill>
                <a:cs typeface="Calibri" pitchFamily="34" charset="0"/>
              </a:rPr>
              <a:t> </a:t>
            </a:r>
            <a:r>
              <a:rPr lang="en-US" sz="1800" b="1" dirty="0">
                <a:cs typeface="Calibri" pitchFamily="34" charset="0"/>
              </a:rPr>
              <a:t>living separate </a:t>
            </a:r>
            <a:r>
              <a:rPr lang="en-US" sz="1800" dirty="0"/>
              <a:t>and apart from the minor’s parent, parents, or guardian, whether with or without consent of the minor’s parent, parents, or guardian</a:t>
            </a:r>
          </a:p>
          <a:p>
            <a:pPr marL="285750" indent="-285750">
              <a:lnSpc>
                <a:spcPct val="100000"/>
              </a:lnSpc>
              <a:buFont typeface="Arial" panose="020B0604020202020204" pitchFamily="34" charset="0"/>
              <a:buChar char="•"/>
            </a:pPr>
            <a:r>
              <a:rPr lang="en-US" sz="1800" b="1" dirty="0">
                <a:cs typeface="Calibri" pitchFamily="34" charset="0"/>
              </a:rPr>
              <a:t>Self–supporting,</a:t>
            </a:r>
            <a:r>
              <a:rPr lang="en-US" sz="1800" b="1" dirty="0"/>
              <a:t> </a:t>
            </a:r>
            <a:r>
              <a:rPr lang="en-US" sz="1800" dirty="0"/>
              <a:t>regardless of the source of the minor’s income</a:t>
            </a:r>
          </a:p>
        </p:txBody>
      </p:sp>
      <p:sp>
        <p:nvSpPr>
          <p:cNvPr id="3" name="Title 2"/>
          <p:cNvSpPr>
            <a:spLocks noGrp="1"/>
          </p:cNvSpPr>
          <p:nvPr>
            <p:ph type="title"/>
          </p:nvPr>
        </p:nvSpPr>
        <p:spPr>
          <a:ln>
            <a:noFill/>
          </a:ln>
        </p:spPr>
        <p:txBody>
          <a:bodyPr/>
          <a:lstStyle/>
          <a:p>
            <a:r>
              <a:rPr lang="en-US" dirty="0" err="1"/>
              <a:t>Md</a:t>
            </a:r>
            <a:r>
              <a:rPr lang="en-US" dirty="0"/>
              <a:t> Law: Minor Consent based on </a:t>
            </a:r>
            <a:r>
              <a:rPr lang="en-US" i="1" dirty="0"/>
              <a:t>status</a:t>
            </a:r>
          </a:p>
        </p:txBody>
      </p:sp>
      <p:sp>
        <p:nvSpPr>
          <p:cNvPr id="6" name="Text Placeholder 5">
            <a:extLst>
              <a:ext uri="{FF2B5EF4-FFF2-40B4-BE49-F238E27FC236}">
                <a16:creationId xmlns:a16="http://schemas.microsoft.com/office/drawing/2014/main" id="{F8B1620A-24D5-47B7-E5BC-5271D56D052D}"/>
              </a:ext>
            </a:extLst>
          </p:cNvPr>
          <p:cNvSpPr>
            <a:spLocks noGrp="1"/>
          </p:cNvSpPr>
          <p:nvPr>
            <p:ph type="body" sz="quarter" idx="10"/>
          </p:nvPr>
        </p:nvSpPr>
        <p:spPr>
          <a:xfrm>
            <a:off x="771283" y="921450"/>
            <a:ext cx="8221905" cy="729550"/>
          </a:xfrm>
        </p:spPr>
        <p:txBody>
          <a:bodyPr/>
          <a:lstStyle/>
          <a:p>
            <a:r>
              <a:rPr lang="en-US" dirty="0"/>
              <a:t>A MINOR MAY CONSENT TO HEALTH CARE SERVICES WITHOUT A PARENT/GUARDIAN’S PERMISSION IF THEY ARE:</a:t>
            </a:r>
          </a:p>
        </p:txBody>
      </p:sp>
    </p:spTree>
    <p:custDataLst>
      <p:tags r:id="rId1"/>
    </p:custDataLst>
    <p:extLst>
      <p:ext uri="{BB962C8B-B14F-4D97-AF65-F5344CB8AC3E}">
        <p14:creationId xmlns:p14="http://schemas.microsoft.com/office/powerpoint/2010/main" val="23631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80350"/>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MINORS MAY RECEIVE THE FOLLOWING CARE WITHOUT PARENTAL/GUARDIAN CONSENT:</a:t>
            </a:r>
            <a:endParaRPr lang="en-US" sz="2000" dirty="0">
              <a:ea typeface="Calibri" panose="020F0502020204030204" pitchFamily="34" charset="0"/>
              <a:cs typeface="Times New Roman" panose="02020603050405020304" pitchFamily="18" charset="0"/>
            </a:endParaRPr>
          </a:p>
          <a:p>
            <a:endParaRPr lang="en-US" sz="2100" dirty="0">
              <a:cs typeface="Calibri" pitchFamily="34" charset="0"/>
            </a:endParaRPr>
          </a:p>
        </p:txBody>
      </p:sp>
      <p:sp>
        <p:nvSpPr>
          <p:cNvPr id="2" name="Text Placeholder 1">
            <a:extLst>
              <a:ext uri="{FF2B5EF4-FFF2-40B4-BE49-F238E27FC236}">
                <a16:creationId xmlns:a16="http://schemas.microsoft.com/office/drawing/2014/main" id="{CAF0373A-AED6-A322-365D-186E1720830E}"/>
              </a:ext>
            </a:extLst>
          </p:cNvPr>
          <p:cNvSpPr>
            <a:spLocks noGrp="1"/>
          </p:cNvSpPr>
          <p:nvPr>
            <p:ph type="body" sz="quarter" idx="11"/>
          </p:nvPr>
        </p:nvSpPr>
        <p:spPr>
          <a:xfrm>
            <a:off x="771524" y="1701800"/>
            <a:ext cx="8221664" cy="3327400"/>
          </a:xfrm>
        </p:spPr>
        <p:txBody>
          <a:bodyPr/>
          <a:lstStyle/>
          <a:p>
            <a:pPr marL="285750" indent="-285750">
              <a:buFont typeface="Arial" panose="020B0604020202020204" pitchFamily="34" charset="0"/>
              <a:buChar char="•"/>
            </a:pPr>
            <a:r>
              <a:rPr lang="en-US" sz="1800" b="1" dirty="0">
                <a:cs typeface="Calibri" pitchFamily="34" charset="0"/>
              </a:rPr>
              <a:t>Emergency care</a:t>
            </a:r>
          </a:p>
          <a:p>
            <a:pPr marL="285750" indent="-285750">
              <a:buFont typeface="Arial" panose="020B0604020202020204" pitchFamily="34" charset="0"/>
              <a:buChar char="•"/>
            </a:pPr>
            <a:r>
              <a:rPr lang="en-US" sz="1800" b="1" dirty="0">
                <a:cs typeface="Calibri" pitchFamily="34" charset="0"/>
              </a:rPr>
              <a:t>Abortion</a:t>
            </a:r>
            <a:r>
              <a:rPr lang="en-US" sz="1800" dirty="0">
                <a:solidFill>
                  <a:srgbClr val="99CC33"/>
                </a:solidFill>
                <a:cs typeface="Calibri" pitchFamily="34" charset="0"/>
              </a:rPr>
              <a:t> </a:t>
            </a:r>
            <a:r>
              <a:rPr lang="en-US" sz="1800" dirty="0">
                <a:ea typeface="Calibri" panose="020F0502020204030204" pitchFamily="34" charset="0"/>
                <a:cs typeface="Times New Roman" panose="02020603050405020304" pitchFamily="18" charset="0"/>
              </a:rPr>
              <a:t>(Parental notification is required, but consent is not needed for the procedure.)</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Diagnosis and/or treatment for </a:t>
            </a:r>
            <a:r>
              <a:rPr lang="en-US" sz="1800" b="1" dirty="0">
                <a:cs typeface="Calibri" pitchFamily="34" charset="0"/>
              </a:rPr>
              <a:t>sexually transmitted infections</a:t>
            </a:r>
            <a:r>
              <a:rPr lang="en-US" sz="1800" dirty="0">
                <a:ea typeface="Calibri" panose="020F0502020204030204" pitchFamily="34" charset="0"/>
                <a:cs typeface="Times New Roman" panose="02020603050405020304" pitchFamily="18" charset="0"/>
              </a:rPr>
              <a:t>, including HIV/AIDS </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The use of </a:t>
            </a:r>
            <a:r>
              <a:rPr lang="en-US" sz="1800" dirty="0" err="1">
                <a:ea typeface="Calibri" panose="020F0502020204030204" pitchFamily="34" charset="0"/>
                <a:cs typeface="Times New Roman" panose="02020603050405020304" pitchFamily="18" charset="0"/>
              </a:rPr>
              <a:t>PrEP</a:t>
            </a:r>
            <a:r>
              <a:rPr lang="en-US" sz="1800" dirty="0">
                <a:ea typeface="Calibri" panose="020F0502020204030204" pitchFamily="34" charset="0"/>
                <a:cs typeface="Times New Roman" panose="02020603050405020304" pitchFamily="18" charset="0"/>
              </a:rPr>
              <a:t> for HIV Prevention </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Consultation, diagnosis, and treatment for </a:t>
            </a:r>
            <a:r>
              <a:rPr lang="en-US" sz="1800" b="1" dirty="0">
                <a:cs typeface="Calibri" pitchFamily="34" charset="0"/>
              </a:rPr>
              <a:t>outpatient mental health services</a:t>
            </a:r>
            <a:r>
              <a:rPr lang="en-US" sz="1800" dirty="0">
                <a:ea typeface="Calibri" panose="020F0502020204030204" pitchFamily="34" charset="0"/>
                <a:cs typeface="Times New Roman" panose="02020603050405020304" pitchFamily="18" charset="0"/>
              </a:rPr>
              <a:t> (Only minors ages 16+)</a:t>
            </a:r>
          </a:p>
          <a:p>
            <a:endParaRPr lang="en-US" b="1" dirty="0"/>
          </a:p>
        </p:txBody>
      </p:sp>
      <p:sp>
        <p:nvSpPr>
          <p:cNvPr id="3" name="Title 2"/>
          <p:cNvSpPr>
            <a:spLocks noGrp="1"/>
          </p:cNvSpPr>
          <p:nvPr>
            <p:ph type="title"/>
          </p:nvPr>
        </p:nvSpPr>
        <p:spPr>
          <a:xfrm>
            <a:off x="771524" y="263213"/>
            <a:ext cx="7077076" cy="466344"/>
          </a:xfrm>
        </p:spPr>
        <p:txBody>
          <a:bodyPr/>
          <a:lstStyle/>
          <a:p>
            <a:r>
              <a:rPr lang="en-US" dirty="0"/>
              <a:t>MD Law: Minor Consent based on service</a:t>
            </a:r>
          </a:p>
        </p:txBody>
      </p:sp>
    </p:spTree>
    <p:custDataLst>
      <p:tags r:id="rId1"/>
    </p:custDataLst>
    <p:extLst>
      <p:ext uri="{BB962C8B-B14F-4D97-AF65-F5344CB8AC3E}">
        <p14:creationId xmlns:p14="http://schemas.microsoft.com/office/powerpoint/2010/main" val="3139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12617"/>
          </a:xfrm>
          <a:prstGeom prst="rect">
            <a:avLst/>
          </a:prstGeom>
        </p:spPr>
        <p:txBody>
          <a:bodyPr/>
          <a:lstStyle/>
          <a:p>
            <a:pPr>
              <a:lnSpc>
                <a:spcPct val="100000"/>
              </a:lnSpc>
            </a:pPr>
            <a:r>
              <a:rPr lang="en-US" sz="2100" dirty="0">
                <a:cs typeface="Calibri" pitchFamily="34" charset="0"/>
              </a:rPr>
              <a:t>Minors may receive the following care without parental/guardian consent:</a:t>
            </a:r>
          </a:p>
        </p:txBody>
      </p:sp>
      <p:sp>
        <p:nvSpPr>
          <p:cNvPr id="2" name="Text Placeholder 1">
            <a:extLst>
              <a:ext uri="{FF2B5EF4-FFF2-40B4-BE49-F238E27FC236}">
                <a16:creationId xmlns:a16="http://schemas.microsoft.com/office/drawing/2014/main" id="{60309DAE-FA62-AA52-D8C4-6DF1927D5E47}"/>
              </a:ext>
            </a:extLst>
          </p:cNvPr>
          <p:cNvSpPr>
            <a:spLocks noGrp="1"/>
          </p:cNvSpPr>
          <p:nvPr>
            <p:ph type="body" sz="quarter" idx="11"/>
          </p:nvPr>
        </p:nvSpPr>
        <p:spPr>
          <a:xfrm>
            <a:off x="763587" y="1634066"/>
            <a:ext cx="8221664" cy="3742267"/>
          </a:xfrm>
        </p:spPr>
        <p:txBody>
          <a:bodyPr/>
          <a:lstStyle/>
          <a:p>
            <a:pPr marL="0" indent="0">
              <a:lnSpc>
                <a:spcPct val="100000"/>
              </a:lnSpc>
              <a:buNone/>
            </a:pPr>
            <a:r>
              <a:rPr lang="en-US" dirty="0">
                <a:cs typeface="Calibri" pitchFamily="34" charset="0"/>
              </a:rPr>
              <a:t>Treatment or advice about: </a:t>
            </a:r>
          </a:p>
          <a:p>
            <a:pPr marL="285750" indent="-285750">
              <a:lnSpc>
                <a:spcPct val="100000"/>
              </a:lnSpc>
              <a:buFont typeface="Arial" panose="020B0604020202020204" pitchFamily="34" charset="0"/>
              <a:buChar char="•"/>
            </a:pPr>
            <a:r>
              <a:rPr lang="en-US" sz="1800" dirty="0">
                <a:ea typeface="Calibri" panose="020F0502020204030204" pitchFamily="34" charset="0"/>
                <a:cs typeface="Times New Roman" panose="02020603050405020304" pitchFamily="18" charset="0"/>
              </a:rPr>
              <a:t>Drug use</a:t>
            </a:r>
          </a:p>
          <a:p>
            <a:pPr marL="285750" indent="-285750">
              <a:lnSpc>
                <a:spcPct val="100000"/>
              </a:lnSpc>
              <a:buFont typeface="Arial" panose="020B0604020202020204" pitchFamily="34" charset="0"/>
              <a:buChar char="•"/>
            </a:pPr>
            <a:r>
              <a:rPr lang="en-US" sz="1800" dirty="0">
                <a:ea typeface="Calibri" panose="020F0502020204030204" pitchFamily="34" charset="0"/>
                <a:cs typeface="Times New Roman" panose="02020603050405020304" pitchFamily="18" charset="0"/>
              </a:rPr>
              <a:t>Alcoholism</a:t>
            </a:r>
            <a:endParaRPr lang="en-US" dirty="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r>
              <a:rPr lang="en-US" sz="1800" dirty="0">
                <a:ea typeface="Calibri" panose="020F0502020204030204" pitchFamily="34" charset="0"/>
                <a:cs typeface="Times New Roman" panose="02020603050405020304" pitchFamily="18" charset="0"/>
              </a:rPr>
              <a:t>Pregnancy </a:t>
            </a:r>
            <a:endParaRPr lang="en-US" dirty="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r>
              <a:rPr lang="en-US" sz="1800" dirty="0">
                <a:ea typeface="Calibri" panose="020F0502020204030204" pitchFamily="34" charset="0"/>
                <a:cs typeface="Times New Roman" panose="02020603050405020304" pitchFamily="18" charset="0"/>
              </a:rPr>
              <a:t>Contraception other than sterilization</a:t>
            </a:r>
          </a:p>
          <a:p>
            <a:pPr marL="285750" indent="-285750">
              <a:lnSpc>
                <a:spcPct val="100000"/>
              </a:lnSpc>
              <a:buFont typeface="Arial" panose="020B0604020202020204" pitchFamily="34" charset="0"/>
              <a:buChar char="•"/>
            </a:pPr>
            <a:r>
              <a:rPr lang="en-US" sz="1800" dirty="0">
                <a:ea typeface="Calibri" panose="020F0502020204030204" pitchFamily="34" charset="0"/>
                <a:cs typeface="Times New Roman" panose="02020603050405020304" pitchFamily="18" charset="0"/>
              </a:rPr>
              <a:t>Examination and treatment of injuries from an alleged rape or sexual offense</a:t>
            </a:r>
          </a:p>
          <a:p>
            <a:pPr marL="285750" indent="-285750">
              <a:lnSpc>
                <a:spcPct val="100000"/>
              </a:lnSpc>
              <a:buFont typeface="Arial" panose="020B0604020202020204" pitchFamily="34" charset="0"/>
              <a:buChar char="•"/>
            </a:pPr>
            <a:r>
              <a:rPr lang="en-US" sz="1800" dirty="0">
                <a:ea typeface="Calibri" panose="020F0502020204030204" pitchFamily="34" charset="0"/>
                <a:cs typeface="Times New Roman" panose="02020603050405020304" pitchFamily="18" charset="0"/>
              </a:rPr>
              <a:t>Examination to obtain evidence from an alleged rape or sexual offense</a:t>
            </a:r>
          </a:p>
          <a:p>
            <a:pPr marL="285750" indent="-285750">
              <a:lnSpc>
                <a:spcPct val="100000"/>
              </a:lnSpc>
              <a:buFont typeface="Arial" panose="020B0604020202020204" pitchFamily="34" charset="0"/>
              <a:buChar char="•"/>
            </a:pPr>
            <a:r>
              <a:rPr lang="en-US" sz="1800" dirty="0">
                <a:ea typeface="Calibri" panose="020F0502020204030204" pitchFamily="34" charset="0"/>
                <a:cs typeface="Times New Roman" panose="02020603050405020304" pitchFamily="18" charset="0"/>
              </a:rPr>
              <a:t>Initial medical screening and examination upon admission into a detention center</a:t>
            </a:r>
            <a:endParaRPr lang="en-US" sz="2000" dirty="0">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a:xfrm>
            <a:off x="771524" y="195477"/>
            <a:ext cx="6955949" cy="466344"/>
          </a:xfrm>
        </p:spPr>
        <p:txBody>
          <a:bodyPr/>
          <a:lstStyle/>
          <a:p>
            <a:r>
              <a:rPr lang="en-US" dirty="0"/>
              <a:t>MD Law: Minor Consent based on service Continued</a:t>
            </a:r>
          </a:p>
        </p:txBody>
      </p:sp>
    </p:spTree>
    <p:custDataLst>
      <p:tags r:id="rId1"/>
    </p:custDataLst>
    <p:extLst>
      <p:ext uri="{BB962C8B-B14F-4D97-AF65-F5344CB8AC3E}">
        <p14:creationId xmlns:p14="http://schemas.microsoft.com/office/powerpoint/2010/main" val="40970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B4C3D-D34D-C681-ED39-F9D1B1F003B0}"/>
              </a:ext>
            </a:extLst>
          </p:cNvPr>
          <p:cNvSpPr>
            <a:spLocks noGrp="1"/>
          </p:cNvSpPr>
          <p:nvPr>
            <p:ph type="body" sz="quarter" idx="11"/>
          </p:nvPr>
        </p:nvSpPr>
        <p:spPr/>
        <p:txBody>
          <a:bodyPr/>
          <a:lstStyle/>
          <a:p>
            <a:r>
              <a:rPr lang="en-US" dirty="0"/>
              <a:t>The Health Insurance Portability and Accountability Act (HIPAA) determines whether a minor has access to the minor’s protected health information (PHI, or any information in a medical record that can be used to personally identify an individual like names, diagnosis, etc.) and whether a parent or guardian also has access to that minor’s PHI. </a:t>
            </a:r>
          </a:p>
          <a:p>
            <a:r>
              <a:rPr lang="en-US" dirty="0"/>
              <a:t>HIPAA states:</a:t>
            </a:r>
          </a:p>
          <a:p>
            <a:r>
              <a:rPr lang="en-US" dirty="0"/>
              <a:t>Maryland statutes permit a minor to obtain certain health-care services without the consent of a parent or guardian. In the situations listed above, a provider must treat the minor as the health-care decision-maker.  HIPAA rules apply when the minor can consent to the services, therefore, their health information cannot be released to anyone unless the minor consents.  (See above for those areas where a minor may obtain a health-care service without the consent of a parent.)</a:t>
            </a:r>
          </a:p>
        </p:txBody>
      </p:sp>
      <p:sp>
        <p:nvSpPr>
          <p:cNvPr id="3" name="Title 2"/>
          <p:cNvSpPr>
            <a:spLocks noGrp="1"/>
          </p:cNvSpPr>
          <p:nvPr>
            <p:ph type="title"/>
          </p:nvPr>
        </p:nvSpPr>
        <p:spPr>
          <a:xfrm>
            <a:off x="245534" y="55405"/>
            <a:ext cx="8593666" cy="718920"/>
          </a:xfrm>
        </p:spPr>
        <p:txBody>
          <a:bodyPr/>
          <a:lstStyle/>
          <a:p>
            <a:r>
              <a:rPr lang="en-US" dirty="0"/>
              <a:t>MD Law: CONFIDENTIALITY AND PARENTAL/GUARDIAN ACCESS TO HEALTH INFORMATION</a:t>
            </a:r>
          </a:p>
        </p:txBody>
      </p:sp>
    </p:spTree>
    <p:custDataLst>
      <p:tags r:id="rId1"/>
    </p:custDataLst>
    <p:extLst>
      <p:ext uri="{BB962C8B-B14F-4D97-AF65-F5344CB8AC3E}">
        <p14:creationId xmlns:p14="http://schemas.microsoft.com/office/powerpoint/2010/main" val="382183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prstGeom prst="rect">
            <a:avLst/>
          </a:prstGeom>
        </p:spPr>
        <p:txBody>
          <a:bodyPr/>
          <a:lstStyle/>
          <a:p>
            <a:pPr lvl="0"/>
            <a:r>
              <a:rPr lang="en-US" dirty="0"/>
              <a:t>Continued. . . </a:t>
            </a:r>
          </a:p>
        </p:txBody>
      </p:sp>
      <p:sp>
        <p:nvSpPr>
          <p:cNvPr id="2" name="Text Placeholder 1">
            <a:extLst>
              <a:ext uri="{FF2B5EF4-FFF2-40B4-BE49-F238E27FC236}">
                <a16:creationId xmlns:a16="http://schemas.microsoft.com/office/drawing/2014/main" id="{713B4C3D-D34D-C681-ED39-F9D1B1F003B0}"/>
              </a:ext>
            </a:extLst>
          </p:cNvPr>
          <p:cNvSpPr>
            <a:spLocks noGrp="1"/>
          </p:cNvSpPr>
          <p:nvPr>
            <p:ph type="body" sz="quarter" idx="11"/>
          </p:nvPr>
        </p:nvSpPr>
        <p:spPr/>
        <p:txBody>
          <a:bodyPr/>
          <a:lstStyle/>
          <a:p>
            <a:r>
              <a:rPr lang="en-US" dirty="0"/>
              <a:t>Maryland statutes allow a parent or guardian to act on the behalf of a minor in making health-care decisions except as noted above.  In those situations, when a minor cannot consent to their own care, a health-care provider must treat that parent or guardian as the health-care decision-maker and give that parent or guardian access to the minors non-protected PHI.  A licensed health-care provider must exercise professional judgment in making this decision.</a:t>
            </a:r>
          </a:p>
        </p:txBody>
      </p:sp>
      <p:sp>
        <p:nvSpPr>
          <p:cNvPr id="3" name="Title 2"/>
          <p:cNvSpPr>
            <a:spLocks noGrp="1"/>
          </p:cNvSpPr>
          <p:nvPr>
            <p:ph type="title"/>
          </p:nvPr>
        </p:nvSpPr>
        <p:spPr>
          <a:xfrm>
            <a:off x="287866" y="55405"/>
            <a:ext cx="8322733" cy="718920"/>
          </a:xfrm>
        </p:spPr>
        <p:txBody>
          <a:bodyPr/>
          <a:lstStyle/>
          <a:p>
            <a:r>
              <a:rPr lang="en-US" dirty="0"/>
              <a:t>MD Law: CONFIDENTIALITY AND PARENTAL/GUARDIAN ACCESS TO HEALTH INFORMATION</a:t>
            </a:r>
          </a:p>
        </p:txBody>
      </p:sp>
    </p:spTree>
    <p:custDataLst>
      <p:tags r:id="rId1"/>
    </p:custDataLst>
    <p:extLst>
      <p:ext uri="{BB962C8B-B14F-4D97-AF65-F5344CB8AC3E}">
        <p14:creationId xmlns:p14="http://schemas.microsoft.com/office/powerpoint/2010/main" val="250624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8CA53-D3BE-4A35-9EB7-A8B2D3C173F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06384dcc-0cdc-498a-a7bd-67cf6bcf7cd5"/>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3.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11126</TotalTime>
  <Words>2939</Words>
  <Application>Microsoft Office PowerPoint</Application>
  <PresentationFormat>Custom</PresentationFormat>
  <Paragraphs>183</Paragraphs>
  <Slides>14</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Roboto</vt:lpstr>
      <vt:lpstr>Roboto Condensed</vt:lpstr>
      <vt:lpstr>Title</vt:lpstr>
      <vt:lpstr>Text Only</vt:lpstr>
      <vt:lpstr>Text w/Pictures</vt:lpstr>
      <vt:lpstr>Text w/Video</vt:lpstr>
      <vt:lpstr>Other</vt:lpstr>
      <vt:lpstr>Maryland Minor Consent and Confidentiality Laws </vt:lpstr>
      <vt:lpstr>CASE SCENARIO: SHAY, 15 Y/O GIRL</vt:lpstr>
      <vt:lpstr>Important Definitions</vt:lpstr>
      <vt:lpstr>MD Law: Parental Consent Exceptions </vt:lpstr>
      <vt:lpstr>Md Law: Minor Consent based on status</vt:lpstr>
      <vt:lpstr>MD Law: Minor Consent based on service</vt:lpstr>
      <vt:lpstr>MD Law: Minor Consent based on service Continued</vt:lpstr>
      <vt:lpstr>MD Law: CONFIDENTIALITY AND PARENTAL/GUARDIAN ACCESS TO HEALTH INFORMATION</vt:lpstr>
      <vt:lpstr>MD Law: CONFIDENTIALITY AND PARENTAL/GUARDIAN ACCESS TO HEALTH INFORMATION</vt:lpstr>
      <vt:lpstr>Reporting </vt:lpstr>
      <vt:lpstr>CASE SCENARIO: SHAY, 15 Y/O GIRL</vt:lpstr>
      <vt:lpstr>CASE SCENARIO: SHAY, 15 Y/O GIRL</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532</cp:revision>
  <dcterms:created xsi:type="dcterms:W3CDTF">2016-12-02T20:56:01Z</dcterms:created>
  <dcterms:modified xsi:type="dcterms:W3CDTF">2023-11-20T18:43:05Z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8C57E4CB-8C91-4889-8FE5-6CD754F350E5</vt:lpwstr>
  </property>
  <property fmtid="{D5CDD505-2E9C-101B-9397-08002B2CF9AE}" pid="4" name="ArticulatePath">
    <vt:lpwstr>Confidentiality Laws CO Spark Slides</vt:lpwstr>
  </property>
</Properties>
</file>