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1" r:id="rId5"/>
    <p:sldMasterId id="2147483740" r:id="rId6"/>
    <p:sldMasterId id="2147483764" r:id="rId7"/>
    <p:sldMasterId id="2147483768" r:id="rId8"/>
  </p:sldMasterIdLst>
  <p:notesMasterIdLst>
    <p:notesMasterId r:id="rId18"/>
  </p:notesMasterIdLst>
  <p:sldIdLst>
    <p:sldId id="271" r:id="rId9"/>
    <p:sldId id="293" r:id="rId10"/>
    <p:sldId id="274" r:id="rId11"/>
    <p:sldId id="289" r:id="rId12"/>
    <p:sldId id="296" r:id="rId13"/>
    <p:sldId id="294" r:id="rId14"/>
    <p:sldId id="291" r:id="rId15"/>
    <p:sldId id="295" r:id="rId16"/>
    <p:sldId id="270" r:id="rId17"/>
  </p:sldIdLst>
  <p:sldSz cx="9756775" cy="5486400"/>
  <p:notesSz cx="6858000" cy="9144000"/>
  <p:custDataLst>
    <p:tags r:id="rId19"/>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D4B03-7342-5154-75C6-55A3BD169C01}" name="Cooper, Mava" initials="CM" userId="S::mmcooper@med.umich.edu::66779922-9b92-4c83-ae5e-99be4b2352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Parekh, Rini" initials="P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CC443"/>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9" autoAdjust="0"/>
    <p:restoredTop sz="92072" autoAdjust="0"/>
  </p:normalViewPr>
  <p:slideViewPr>
    <p:cSldViewPr snapToGrid="0">
      <p:cViewPr varScale="1">
        <p:scale>
          <a:sx n="76" d="100"/>
          <a:sy n="76" d="100"/>
        </p:scale>
        <p:origin x="810" y="90"/>
      </p:cViewPr>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Each person here will have times where we need to know and comply with confidentiality laws, though it’s different for our various roles. For each law and scenario we discuss, please think about how it applies to your role.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review the laws and consider how we implement them here. As we see on this slide, a parent or legal guardian must provide consent on behalf of a minor (under age 18) before health care services are provided, with </a:t>
            </a:r>
            <a:r>
              <a:rPr lang="en-US" sz="960" b="1" kern="1200" dirty="0">
                <a:solidFill>
                  <a:schemeClr val="tx1"/>
                </a:solidFill>
                <a:effectLst/>
                <a:latin typeface="+mn-lt"/>
                <a:ea typeface="+mn-ea"/>
                <a:cs typeface="+mn-cs"/>
              </a:rPr>
              <a:t>several important exceptions</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Emergency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Care for emancipated minors who can be emancipated by court order, marriage, or military active duty</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Specific health care services related to sexual health, mental health, or substance use treatment</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“Michigan Confidentiality/Minor Consent Laws” handout.]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Michigan’s confidentiality and minor consent laws. This slide also outlines the laws and can be a cheat sheet if you want to keep it handy. As we see here, patients</a:t>
            </a:r>
            <a:r>
              <a:rPr lang="en-US" sz="960" kern="1200" baseline="0" dirty="0">
                <a:solidFill>
                  <a:schemeClr val="tx1"/>
                </a:solidFill>
                <a:effectLst/>
                <a:latin typeface="+mn-lt"/>
                <a:ea typeface="+mn-ea"/>
                <a:cs typeface="+mn-cs"/>
              </a:rPr>
              <a:t> under 18</a:t>
            </a:r>
            <a:r>
              <a:rPr lang="en-US" sz="960" kern="1200" dirty="0">
                <a:solidFill>
                  <a:schemeClr val="tx1"/>
                </a:solidFill>
                <a:effectLst/>
                <a:latin typeface="+mn-lt"/>
                <a:ea typeface="+mn-ea"/>
                <a:cs typeface="+mn-cs"/>
              </a:rPr>
              <a:t> have a right to the following </a:t>
            </a:r>
            <a:r>
              <a:rPr lang="en-US" sz="960" b="1" kern="1200" dirty="0">
                <a:solidFill>
                  <a:schemeClr val="tx1"/>
                </a:solidFill>
                <a:effectLst/>
                <a:latin typeface="+mn-lt"/>
                <a:ea typeface="+mn-ea"/>
                <a:cs typeface="+mn-cs"/>
              </a:rPr>
              <a:t>without</a:t>
            </a:r>
            <a:r>
              <a:rPr lang="en-US" sz="960" kern="1200" dirty="0">
                <a:solidFill>
                  <a:schemeClr val="tx1"/>
                </a:solidFill>
                <a:effectLst/>
                <a:latin typeface="+mn-lt"/>
                <a:ea typeface="+mn-ea"/>
                <a:cs typeface="+mn-cs"/>
              </a:rPr>
              <a:t> parental/guardian consent or knowledge: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Pregnancy testing and prenatal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Birth control information and contraceptives</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Testing and treatment for sexually transmitted infections (STIs), including HIV</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Substance use treatment</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Patients ages 14 and up can access </a:t>
            </a:r>
            <a:r>
              <a:rPr lang="en-US" sz="960" b="0" kern="1200" dirty="0">
                <a:solidFill>
                  <a:schemeClr val="tx1"/>
                </a:solidFill>
                <a:effectLst/>
                <a:latin typeface="+mn-lt"/>
                <a:ea typeface="+mn-ea"/>
                <a:cs typeface="+mn-cs"/>
              </a:rPr>
              <a:t>mental health counseling without parental/guardian consent/</a:t>
            </a:r>
            <a:r>
              <a:rPr lang="en-US" sz="960" kern="1200" dirty="0">
                <a:solidFill>
                  <a:schemeClr val="tx1"/>
                </a:solidFill>
                <a:effectLst/>
                <a:latin typeface="+mn-lt"/>
                <a:ea typeface="+mn-ea"/>
                <a:cs typeface="+mn-cs"/>
              </a:rPr>
              <a:t>knowledge.</a:t>
            </a:r>
          </a:p>
          <a:p>
            <a:pPr marL="537256" lvl="1" indent="-171450">
              <a:buFont typeface="Arial" panose="020B0604020202020204" pitchFamily="34" charset="0"/>
              <a:buChar char="•"/>
            </a:pPr>
            <a:r>
              <a:rPr lang="en-US" sz="960" kern="1200" dirty="0">
                <a:solidFill>
                  <a:schemeClr val="tx1"/>
                </a:solidFill>
                <a:effectLst/>
                <a:latin typeface="+mn-lt"/>
                <a:ea typeface="+mn-ea"/>
                <a:cs typeface="+mn-cs"/>
              </a:rPr>
              <a:t>This lasts for up to 12 visits, or for 4 months.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any questions?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Here is some additional information about prescribing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for adolescent patients in Michigan.</a:t>
            </a:r>
          </a:p>
          <a:p>
            <a:endParaRPr lang="en-US" dirty="0"/>
          </a:p>
          <a:p>
            <a:pPr marL="342900" marR="0" lvl="0" indent="-342900">
              <a:lnSpc>
                <a:spcPct val="107000"/>
              </a:lnSpc>
              <a:spcBef>
                <a:spcPts val="200"/>
              </a:spcBef>
              <a:spcAft>
                <a:spcPts val="0"/>
              </a:spcAft>
              <a:buFont typeface="Symbol" panose="05050102010706020507" pitchFamily="18" charset="2"/>
              <a:buChar char=""/>
            </a:pP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prescriptions with or without a recent STI at a Title X clinic does NOT require parental consent</a:t>
            </a:r>
          </a:p>
          <a:p>
            <a:pPr marL="342900" marR="0" lvl="0" indent="-342900">
              <a:lnSpc>
                <a:spcPct val="107000"/>
              </a:lnSpc>
              <a:spcBef>
                <a:spcPts val="0"/>
              </a:spcBef>
              <a:spcAft>
                <a:spcPts val="600"/>
              </a:spcAft>
              <a:buFont typeface="Symbol" panose="05050102010706020507" pitchFamily="18" charset="2"/>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If not at a Title X clinic, parental consent is required regardless of recent STIs	</a:t>
            </a:r>
          </a:p>
          <a:p>
            <a:endParaRPr lang="en-US" sz="10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112773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What if Shay was 13 years old? Answer: [Yes, she still could, though </a:t>
            </a:r>
            <a:r>
              <a:rPr lang="en-US" sz="960" b="1" kern="1200" dirty="0">
                <a:solidFill>
                  <a:schemeClr val="tx1"/>
                </a:solidFill>
                <a:effectLst/>
                <a:latin typeface="+mn-lt"/>
                <a:ea typeface="+mn-ea"/>
                <a:cs typeface="+mn-cs"/>
              </a:rPr>
              <a:t>it’s best to encourage the patient to tell her parent</a:t>
            </a:r>
            <a:r>
              <a:rPr lang="en-US" sz="960" kern="1200" dirty="0">
                <a:solidFill>
                  <a:schemeClr val="tx1"/>
                </a:solidFill>
                <a:effectLst/>
                <a:latin typeface="+mn-lt"/>
                <a:ea typeface="+mn-ea"/>
                <a:cs typeface="+mn-cs"/>
              </a:rPr>
              <a:t>, and probe for signs of abuse.]</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Now we’re going to review when a minor’s confidentiality must be overridden. </a:t>
            </a:r>
            <a:r>
              <a:rPr lang="en-US" sz="960" kern="1200" dirty="0">
                <a:solidFill>
                  <a:schemeClr val="tx1"/>
                </a:solidFill>
                <a:effectLst/>
                <a:latin typeface="+mn-lt"/>
                <a:ea typeface="+mn-ea"/>
                <a:cs typeface="+mn-cs"/>
              </a:rPr>
              <a:t>Health care providers must override the minor’s confidentiality and report if:</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by an adult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is a risk to themselves or someone else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is under age 12 and has been sexually active</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The provider may choose to tell the parents about any care provided to the minor patient if they believe it is in the minor’s best interest.</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Minors need a parent/guardian’s permission for: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Vaccines (including HPV)</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Mental health medications (some exceptions for youth 16 or older)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Inpatient mental health treatment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An abortion (unless a court-approved waiver is obtained)</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take a look at one last scenario. Giovanni is a 17-year-old boy who expresses concern about his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1313461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0896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172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23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36877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623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2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5822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868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8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57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4190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0597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7245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24482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55348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7442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360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959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6432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345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0004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32976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42264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2954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555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28068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309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545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79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861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9490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5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7193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355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9518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49627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30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280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14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81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9736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271551861"/>
      </p:ext>
    </p:extLst>
  </p:cSld>
  <p:clrMap bg1="lt1" tx1="dk1" bg2="lt2" tx2="dk2" accent1="accent1" accent2="accent2" accent3="accent3" accent4="accent4" accent5="accent5" accent6="accent6" hlink="hlink" folHlink="folHlink"/>
  <p:sldLayoutIdLst>
    <p:sldLayoutId id="2147483730" r:id="rId1"/>
    <p:sldLayoutId id="2147483773" r:id="rId2"/>
    <p:sldLayoutId id="21474837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D8E787-D72E-215E-CF8C-1172D94295B9}"/>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51385802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FA5DB120-DF95-EB0F-4711-D6AF9588570E}"/>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67394425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36092D0E-156B-1A2B-AC1C-CADF83D96BDA}"/>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98975402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5196239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rotWithShape="1">
          <a:blip r:embed="rId4" cstate="print">
            <a:extLst>
              <a:ext uri="{28A0092B-C50C-407E-A947-70E740481C1C}">
                <a14:useLocalDpi xmlns:a14="http://schemas.microsoft.com/office/drawing/2010/main" val="0"/>
              </a:ext>
            </a:extLst>
          </a:blip>
          <a:srcRect l="16136" r="16136"/>
          <a:stretch/>
        </p:blipFill>
        <p:spPr>
          <a:prstGeom prst="rect">
            <a:avLst/>
          </a:prstGeom>
          <a:ln w="12700">
            <a:noFill/>
          </a:ln>
        </p:spPr>
      </p:pic>
      <p:sp>
        <p:nvSpPr>
          <p:cNvPr id="5" name="Title 11"/>
          <p:cNvSpPr>
            <a:spLocks noGrp="1"/>
          </p:cNvSpPr>
          <p:nvPr>
            <p:ph type="title"/>
          </p:nvPr>
        </p:nvSpPr>
        <p:spPr>
          <a:xfrm>
            <a:off x="3893905" y="548182"/>
            <a:ext cx="5862869" cy="2966762"/>
          </a:xfrm>
        </p:spPr>
        <p:txBody>
          <a:bodyPr/>
          <a:lstStyle/>
          <a:p>
            <a:r>
              <a:rPr lang="en-US" dirty="0"/>
              <a:t>Michigan</a:t>
            </a:r>
            <a:br>
              <a:rPr lang="en-US" dirty="0"/>
            </a:br>
            <a:r>
              <a:rPr lang="en-US" dirty="0"/>
              <a:t>Confidentiality and Minor Consent Laws</a:t>
            </a:r>
          </a:p>
        </p:txBody>
      </p:sp>
      <p:sp>
        <p:nvSpPr>
          <p:cNvPr id="3" name="TextBox 2">
            <a:extLst>
              <a:ext uri="{FF2B5EF4-FFF2-40B4-BE49-F238E27FC236}">
                <a16:creationId xmlns:a16="http://schemas.microsoft.com/office/drawing/2014/main" id="{EF3013E7-CBAD-34AD-CF37-40125D300227}"/>
              </a:ext>
            </a:extLst>
          </p:cNvPr>
          <p:cNvSpPr txBox="1"/>
          <p:nvPr/>
        </p:nvSpPr>
        <p:spPr>
          <a:xfrm>
            <a:off x="4719393" y="3745777"/>
            <a:ext cx="4203268"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July 2023</a:t>
            </a:r>
            <a:endParaRPr lang="en-US" sz="1600" i="1" dirty="0"/>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812" y="4776412"/>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31EF7966-A7AA-E972-DD64-5246429C6221}"/>
              </a:ext>
            </a:extLst>
          </p:cNvPr>
          <p:cNvSpPr>
            <a:spLocks noGrp="1"/>
          </p:cNvSpPr>
          <p:nvPr>
            <p:ph type="body" sz="quarter" idx="11"/>
          </p:nvPr>
        </p:nvSpPr>
        <p:spPr>
          <a:xfrm>
            <a:off x="771524" y="953971"/>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225336" y="4179986"/>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284" y="953971"/>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79961"/>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a:t>
            </a:r>
            <a:r>
              <a:rPr lang="en-US" i="1" dirty="0">
                <a:cs typeface="Calibri" pitchFamily="34" charset="0"/>
              </a:rPr>
              <a:t>with </a:t>
            </a:r>
            <a:r>
              <a:rPr lang="en-US" b="1" i="1" dirty="0">
                <a:cs typeface="Calibri" pitchFamily="34" charset="0"/>
              </a:rPr>
              <a:t>several important exceptions</a:t>
            </a:r>
            <a:r>
              <a:rPr lang="en-US" i="1" dirty="0">
                <a:cs typeface="Calibri" pitchFamily="34" charset="0"/>
              </a:rPr>
              <a:t>:</a:t>
            </a:r>
          </a:p>
        </p:txBody>
      </p:sp>
      <p:sp>
        <p:nvSpPr>
          <p:cNvPr id="2" name="Text Placeholder 1">
            <a:extLst>
              <a:ext uri="{FF2B5EF4-FFF2-40B4-BE49-F238E27FC236}">
                <a16:creationId xmlns:a16="http://schemas.microsoft.com/office/drawing/2014/main" id="{31BCEEF9-0E96-432A-AD84-1E3B01B950B3}"/>
              </a:ext>
            </a:extLst>
          </p:cNvPr>
          <p:cNvSpPr>
            <a:spLocks noGrp="1"/>
          </p:cNvSpPr>
          <p:nvPr>
            <p:ph type="body" sz="quarter" idx="11"/>
          </p:nvPr>
        </p:nvSpPr>
        <p:spPr>
          <a:xfrm>
            <a:off x="771524" y="2301411"/>
            <a:ext cx="8221664" cy="2727788"/>
          </a:xfrm>
        </p:spPr>
        <p:txBody>
          <a:bodyPr/>
          <a:lstStyle/>
          <a:p>
            <a:pPr marL="285750" indent="-285750">
              <a:buFont typeface="Arial" panose="020B0604020202020204" pitchFamily="34" charset="0"/>
              <a:buChar char="•"/>
            </a:pPr>
            <a:r>
              <a:rPr lang="en-US" sz="1800" dirty="0">
                <a:cs typeface="Calibri" pitchFamily="34" charset="0"/>
              </a:rPr>
              <a:t>Emergency care</a:t>
            </a:r>
          </a:p>
          <a:p>
            <a:pPr marL="285750" indent="-285750">
              <a:buFont typeface="Arial" panose="020B0604020202020204" pitchFamily="34" charset="0"/>
              <a:buChar char="•"/>
            </a:pPr>
            <a:r>
              <a:rPr lang="en-US" sz="1800" dirty="0">
                <a:cs typeface="Calibri" pitchFamily="34" charset="0"/>
              </a:rPr>
              <a:t>Care for emancipated minors  </a:t>
            </a:r>
          </a:p>
          <a:p>
            <a:pPr marL="971550" lvl="1" indent="-285750"/>
            <a:r>
              <a:rPr lang="en-US" dirty="0">
                <a:cs typeface="Calibri" pitchFamily="34" charset="0"/>
              </a:rPr>
              <a:t>Can be emancipated by: court order, marriage, military active duty</a:t>
            </a:r>
          </a:p>
          <a:p>
            <a:pPr marL="285750" indent="-285750">
              <a:buFont typeface="Arial" panose="020B0604020202020204" pitchFamily="34" charset="0"/>
              <a:buChar char="•"/>
            </a:pPr>
            <a:r>
              <a:rPr lang="en-US" sz="1800" dirty="0">
                <a:cs typeface="Calibri" pitchFamily="34" charset="0"/>
              </a:rPr>
              <a:t>Specific health care services related to: </a:t>
            </a:r>
          </a:p>
          <a:p>
            <a:pPr marL="971550" lvl="1" indent="-285750"/>
            <a:r>
              <a:rPr lang="en-US" dirty="0">
                <a:cs typeface="Calibri" pitchFamily="34" charset="0"/>
              </a:rPr>
              <a:t>Sexual health</a:t>
            </a:r>
          </a:p>
          <a:p>
            <a:pPr marL="971550" lvl="1" indent="-285750"/>
            <a:r>
              <a:rPr lang="en-US" dirty="0">
                <a:cs typeface="Calibri" pitchFamily="34" charset="0"/>
              </a:rPr>
              <a:t>Mental health</a:t>
            </a:r>
          </a:p>
          <a:p>
            <a:pPr marL="971550" lvl="1" indent="-285750"/>
            <a:r>
              <a:rPr lang="en-US" dirty="0">
                <a:cs typeface="Calibri" pitchFamily="34" charset="0"/>
              </a:rPr>
              <a:t>Substance use treatment</a:t>
            </a:r>
          </a:p>
        </p:txBody>
      </p:sp>
      <p:sp>
        <p:nvSpPr>
          <p:cNvPr id="3" name="Title 2"/>
          <p:cNvSpPr>
            <a:spLocks noGrp="1"/>
          </p:cNvSpPr>
          <p:nvPr>
            <p:ph type="title"/>
          </p:nvPr>
        </p:nvSpPr>
        <p:spPr/>
        <p:txBody>
          <a:bodyPr/>
          <a:lstStyle/>
          <a:p>
            <a:r>
              <a:rPr lang="en-US" dirty="0"/>
              <a:t>MI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121" y="923599"/>
            <a:ext cx="8230246" cy="802459"/>
          </a:xfrm>
          <a:prstGeom prst="rect">
            <a:avLst/>
          </a:prstGeom>
        </p:spPr>
        <p:txBody>
          <a:bodyPr/>
          <a:lstStyle/>
          <a:p>
            <a:pPr>
              <a:lnSpc>
                <a:spcPct val="100000"/>
              </a:lnSpc>
            </a:pPr>
            <a:r>
              <a:rPr lang="en-US" dirty="0">
                <a:cs typeface="Calibri" pitchFamily="34" charset="0"/>
              </a:rPr>
              <a:t>Patients under 18 have a right to the following </a:t>
            </a:r>
            <a:r>
              <a:rPr lang="en-US" b="1" dirty="0">
                <a:cs typeface="Calibri" pitchFamily="34" charset="0"/>
              </a:rPr>
              <a:t>without</a:t>
            </a:r>
            <a:r>
              <a:rPr lang="en-US" b="1" dirty="0">
                <a:latin typeface="Calibri" pitchFamily="34" charset="0"/>
                <a:cs typeface="Calibri" pitchFamily="34" charset="0"/>
              </a:rPr>
              <a:t> </a:t>
            </a:r>
            <a:r>
              <a:rPr lang="en-US" dirty="0">
                <a:cs typeface="Calibri" pitchFamily="34" charset="0"/>
              </a:rPr>
              <a:t>parental/guardian consent or knowledge:</a:t>
            </a:r>
            <a:endParaRPr lang="en-US"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BF7D1872-22B7-44C2-40D8-B6FC5DD0F864}"/>
              </a:ext>
            </a:extLst>
          </p:cNvPr>
          <p:cNvSpPr>
            <a:spLocks noGrp="1"/>
          </p:cNvSpPr>
          <p:nvPr>
            <p:ph type="body" sz="quarter" idx="11"/>
          </p:nvPr>
        </p:nvSpPr>
        <p:spPr>
          <a:xfrm>
            <a:off x="771362" y="1726058"/>
            <a:ext cx="8229763" cy="1794038"/>
          </a:xfr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Pregnancy testing and prenatal care</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Birth control information and contraceptives</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Testing and treatment for sexually transmitted infections (STIs), including HIV</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Substance use treatment</a:t>
            </a:r>
            <a:endParaRPr lang="en-US" dirty="0"/>
          </a:p>
        </p:txBody>
      </p:sp>
      <p:sp>
        <p:nvSpPr>
          <p:cNvPr id="3" name="Title 2"/>
          <p:cNvSpPr>
            <a:spLocks noGrp="1"/>
          </p:cNvSpPr>
          <p:nvPr>
            <p:ph type="title"/>
          </p:nvPr>
        </p:nvSpPr>
        <p:spPr/>
        <p:txBody>
          <a:bodyPr/>
          <a:lstStyle/>
          <a:p>
            <a:r>
              <a:rPr lang="en-US" dirty="0"/>
              <a:t>MI Law: Confidentiality/Minor Consent</a:t>
            </a:r>
          </a:p>
        </p:txBody>
      </p:sp>
      <p:sp>
        <p:nvSpPr>
          <p:cNvPr id="5" name="Text Placeholder 4">
            <a:extLst>
              <a:ext uri="{FF2B5EF4-FFF2-40B4-BE49-F238E27FC236}">
                <a16:creationId xmlns:a16="http://schemas.microsoft.com/office/drawing/2014/main" id="{D8ECDC9D-DB19-F562-B8CD-0C28FBD6F564}"/>
              </a:ext>
            </a:extLst>
          </p:cNvPr>
          <p:cNvSpPr>
            <a:spLocks noGrp="1"/>
          </p:cNvSpPr>
          <p:nvPr>
            <p:ph type="body" sz="quarter" idx="12"/>
          </p:nvPr>
        </p:nvSpPr>
        <p:spPr>
          <a:xfrm>
            <a:off x="778738" y="3760343"/>
            <a:ext cx="8222146" cy="1031030"/>
          </a:xfrm>
        </p:spPr>
        <p:txBody>
          <a:bodyPr/>
          <a:lstStyle/>
          <a:p>
            <a:r>
              <a:rPr lang="en-US" dirty="0"/>
              <a:t>Patients aged 14 and up can access mental health counseling without parental/guardian consent/knowledge</a:t>
            </a:r>
          </a:p>
          <a:p>
            <a:endParaRPr lang="en-US" dirty="0"/>
          </a:p>
        </p:txBody>
      </p:sp>
      <p:sp>
        <p:nvSpPr>
          <p:cNvPr id="6" name="Text Placeholder 5">
            <a:extLst>
              <a:ext uri="{FF2B5EF4-FFF2-40B4-BE49-F238E27FC236}">
                <a16:creationId xmlns:a16="http://schemas.microsoft.com/office/drawing/2014/main" id="{6FFE2D0B-704B-1C48-3474-80C5C55D6CFF}"/>
              </a:ext>
            </a:extLst>
          </p:cNvPr>
          <p:cNvSpPr>
            <a:spLocks noGrp="1"/>
          </p:cNvSpPr>
          <p:nvPr>
            <p:ph type="body" sz="quarter" idx="13"/>
          </p:nvPr>
        </p:nvSpPr>
        <p:spPr>
          <a:xfrm>
            <a:off x="771524" y="4857007"/>
            <a:ext cx="8221664" cy="362045"/>
          </a:xfrm>
        </p:spPr>
        <p:txBody>
          <a:bodyPr/>
          <a:lstStyle/>
          <a:p>
            <a:pPr marL="285750" indent="-285750">
              <a:buFont typeface="Arial" panose="020B0604020202020204" pitchFamily="34" charset="0"/>
              <a:buChar char="•"/>
            </a:pPr>
            <a:r>
              <a:rPr lang="en-US" dirty="0"/>
              <a:t>Up to 12 visits, or 4 months</a:t>
            </a:r>
          </a:p>
          <a:p>
            <a:endParaRPr lang="en-US" dirty="0"/>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4DCB7-4C69-9BAD-EC6B-BA1CED93A023}"/>
              </a:ext>
            </a:extLst>
          </p:cNvPr>
          <p:cNvSpPr>
            <a:spLocks noGrp="1"/>
          </p:cNvSpPr>
          <p:nvPr>
            <p:ph type="body" sz="quarter" idx="11"/>
          </p:nvPr>
        </p:nvSpPr>
        <p:spPr>
          <a:xfrm>
            <a:off x="771524" y="1328699"/>
            <a:ext cx="8221664" cy="3657600"/>
          </a:xfrm>
        </p:spPr>
        <p:txBody>
          <a:bodyPr/>
          <a:lstStyle/>
          <a:p>
            <a:pPr marL="285750" indent="-285750" fontAlgn="base">
              <a:buFont typeface="Arial" panose="020B0604020202020204" pitchFamily="34" charset="0"/>
              <a:buChar char="•"/>
            </a:pPr>
            <a:r>
              <a:rPr lang="en-US" sz="1800" dirty="0" err="1"/>
              <a:t>PrEP</a:t>
            </a:r>
            <a:r>
              <a:rPr lang="en-US" sz="1800" dirty="0"/>
              <a:t> prescriptions with or without a recent STI at a Title X clinic does NOT require parental consent</a:t>
            </a:r>
          </a:p>
          <a:p>
            <a:pPr marL="285750" indent="-285750" fontAlgn="base">
              <a:buFont typeface="Arial" panose="020B0604020202020204" pitchFamily="34" charset="0"/>
              <a:buChar char="•"/>
            </a:pPr>
            <a:r>
              <a:rPr lang="en-US" sz="1800" dirty="0"/>
              <a:t>If not at a Title X clinic, parental consent is required regardless of recent STIs	</a:t>
            </a:r>
          </a:p>
        </p:txBody>
      </p:sp>
      <p:sp>
        <p:nvSpPr>
          <p:cNvPr id="7" name="Title 2"/>
          <p:cNvSpPr>
            <a:spLocks noGrp="1"/>
          </p:cNvSpPr>
          <p:nvPr>
            <p:ph type="title"/>
          </p:nvPr>
        </p:nvSpPr>
        <p:spPr>
          <a:xfrm>
            <a:off x="771524" y="17472"/>
            <a:ext cx="6955949" cy="853310"/>
          </a:xfrm>
        </p:spPr>
        <p:txBody>
          <a:bodyPr/>
          <a:lstStyle/>
          <a:p>
            <a:r>
              <a:rPr lang="en-US" dirty="0"/>
              <a:t>MI Law: Confidentiality/Minor Consent for </a:t>
            </a:r>
            <a:r>
              <a:rPr lang="en-US" dirty="0" err="1"/>
              <a:t>PrEP</a:t>
            </a:r>
            <a:endParaRPr lang="en-US" dirty="0"/>
          </a:p>
        </p:txBody>
      </p:sp>
    </p:spTree>
    <p:extLst>
      <p:ext uri="{BB962C8B-B14F-4D97-AF65-F5344CB8AC3E}">
        <p14:creationId xmlns:p14="http://schemas.microsoft.com/office/powerpoint/2010/main" val="4530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7" name="Text Placeholder 6">
            <a:extLst>
              <a:ext uri="{FF2B5EF4-FFF2-40B4-BE49-F238E27FC236}">
                <a16:creationId xmlns:a16="http://schemas.microsoft.com/office/drawing/2014/main" id="{81E5555B-47F5-9AEC-6052-273F9F206563}"/>
              </a:ext>
            </a:extLst>
          </p:cNvPr>
          <p:cNvSpPr>
            <a:spLocks noGrp="1"/>
          </p:cNvSpPr>
          <p:nvPr>
            <p:ph type="body" sz="quarter" idx="11"/>
          </p:nvPr>
        </p:nvSpPr>
        <p:spPr>
          <a:xfrm>
            <a:off x="771524" y="97538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4" y="4367260"/>
            <a:ext cx="7817672" cy="923330"/>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Shay receive STI testing without a parent’s permission?  </a:t>
            </a:r>
          </a:p>
          <a:p>
            <a:pPr marL="285750" lvl="0" indent="-285750">
              <a:buFont typeface="Arial" panose="020B0604020202020204" pitchFamily="34" charset="0"/>
              <a:buChar char="•"/>
            </a:pPr>
            <a:r>
              <a:rPr lang="en-US" sz="1800" i="1" dirty="0"/>
              <a:t>Can she receive STI treatment?  </a:t>
            </a:r>
          </a:p>
          <a:p>
            <a:pPr marL="285750" lvl="0" indent="-285750">
              <a:buFont typeface="Arial" panose="020B0604020202020204" pitchFamily="34" charset="0"/>
              <a:buChar char="•"/>
            </a:pPr>
            <a:r>
              <a:rPr lang="en-US" sz="1800" i="1" dirty="0"/>
              <a:t>What if Shay was 13 years old?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856" y="975386"/>
            <a:ext cx="2226552" cy="3236071"/>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121" y="923599"/>
            <a:ext cx="8230246" cy="710979"/>
          </a:xfrm>
          <a:prstGeom prst="rect">
            <a:avLst/>
          </a:prstGeom>
        </p:spPr>
        <p:txBody>
          <a:bodyPr/>
          <a:lstStyle/>
          <a:p>
            <a:pPr marL="0" indent="0">
              <a:buNone/>
            </a:pPr>
            <a:r>
              <a:rPr lang="en-US" dirty="0">
                <a:cs typeface="Calibri" pitchFamily="34" charset="0"/>
              </a:rPr>
              <a:t>Health care providers </a:t>
            </a:r>
            <a:r>
              <a:rPr lang="en-US" b="1" dirty="0">
                <a:cs typeface="Calibri" pitchFamily="34" charset="0"/>
              </a:rPr>
              <a:t>must</a:t>
            </a:r>
            <a:r>
              <a:rPr lang="en-US" dirty="0">
                <a:cs typeface="Calibri" pitchFamily="34" charset="0"/>
              </a:rPr>
              <a:t> override the minor’s confidentiality and report if:</a:t>
            </a:r>
            <a:endParaRPr lang="en-US" sz="3200" dirty="0"/>
          </a:p>
        </p:txBody>
      </p:sp>
      <p:sp>
        <p:nvSpPr>
          <p:cNvPr id="2" name="Text Placeholder 1">
            <a:extLst>
              <a:ext uri="{FF2B5EF4-FFF2-40B4-BE49-F238E27FC236}">
                <a16:creationId xmlns:a16="http://schemas.microsoft.com/office/drawing/2014/main" id="{DE428181-91C1-A804-8920-F24CA4214831}"/>
              </a:ext>
            </a:extLst>
          </p:cNvPr>
          <p:cNvSpPr>
            <a:spLocks noGrp="1"/>
          </p:cNvSpPr>
          <p:nvPr>
            <p:ph type="body" sz="quarter" idx="11"/>
          </p:nvPr>
        </p:nvSpPr>
        <p:spPr>
          <a:xfrm>
            <a:off x="763022" y="1634578"/>
            <a:ext cx="8229763" cy="1615341"/>
          </a:xfrm>
        </p:spPr>
        <p:txBody>
          <a:bodyPr/>
          <a:lstStyle/>
          <a:p>
            <a:pPr marL="511175" indent="-285750">
              <a:spcBef>
                <a:spcPts val="600"/>
              </a:spcBef>
              <a:buFont typeface="Arial" panose="020B0604020202020204" pitchFamily="34" charset="0"/>
              <a:buChar char="•"/>
            </a:pPr>
            <a:r>
              <a:rPr lang="en-US" sz="1800" dirty="0">
                <a:cs typeface="Calibri" pitchFamily="34" charset="0"/>
              </a:rPr>
              <a:t>There is suspicion of abuse by an adult</a:t>
            </a:r>
          </a:p>
          <a:p>
            <a:pPr marL="514350" indent="-288925">
              <a:spcBef>
                <a:spcPts val="600"/>
              </a:spcBef>
              <a:buFont typeface="Arial" panose="020B0604020202020204" pitchFamily="34" charset="0"/>
              <a:buChar char="•"/>
            </a:pPr>
            <a:r>
              <a:rPr lang="en-US" sz="1800" dirty="0">
                <a:cs typeface="Calibri" pitchFamily="34" charset="0"/>
              </a:rPr>
              <a:t>The minor is a risk to themselves or someone else</a:t>
            </a:r>
          </a:p>
          <a:p>
            <a:pPr marL="514350" indent="-288925">
              <a:spcBef>
                <a:spcPts val="600"/>
              </a:spcBef>
              <a:buFont typeface="Arial" panose="020B0604020202020204" pitchFamily="34" charset="0"/>
              <a:buChar char="•"/>
            </a:pPr>
            <a:r>
              <a:rPr lang="en-US" sz="1800" dirty="0">
                <a:cs typeface="Calibri" pitchFamily="34" charset="0"/>
              </a:rPr>
              <a:t>The minor is under age 12 and has been sexually active</a:t>
            </a:r>
          </a:p>
          <a:p>
            <a:pPr marL="0" indent="0">
              <a:buNone/>
            </a:pPr>
            <a:r>
              <a:rPr lang="en-US" sz="1800" dirty="0">
                <a:cs typeface="Calibri" pitchFamily="34" charset="0"/>
              </a:rPr>
              <a:t>The provider </a:t>
            </a:r>
            <a:r>
              <a:rPr lang="en-US" sz="1800" b="1" dirty="0">
                <a:cs typeface="Calibri" pitchFamily="34" charset="0"/>
              </a:rPr>
              <a:t>may choose </a:t>
            </a:r>
            <a:r>
              <a:rPr lang="en-US" sz="1800" dirty="0">
                <a:cs typeface="Calibri" pitchFamily="34" charset="0"/>
              </a:rPr>
              <a:t>to tell the parents about any care provided to the minor patient they believe it is in the minor’s best interest.</a:t>
            </a:r>
          </a:p>
          <a:p>
            <a:endParaRPr lang="en-US" dirty="0"/>
          </a:p>
        </p:txBody>
      </p:sp>
      <p:sp>
        <p:nvSpPr>
          <p:cNvPr id="3" name="Title 2"/>
          <p:cNvSpPr>
            <a:spLocks noGrp="1"/>
          </p:cNvSpPr>
          <p:nvPr>
            <p:ph type="title"/>
          </p:nvPr>
        </p:nvSpPr>
        <p:spPr/>
        <p:txBody>
          <a:bodyPr/>
          <a:lstStyle/>
          <a:p>
            <a:r>
              <a:rPr lang="en-US" dirty="0"/>
              <a:t>Michigan Law</a:t>
            </a:r>
          </a:p>
        </p:txBody>
      </p:sp>
      <p:sp>
        <p:nvSpPr>
          <p:cNvPr id="5" name="Text Placeholder 4">
            <a:extLst>
              <a:ext uri="{FF2B5EF4-FFF2-40B4-BE49-F238E27FC236}">
                <a16:creationId xmlns:a16="http://schemas.microsoft.com/office/drawing/2014/main" id="{BCA52617-CBD9-72C9-F2D6-9C576E1DCB44}"/>
              </a:ext>
            </a:extLst>
          </p:cNvPr>
          <p:cNvSpPr>
            <a:spLocks noGrp="1"/>
          </p:cNvSpPr>
          <p:nvPr>
            <p:ph type="body" sz="quarter" idx="12"/>
          </p:nvPr>
        </p:nvSpPr>
        <p:spPr>
          <a:xfrm>
            <a:off x="779221" y="3249919"/>
            <a:ext cx="8222146" cy="407249"/>
          </a:xfrm>
        </p:spPr>
        <p:txBody>
          <a:bodyPr/>
          <a:lstStyle/>
          <a:p>
            <a:r>
              <a:rPr lang="en-US" sz="2400" dirty="0">
                <a:cs typeface="Calibri" pitchFamily="34" charset="0"/>
              </a:rPr>
              <a:t>Minors need a parent/guardian’s permission for:</a:t>
            </a:r>
          </a:p>
          <a:p>
            <a:endParaRPr lang="en-US" dirty="0"/>
          </a:p>
        </p:txBody>
      </p:sp>
      <p:sp>
        <p:nvSpPr>
          <p:cNvPr id="6" name="Text Placeholder 5">
            <a:extLst>
              <a:ext uri="{FF2B5EF4-FFF2-40B4-BE49-F238E27FC236}">
                <a16:creationId xmlns:a16="http://schemas.microsoft.com/office/drawing/2014/main" id="{0ECAA98F-4EC7-0000-3062-43D22AC424BB}"/>
              </a:ext>
            </a:extLst>
          </p:cNvPr>
          <p:cNvSpPr>
            <a:spLocks noGrp="1"/>
          </p:cNvSpPr>
          <p:nvPr>
            <p:ph type="body" sz="quarter" idx="13"/>
          </p:nvPr>
        </p:nvSpPr>
        <p:spPr>
          <a:xfrm>
            <a:off x="771121" y="3657168"/>
            <a:ext cx="8221664" cy="1500075"/>
          </a:xfrm>
        </p:spPr>
        <p:txBody>
          <a:bodyPr/>
          <a:lstStyle/>
          <a:p>
            <a:pPr marL="511175" indent="-285750">
              <a:spcBef>
                <a:spcPts val="600"/>
              </a:spcBef>
              <a:buFont typeface="Arial" panose="020B0604020202020204" pitchFamily="34" charset="0"/>
              <a:buChar char="•"/>
              <a:tabLst>
                <a:tab pos="914400" algn="l"/>
              </a:tabLst>
            </a:pPr>
            <a:r>
              <a:rPr lang="en-US" sz="1800" dirty="0">
                <a:cs typeface="Calibri" pitchFamily="34" charset="0"/>
              </a:rPr>
              <a:t>Vaccines (including HPV)</a:t>
            </a:r>
          </a:p>
          <a:p>
            <a:pPr marL="514350" indent="-288925">
              <a:spcBef>
                <a:spcPts val="600"/>
              </a:spcBef>
              <a:buFont typeface="Arial" panose="020B0604020202020204" pitchFamily="34" charset="0"/>
              <a:buChar char="•"/>
            </a:pPr>
            <a:r>
              <a:rPr lang="en-US" sz="1800" dirty="0">
                <a:cs typeface="Calibri" pitchFamily="34" charset="0"/>
              </a:rPr>
              <a:t>Mental health medications (some exceptions for youth 16 or older)</a:t>
            </a:r>
          </a:p>
          <a:p>
            <a:pPr marL="514350" indent="-288925">
              <a:spcBef>
                <a:spcPts val="600"/>
              </a:spcBef>
              <a:buFont typeface="Arial" panose="020B0604020202020204" pitchFamily="34" charset="0"/>
              <a:buChar char="•"/>
            </a:pPr>
            <a:r>
              <a:rPr lang="en-US" sz="1800" dirty="0">
                <a:cs typeface="Calibri" pitchFamily="34" charset="0"/>
              </a:rPr>
              <a:t>Inpatient mental health treatment</a:t>
            </a:r>
          </a:p>
          <a:p>
            <a:pPr marL="514350" indent="-288925">
              <a:spcBef>
                <a:spcPts val="600"/>
              </a:spcBef>
              <a:buFont typeface="Arial" panose="020B0604020202020204" pitchFamily="34" charset="0"/>
              <a:buChar char="•"/>
            </a:pPr>
            <a:r>
              <a:rPr lang="en-US" sz="1800" dirty="0">
                <a:cs typeface="Calibri" pitchFamily="34" charset="0"/>
              </a:rPr>
              <a:t>An abortion (unless a court-approved waiver is obtained)</a:t>
            </a:r>
          </a:p>
          <a:p>
            <a:pPr marL="514350" indent="-288925">
              <a:spcBef>
                <a:spcPts val="600"/>
              </a:spcBef>
              <a:buFont typeface="Courier New" pitchFamily="49" charset="0"/>
              <a:buChar char="o"/>
            </a:pPr>
            <a:endParaRPr lang="en-US" sz="1800" dirty="0">
              <a:cs typeface="Calibri" pitchFamily="34" charset="0"/>
            </a:endParaRPr>
          </a:p>
          <a:p>
            <a:endParaRPr lang="en-US" b="1" dirty="0"/>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418169" y="1127223"/>
            <a:ext cx="3934813" cy="3967602"/>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CE38ACC4-BC44-8DD9-45C8-9DCE4990CB37}"/>
              </a:ext>
            </a:extLst>
          </p:cNvPr>
          <p:cNvSpPr>
            <a:spLocks noGrp="1"/>
          </p:cNvSpPr>
          <p:nvPr>
            <p:ph type="body" sz="quarter" idx="11"/>
          </p:nvPr>
        </p:nvSpPr>
        <p:spPr>
          <a:xfrm>
            <a:off x="4878387" y="1127223"/>
            <a:ext cx="4123109" cy="3650191"/>
          </a:xfrm>
        </p:spPr>
        <p:txBody>
          <a:bodyPr/>
          <a:lstStyle/>
          <a:p>
            <a:pPr lvl="0" algn="l"/>
            <a:r>
              <a:rPr lang="en-US" sz="2000" b="1" cap="all" dirty="0">
                <a:solidFill>
                  <a:schemeClr val="tx1"/>
                </a:solidFill>
                <a:latin typeface="+mj-lt"/>
                <a:ea typeface="Calibri"/>
                <a:cs typeface="Times New Roman"/>
              </a:rPr>
              <a:t>Purpose of visit</a:t>
            </a:r>
            <a:br>
              <a:rPr lang="en-US" sz="1800" b="1" dirty="0">
                <a:solidFill>
                  <a:schemeClr val="tx1"/>
                </a:solidFill>
                <a:ea typeface="Calibri"/>
                <a:cs typeface="Times New Roman"/>
              </a:rPr>
            </a:br>
            <a:r>
              <a:rPr lang="en-US" sz="1800" dirty="0">
                <a:solidFill>
                  <a:schemeClr val="tx1"/>
                </a:solidFill>
                <a:ea typeface="Calibri"/>
                <a:cs typeface="Times New Roman"/>
              </a:rPr>
              <a:t>Well visit</a:t>
            </a:r>
          </a:p>
          <a:p>
            <a:pPr lvl="0" algn="l"/>
            <a:r>
              <a:rPr lang="en-US" sz="2000" b="1" cap="all" dirty="0">
                <a:solidFill>
                  <a:schemeClr val="tx1"/>
                </a:solidFill>
                <a:latin typeface="+mj-lt"/>
                <a:ea typeface="Calibri"/>
                <a:cs typeface="Times New Roman"/>
              </a:rPr>
              <a:t>Issue that emerges through clinician interview</a:t>
            </a:r>
            <a:br>
              <a:rPr lang="en-US" sz="1800" b="1" dirty="0">
                <a:solidFill>
                  <a:schemeClr val="tx1"/>
                </a:solidFill>
                <a:ea typeface="Calibri"/>
                <a:cs typeface="Times New Roman"/>
              </a:rPr>
            </a:br>
            <a:r>
              <a:rPr lang="en-US" sz="1800" dirty="0">
                <a:solidFill>
                  <a:schemeClr val="tx1"/>
                </a:solidFill>
                <a:ea typeface="Calibri"/>
                <a:cs typeface="Times New Roman"/>
              </a:rPr>
              <a:t>States to clinician that he’s concerned about his alcohol use</a:t>
            </a:r>
          </a:p>
          <a:p>
            <a:pPr lvl="0" algn="l"/>
            <a:r>
              <a:rPr lang="en-US" sz="2000" b="1" cap="all" dirty="0">
                <a:solidFill>
                  <a:schemeClr val="tx1"/>
                </a:solidFill>
                <a:latin typeface="+mj-lt"/>
                <a:ea typeface="Calibri"/>
                <a:cs typeface="Times New Roman"/>
              </a:rPr>
              <a:t>Parent information</a:t>
            </a:r>
            <a:br>
              <a:rPr lang="en-US" sz="1800" b="1" dirty="0">
                <a:solidFill>
                  <a:schemeClr val="tx1"/>
                </a:solidFill>
                <a:ea typeface="Calibri"/>
                <a:cs typeface="Times New Roman"/>
              </a:rPr>
            </a:br>
            <a:r>
              <a:rPr lang="en-US" sz="1800" dirty="0">
                <a:solidFill>
                  <a:schemeClr val="tx1"/>
                </a:solidFill>
                <a:ea typeface="Calibri"/>
                <a:cs typeface="Times New Roman"/>
              </a:rPr>
              <a:t>Doesn’t want to disappoint parents</a:t>
            </a:r>
          </a:p>
          <a:p>
            <a:endParaRPr lang="en-US" dirty="0"/>
          </a:p>
        </p:txBody>
      </p:sp>
      <p:sp>
        <p:nvSpPr>
          <p:cNvPr id="9" name="TextBox 8"/>
          <p:cNvSpPr txBox="1"/>
          <p:nvPr/>
        </p:nvSpPr>
        <p:spPr>
          <a:xfrm>
            <a:off x="4664200" y="4066789"/>
            <a:ext cx="4837461" cy="584775"/>
          </a:xfrm>
          <a:prstGeom prst="rect">
            <a:avLst/>
          </a:prstGeom>
          <a:noFill/>
        </p:spPr>
        <p:txBody>
          <a:bodyPr wrap="square" rtlCol="0">
            <a:spAutoFit/>
          </a:bodyPr>
          <a:lstStyle/>
          <a:p>
            <a:pPr marL="119063" lvl="0" algn="ctr"/>
            <a:r>
              <a:rPr lang="en-US" sz="1600" i="1" dirty="0"/>
              <a:t>Is Giovanni allowed to get outpatient counseling for substance abuse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23062"/>
            <a:ext cx="3028155" cy="3028154"/>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92C21D6E-9AF6-78D7-33C5-206EB7F147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812" y="4776412"/>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06384dcc-0cdc-498a-a7bd-67cf6bcf7cd5"/>
    <ds:schemaRef ds:uri="http://www.w3.org/XML/1998/namespace"/>
    <ds:schemaRef ds:uri="http://purl.org/dc/dcmityp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4096</TotalTime>
  <Words>1514</Words>
  <Application>Microsoft Office PowerPoint</Application>
  <PresentationFormat>Custom</PresentationFormat>
  <Paragraphs>116</Paragraphs>
  <Slides>9</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Arial</vt:lpstr>
      <vt:lpstr>Calibri</vt:lpstr>
      <vt:lpstr>Courier New</vt:lpstr>
      <vt:lpstr>Roboto</vt:lpstr>
      <vt:lpstr>Roboto Condensed</vt:lpstr>
      <vt:lpstr>Symbol</vt:lpstr>
      <vt:lpstr>Title</vt:lpstr>
      <vt:lpstr>Text Only</vt:lpstr>
      <vt:lpstr>Text w/Pictures</vt:lpstr>
      <vt:lpstr>Text w/Video</vt:lpstr>
      <vt:lpstr>Other</vt:lpstr>
      <vt:lpstr>Michigan Confidentiality and Minor Consent Laws</vt:lpstr>
      <vt:lpstr>CASE SCENARIO: SHAY, 15 Y/O GIRL</vt:lpstr>
      <vt:lpstr>MI Law: Parental Consent Exceptions </vt:lpstr>
      <vt:lpstr>MI Law: Confidentiality/Minor Consent</vt:lpstr>
      <vt:lpstr>MI Law: Confidentiality/Minor Consent for PrEP</vt:lpstr>
      <vt:lpstr>CASE SCENARIO: SHAY, 15 Y/O GIRL</vt:lpstr>
      <vt:lpstr>Michigan Law</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367</cp:revision>
  <dcterms:created xsi:type="dcterms:W3CDTF">2016-12-02T20:56:01Z</dcterms:created>
  <dcterms:modified xsi:type="dcterms:W3CDTF">2023-11-20T18:42:13Z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