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00" r:id="rId5"/>
    <p:sldMasterId id="2147483709" r:id="rId6"/>
    <p:sldMasterId id="2147483733" r:id="rId7"/>
    <p:sldMasterId id="2147483737" r:id="rId8"/>
  </p:sldMasterIdLst>
  <p:notesMasterIdLst>
    <p:notesMasterId r:id="rId22"/>
  </p:notesMasterIdLst>
  <p:sldIdLst>
    <p:sldId id="271" r:id="rId9"/>
    <p:sldId id="293" r:id="rId10"/>
    <p:sldId id="303" r:id="rId11"/>
    <p:sldId id="297" r:id="rId12"/>
    <p:sldId id="299" r:id="rId13"/>
    <p:sldId id="274" r:id="rId14"/>
    <p:sldId id="289" r:id="rId15"/>
    <p:sldId id="291" r:id="rId16"/>
    <p:sldId id="295" r:id="rId17"/>
    <p:sldId id="304" r:id="rId18"/>
    <p:sldId id="300" r:id="rId19"/>
    <p:sldId id="294" r:id="rId20"/>
    <p:sldId id="270" r:id="rId21"/>
  </p:sldIdLst>
  <p:sldSz cx="9756775" cy="5486400"/>
  <p:notesSz cx="6858000" cy="9144000"/>
  <p:custDataLst>
    <p:tags r:id="rId23"/>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Lane, Jenni" initials="LJ" lastIdx="9" clrIdx="2"/>
  <p:cmAuthor id="4" name="Schorin, Claire" initials="SC" lastIdx="1" clrIdx="3"/>
  <p:cmAuthor id="5" name="Cornelison, Kaleigh" initials="CK" lastIdx="7" clrIdx="4"/>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443"/>
    <a:srgbClr val="0D233D"/>
    <a:srgbClr val="0D2571"/>
    <a:srgbClr val="00ADEF"/>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9" autoAdjust="0"/>
    <p:restoredTop sz="71607" autoAdjust="0"/>
  </p:normalViewPr>
  <p:slideViewPr>
    <p:cSldViewPr snapToGrid="0">
      <p:cViewPr varScale="1">
        <p:scale>
          <a:sx n="101" d="100"/>
          <a:sy n="101" d="100"/>
        </p:scale>
        <p:origin x="972" y="102"/>
      </p:cViewPr>
      <p:guideLst/>
    </p:cSldViewPr>
  </p:slideViewPr>
  <p:outlineViewPr>
    <p:cViewPr>
      <p:scale>
        <a:sx n="33" d="100"/>
        <a:sy n="33" d="100"/>
      </p:scale>
      <p:origin x="0" y="-10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Minnesota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quick note about parents and guardians. R</a:t>
            </a:r>
            <a:r>
              <a:rPr lang="en-US" dirty="0"/>
              <a:t>esearch</a:t>
            </a:r>
            <a:r>
              <a:rPr lang="en-US" baseline="0" dirty="0"/>
              <a:t> shows that they can play a crucial role in their teenage children’s decision-making and health.  It can be tricky to keep parents engaged and at the same time, it’s essential to provide the opportunity for adolescents to talk to a provider alone, and to provide confidential services where possible.  We’ll talk about parent engagement more in the Confidentiality Best Practices Spark as well.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a:p>
        </p:txBody>
      </p:sp>
    </p:spTree>
    <p:extLst>
      <p:ext uri="{BB962C8B-B14F-4D97-AF65-F5344CB8AC3E}">
        <p14:creationId xmlns:p14="http://schemas.microsoft.com/office/powerpoint/2010/main" val="2583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People often ask about the services listed on this slide, which are not protected for minors, and require the consent of a parent or guardian. Minors DO need a parent or guardian’s permission for: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Vaccines (except Hepatitis B). </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Under Minnesota law, minors will need parental consent to receive an HPV vaccine.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Abortion. Written notice must be given to at least one parent or guardian within 48 hours of request. (No notification is required if the physician certifies that abortion is necessary to prevent the minor’s death or if the minor declares they are a victim of sexual abuse, neglect, or physical abuse, in which case the proper authorities will be notified)</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Inpatient mental health or substance abuse services and treatment under the age of 16</a:t>
            </a:r>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a:p>
        </p:txBody>
      </p:sp>
    </p:spTree>
    <p:extLst>
      <p:ext uri="{BB962C8B-B14F-4D97-AF65-F5344CB8AC3E}">
        <p14:creationId xmlns:p14="http://schemas.microsoft.com/office/powerpoint/2010/main" val="138870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wrap</a:t>
            </a:r>
            <a:r>
              <a:rPr lang="en-US" sz="960" kern="1200" baseline="0" dirty="0">
                <a:solidFill>
                  <a:schemeClr val="tx1"/>
                </a:solidFill>
                <a:effectLst/>
                <a:latin typeface="+mn-lt"/>
                <a:ea typeface="+mn-ea"/>
                <a:cs typeface="+mn-cs"/>
              </a:rPr>
              <a:t> up by </a:t>
            </a:r>
            <a:r>
              <a:rPr lang="en-US" sz="960" kern="1200" dirty="0">
                <a:solidFill>
                  <a:schemeClr val="tx1"/>
                </a:solidFill>
                <a:effectLst/>
                <a:latin typeface="+mn-lt"/>
                <a:ea typeface="+mn-ea"/>
                <a:cs typeface="+mn-cs"/>
              </a:rPr>
              <a:t>going back to our 15-year-old patient scenario, Shay. We’ll answer these questions together as I read through them.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Shay receive STI testing without a parent’s permission? [Answer: Yes, Shay can be tested for</a:t>
            </a:r>
            <a:r>
              <a:rPr lang="en-US" sz="960" kern="1200" baseline="0" dirty="0">
                <a:solidFill>
                  <a:schemeClr val="tx1"/>
                </a:solidFill>
                <a:effectLst/>
                <a:latin typeface="+mn-lt"/>
                <a:ea typeface="+mn-ea"/>
                <a:cs typeface="+mn-cs"/>
              </a:rPr>
              <a:t> all STIs including HIV without her parent’s consent.</a:t>
            </a:r>
            <a:r>
              <a:rPr lang="en-US" sz="96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she receive STI treatment? [Answer: Yes, she can also receive treatment] </a:t>
            </a:r>
          </a:p>
          <a:p>
            <a:pPr marL="171450" indent="-171450">
              <a:buFont typeface="Arial" panose="020B0604020202020204" pitchFamily="34" charset="0"/>
              <a:buChar char="•"/>
            </a:pPr>
            <a:r>
              <a:rPr lang="en-US" sz="960" strike="noStrike" kern="1200" dirty="0">
                <a:solidFill>
                  <a:schemeClr val="tx1"/>
                </a:solidFill>
                <a:effectLst/>
                <a:latin typeface="+mn-lt"/>
                <a:ea typeface="+mn-ea"/>
                <a:cs typeface="+mn-cs"/>
              </a:rPr>
              <a:t>Can</a:t>
            </a:r>
            <a:r>
              <a:rPr lang="en-US" sz="960" strike="noStrike" kern="1200" baseline="0" dirty="0">
                <a:solidFill>
                  <a:schemeClr val="tx1"/>
                </a:solidFill>
                <a:effectLst/>
                <a:latin typeface="+mn-lt"/>
                <a:ea typeface="+mn-ea"/>
                <a:cs typeface="+mn-cs"/>
              </a:rPr>
              <a:t> the provider talk to Shay’s mother without Shay’s consent? [Yes, her provider can tell her mother that Shay received the services</a:t>
            </a:r>
            <a:r>
              <a:rPr lang="en-US" sz="960" b="0" i="0" kern="1200" dirty="0">
                <a:solidFill>
                  <a:schemeClr val="tx1"/>
                </a:solidFill>
                <a:effectLst/>
                <a:latin typeface="+mn-lt"/>
                <a:ea typeface="+mn-ea"/>
                <a:cs typeface="+mn-cs"/>
              </a:rPr>
              <a:t>. However,</a:t>
            </a:r>
            <a:r>
              <a:rPr lang="en-US" sz="960" b="0" i="0" kern="1200" baseline="0" dirty="0">
                <a:solidFill>
                  <a:schemeClr val="tx1"/>
                </a:solidFill>
                <a:effectLst/>
                <a:latin typeface="+mn-lt"/>
                <a:ea typeface="+mn-ea"/>
                <a:cs typeface="+mn-cs"/>
              </a:rPr>
              <a:t> </a:t>
            </a:r>
            <a:r>
              <a:rPr lang="en-US" sz="960" b="0" i="0" strike="noStrike" kern="1200" baseline="0" dirty="0">
                <a:solidFill>
                  <a:schemeClr val="tx1"/>
                </a:solidFill>
                <a:effectLst/>
                <a:latin typeface="+mn-lt"/>
                <a:ea typeface="+mn-ea"/>
                <a:cs typeface="+mn-cs"/>
              </a:rPr>
              <a:t>Shay may be less likely to seek out care if she is worried her confidentiality will not be maintained, and in this case, there may be other negative consequences of involving the parent.]</a:t>
            </a:r>
          </a:p>
          <a:p>
            <a:pPr marL="0" indent="0">
              <a:buFont typeface="Arial" panose="020B0604020202020204" pitchFamily="34" charset="0"/>
              <a:buNone/>
            </a:pPr>
            <a:endParaRPr lang="en-US" sz="960" b="0" i="0"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960" b="0" i="0" strike="noStrike" kern="1200" baseline="0" dirty="0">
                <a:solidFill>
                  <a:schemeClr val="tx1"/>
                </a:solidFill>
                <a:effectLst/>
                <a:latin typeface="+mn-lt"/>
                <a:ea typeface="+mn-ea"/>
                <a:cs typeface="+mn-cs"/>
              </a:rPr>
              <a:t>As we talked about at the beginning, there are different perspectives and feelings about how parents should be involved in their teen’s health care.  It can be helpful to consider how each of our own feelings affects the care we provide. [</a:t>
            </a:r>
            <a:r>
              <a:rPr lang="en-US" sz="960" b="0" i="1" strike="noStrike" kern="1200" baseline="0" dirty="0">
                <a:solidFill>
                  <a:schemeClr val="tx1"/>
                </a:solidFill>
                <a:effectLst/>
                <a:latin typeface="+mn-lt"/>
                <a:ea typeface="+mn-ea"/>
                <a:cs typeface="+mn-cs"/>
              </a:rPr>
              <a:t>If time allows, you may choose to discuss what approach your health center takes to protecting minor confidentiality</a:t>
            </a:r>
            <a:r>
              <a:rPr lang="en-US" sz="960" b="0" i="0" strike="noStrike" kern="1200" baseline="0" dirty="0">
                <a:solidFill>
                  <a:schemeClr val="tx1"/>
                </a:solidFill>
                <a:effectLst/>
                <a:latin typeface="+mn-lt"/>
                <a:ea typeface="+mn-ea"/>
                <a:cs typeface="+mn-cs"/>
              </a:rPr>
              <a:t>.]</a:t>
            </a:r>
            <a:endParaRPr lang="en-US" sz="960"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a:p>
        </p:txBody>
      </p:sp>
    </p:spTree>
    <p:extLst>
      <p:ext uri="{BB962C8B-B14F-4D97-AF65-F5344CB8AC3E}">
        <p14:creationId xmlns:p14="http://schemas.microsoft.com/office/powerpoint/2010/main" val="4093239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r>
              <a:rPr lang="en-US" sz="960" kern="1200" dirty="0">
                <a:solidFill>
                  <a:schemeClr val="tx1"/>
                </a:solidFill>
                <a:effectLst/>
                <a:latin typeface="+mn-lt"/>
                <a:ea typeface="+mn-ea"/>
                <a:cs typeface="+mn-cs"/>
              </a:rPr>
              <a:t>   </a:t>
            </a:r>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[Print and post Sparklers in areas your staff can see (e.g., lunchroom).]</a:t>
            </a:r>
          </a:p>
          <a:p>
            <a:endParaRPr lang="en-US"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13</a:t>
            </a:fld>
            <a:endParaRPr lang="en-US"/>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a:t>
            </a:r>
            <a:r>
              <a:rPr lang="en-US" sz="960" kern="1200" baseline="0" dirty="0">
                <a:solidFill>
                  <a:schemeClr val="tx1"/>
                </a:solidFill>
                <a:effectLst/>
                <a:latin typeface="+mn-lt"/>
                <a:ea typeface="+mn-ea"/>
                <a:cs typeface="+mn-cs"/>
              </a:rPr>
              <a:t> provider</a:t>
            </a:r>
            <a:r>
              <a:rPr lang="en-US" sz="960" kern="1200" dirty="0">
                <a:solidFill>
                  <a:schemeClr val="tx1"/>
                </a:solidFill>
                <a:effectLst/>
                <a:latin typeface="+mn-lt"/>
                <a:ea typeface="+mn-ea"/>
                <a:cs typeface="+mn-cs"/>
              </a:rPr>
              <a:t> finds out that Shay is concerned about having an STI. Shay says she is worried her mother will kick her out of the house if she knows Shay is sexually active. </a:t>
            </a:r>
            <a:r>
              <a:rPr lang="en-US" sz="960" b="0" u="none" strike="noStrike" kern="1200" dirty="0">
                <a:solidFill>
                  <a:srgbClr val="7030A0"/>
                </a:solidFill>
                <a:effectLst/>
                <a:latin typeface="+mn-lt"/>
                <a:ea typeface="+mn-ea"/>
                <a:cs typeface="+mn-cs"/>
              </a:rPr>
              <a:t>Consider the answer to these questions</a:t>
            </a:r>
            <a:r>
              <a:rPr lang="en-US" sz="960" b="0" u="none" strike="noStrike" kern="1200" baseline="0" dirty="0">
                <a:solidFill>
                  <a:srgbClr val="7030A0"/>
                </a:solidFill>
                <a:effectLst/>
                <a:latin typeface="+mn-lt"/>
                <a:ea typeface="+mn-ea"/>
                <a:cs typeface="+mn-cs"/>
              </a:rPr>
              <a:t> quietly to yourself: C</a:t>
            </a:r>
            <a:r>
              <a:rPr lang="en-US" sz="960" b="0" u="none" strike="noStrike" kern="1200" dirty="0">
                <a:solidFill>
                  <a:srgbClr val="7030A0"/>
                </a:solidFill>
                <a:effectLst/>
                <a:latin typeface="+mn-lt"/>
                <a:ea typeface="+mn-ea"/>
                <a:cs typeface="+mn-cs"/>
              </a:rPr>
              <a:t>an the provider screen</a:t>
            </a:r>
            <a:r>
              <a:rPr lang="en-US" sz="960" b="0" u="none" strike="noStrike" kern="1200" baseline="0" dirty="0">
                <a:solidFill>
                  <a:srgbClr val="7030A0"/>
                </a:solidFill>
                <a:effectLst/>
                <a:latin typeface="+mn-lt"/>
                <a:ea typeface="+mn-ea"/>
                <a:cs typeface="+mn-cs"/>
              </a:rPr>
              <a:t> Shay for STIs without her mother’s knowledge or permission and still follow</a:t>
            </a:r>
            <a:r>
              <a:rPr lang="en-US" sz="960" b="0" u="none" strike="noStrike" kern="1200" dirty="0">
                <a:solidFill>
                  <a:srgbClr val="7030A0"/>
                </a:solidFill>
                <a:effectLst/>
                <a:latin typeface="+mn-lt"/>
                <a:ea typeface="+mn-ea"/>
                <a:cs typeface="+mn-cs"/>
              </a:rPr>
              <a:t> consent laws? Why or why not? </a:t>
            </a:r>
          </a:p>
          <a:p>
            <a:endParaRPr lang="en-US" sz="960" b="0" i="1" u="none" strike="noStrike" kern="1200" dirty="0">
              <a:solidFill>
                <a:srgbClr val="7030A0"/>
              </a:solidFill>
              <a:effectLst/>
              <a:latin typeface="+mn-lt"/>
              <a:ea typeface="+mn-ea"/>
              <a:cs typeface="+mn-cs"/>
            </a:endParaRPr>
          </a:p>
          <a:p>
            <a:r>
              <a:rPr lang="en-US" sz="960" b="0" i="1" u="none" strike="noStrike" kern="1200" dirty="0">
                <a:solidFill>
                  <a:srgbClr val="7030A0"/>
                </a:solidFill>
                <a:effectLst/>
                <a:latin typeface="+mn-lt"/>
                <a:ea typeface="+mn-ea"/>
                <a:cs typeface="+mn-cs"/>
              </a:rPr>
              <a:t>[Give participants a moment to respond to the question on the slide. You may choose to have discussion here or just have people think about it.]</a:t>
            </a:r>
          </a:p>
          <a:p>
            <a:endParaRPr lang="en-US" sz="960" b="0" u="none" strike="noStrike" kern="1200" baseline="0" dirty="0">
              <a:solidFill>
                <a:srgbClr val="7030A0"/>
              </a:solidFill>
              <a:effectLst/>
              <a:latin typeface="+mn-lt"/>
              <a:ea typeface="+mn-ea"/>
              <a:cs typeface="+mn-cs"/>
            </a:endParaRPr>
          </a:p>
          <a:p>
            <a:r>
              <a:rPr lang="en-US" sz="960" b="0" u="none" strike="noStrike" kern="1200" baseline="0" dirty="0">
                <a:solidFill>
                  <a:srgbClr val="7030A0"/>
                </a:solidFill>
                <a:effectLst/>
                <a:latin typeface="+mn-lt"/>
                <a:ea typeface="+mn-ea"/>
                <a:cs typeface="+mn-cs"/>
              </a:rPr>
              <a:t>Think about this might play out at your clinic, and we will talk about the answer at the end of the presentation. </a:t>
            </a:r>
            <a:endParaRPr lang="en-US" sz="960" b="0" u="none" strike="noStrike" kern="1200" dirty="0">
              <a:solidFill>
                <a:srgbClr val="7030A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baseline="0" dirty="0">
                <a:solidFill>
                  <a:schemeClr val="tx1"/>
                </a:solidFill>
                <a:effectLst/>
                <a:latin typeface="+mn-lt"/>
                <a:ea typeface="+mn-ea"/>
                <a:cs typeface="+mn-cs"/>
              </a:rPr>
              <a:t>Shay’s scenario brings up another issue, which is how our own values might affect the way we feel about teens accessing certain services without their parents being aware. In Shay’s situation, she is concerned about her mother, which may affect how we feel about her getting STI testing without involving a parent.  </a:t>
            </a:r>
          </a:p>
          <a:p>
            <a:endParaRPr lang="en-US" sz="960" kern="1200" baseline="0" dirty="0">
              <a:solidFill>
                <a:schemeClr val="tx1"/>
              </a:solidFill>
              <a:effectLst/>
              <a:latin typeface="+mn-lt"/>
              <a:ea typeface="+mn-ea"/>
              <a:cs typeface="+mn-cs"/>
            </a:endParaRPr>
          </a:p>
          <a:p>
            <a:r>
              <a:rPr lang="en-US" sz="960" kern="1200" baseline="0" dirty="0">
                <a:solidFill>
                  <a:schemeClr val="tx1"/>
                </a:solidFill>
                <a:effectLst/>
                <a:latin typeface="+mn-lt"/>
                <a:ea typeface="+mn-ea"/>
                <a:cs typeface="+mn-cs"/>
              </a:rPr>
              <a:t>We usually do not have complete </a:t>
            </a:r>
            <a:r>
              <a:rPr lang="en-US" sz="960" kern="1200" dirty="0">
                <a:solidFill>
                  <a:schemeClr val="tx1"/>
                </a:solidFill>
                <a:effectLst/>
                <a:latin typeface="+mn-lt"/>
                <a:ea typeface="+mn-ea"/>
                <a:cs typeface="+mn-cs"/>
              </a:rPr>
              <a:t>information about a patient. When we know more details, </a:t>
            </a:r>
            <a:r>
              <a:rPr lang="en-US" sz="960" strike="noStrike" kern="1200" dirty="0">
                <a:solidFill>
                  <a:srgbClr val="FF0000"/>
                </a:solidFill>
                <a:effectLst/>
                <a:latin typeface="+mn-lt"/>
                <a:ea typeface="+mn-ea"/>
                <a:cs typeface="+mn-cs"/>
              </a:rPr>
              <a:t>could it affect how we feel about the patient’s right to confidentiality? Even</a:t>
            </a:r>
            <a:r>
              <a:rPr lang="en-US" sz="960" strike="noStrike" kern="1200" baseline="0" dirty="0">
                <a:solidFill>
                  <a:srgbClr val="FF0000"/>
                </a:solidFill>
                <a:effectLst/>
                <a:latin typeface="+mn-lt"/>
                <a:ea typeface="+mn-ea"/>
                <a:cs typeface="+mn-cs"/>
              </a:rPr>
              <a:t> if a teen can legally receive some services without a parent’s consent, </a:t>
            </a:r>
            <a:r>
              <a:rPr lang="en-US" sz="960" strike="noStrike" kern="1200" dirty="0">
                <a:solidFill>
                  <a:srgbClr val="FF0000"/>
                </a:solidFill>
                <a:effectLst/>
                <a:latin typeface="+mn-lt"/>
                <a:ea typeface="+mn-ea"/>
                <a:cs typeface="+mn-cs"/>
              </a:rPr>
              <a:t>it can be challenging when we think parents should be involved. What can go wrong if we break confidentiality? </a:t>
            </a:r>
            <a:endParaRPr lang="en-US" sz="960" strike="noStrike"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[Have a couple of people respond briefly. Main point: If we don’t protect confidentiality, it can have a negative impact on teens.]</a:t>
            </a:r>
          </a:p>
          <a:p>
            <a:endParaRPr lang="en-US" sz="96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a:t>
            </a:r>
            <a:endParaRPr lang="en-US" strike="sngStrike" dirty="0"/>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a:p>
        </p:txBody>
      </p:sp>
    </p:spTree>
    <p:extLst>
      <p:ext uri="{BB962C8B-B14F-4D97-AF65-F5344CB8AC3E}">
        <p14:creationId xmlns:p14="http://schemas.microsoft.com/office/powerpoint/2010/main" val="134441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Before we review the laws, it’s important to recognize the difference between consent and confidentiality. </a:t>
            </a:r>
          </a:p>
          <a:p>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Consent</a:t>
            </a:r>
            <a:r>
              <a:rPr lang="en-US" sz="1000" kern="1200" dirty="0">
                <a:solidFill>
                  <a:schemeClr val="tx1"/>
                </a:solidFill>
                <a:effectLst/>
                <a:latin typeface="+mn-lt"/>
                <a:ea typeface="+mn-ea"/>
                <a:cs typeface="+mn-cs"/>
              </a:rPr>
              <a:t> 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Confidentiality</a:t>
            </a:r>
            <a:r>
              <a:rPr lang="en-US" sz="1000" kern="1200" dirty="0">
                <a:solidFill>
                  <a:schemeClr val="tx1"/>
                </a:solidFill>
                <a:effectLst/>
                <a:latin typeface="+mn-lt"/>
                <a:ea typeface="+mn-ea"/>
                <a:cs typeface="+mn-cs"/>
              </a:rPr>
              <a:t> refers to how health care providers and staff keep certain information private. </a:t>
            </a:r>
          </a:p>
          <a:p>
            <a:pPr marL="171450" lvl="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Consent does not equal confidentiality</a:t>
            </a:r>
            <a:r>
              <a:rPr lang="en-US" sz="1000" kern="1200" dirty="0">
                <a:solidFill>
                  <a:schemeClr val="tx1"/>
                </a:solidFill>
                <a:effectLst/>
                <a:latin typeface="+mn-lt"/>
                <a:ea typeface="+mn-ea"/>
                <a:cs typeface="+mn-cs"/>
              </a:rPr>
              <a:t>.</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Even if a minor is allowed to consent to a service without a parent’s permission, it does not mean that the provider is required to keep it confidential. </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So, laws can protect a minor’s right to access a specific service, like contraception, but often, it’s up to health care providers and staff to protect a minor’s confidentiality.</a:t>
            </a:r>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175895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These exceptions are based on: </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A minor’s </a:t>
            </a:r>
            <a:r>
              <a:rPr lang="en-US" sz="960" b="1" kern="1200" dirty="0">
                <a:solidFill>
                  <a:schemeClr val="tx1"/>
                </a:solidFill>
                <a:effectLst/>
                <a:latin typeface="+mn-lt"/>
                <a:ea typeface="+mn-ea"/>
                <a:cs typeface="+mn-cs"/>
              </a:rPr>
              <a:t>status</a:t>
            </a:r>
            <a:r>
              <a:rPr lang="en-US" sz="960" b="0" kern="1200" dirty="0">
                <a:solidFill>
                  <a:schemeClr val="tx1"/>
                </a:solidFill>
                <a:effectLst/>
                <a:latin typeface="+mn-lt"/>
                <a:ea typeface="+mn-ea"/>
                <a:cs typeface="+mn-cs"/>
              </a:rPr>
              <a:t>, or</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baseline="0" dirty="0">
                <a:solidFill>
                  <a:schemeClr val="tx1"/>
                </a:solidFill>
                <a:effectLst/>
                <a:latin typeface="+mn-lt"/>
                <a:ea typeface="+mn-ea"/>
                <a:cs typeface="+mn-cs"/>
              </a:rPr>
              <a:t>T</a:t>
            </a:r>
            <a:r>
              <a:rPr lang="en-US" sz="960" kern="1200" dirty="0">
                <a:solidFill>
                  <a:schemeClr val="tx1"/>
                </a:solidFill>
                <a:effectLst/>
                <a:latin typeface="+mn-lt"/>
                <a:ea typeface="+mn-ea"/>
                <a:cs typeface="+mn-cs"/>
              </a:rPr>
              <a:t>he </a:t>
            </a:r>
            <a:r>
              <a:rPr lang="en-US" sz="960" b="1" kern="1200" dirty="0">
                <a:solidFill>
                  <a:schemeClr val="tx1"/>
                </a:solidFill>
                <a:effectLst/>
                <a:latin typeface="+mn-lt"/>
                <a:ea typeface="+mn-ea"/>
                <a:cs typeface="+mn-cs"/>
              </a:rPr>
              <a:t>type of service </a:t>
            </a:r>
            <a:r>
              <a:rPr lang="en-US" sz="960" kern="1200" dirty="0">
                <a:solidFill>
                  <a:schemeClr val="tx1"/>
                </a:solidFill>
                <a:effectLst/>
                <a:latin typeface="+mn-lt"/>
                <a:ea typeface="+mn-ea"/>
                <a:cs typeface="+mn-cs"/>
              </a:rPr>
              <a:t>requested</a:t>
            </a:r>
            <a:r>
              <a:rPr lang="en-US" sz="960" kern="1200" baseline="0" dirty="0">
                <a:solidFill>
                  <a:schemeClr val="tx1"/>
                </a:solidFill>
                <a:effectLst/>
                <a:latin typeface="+mn-lt"/>
                <a:ea typeface="+mn-ea"/>
                <a:cs typeface="+mn-cs"/>
              </a:rPr>
              <a:t> </a:t>
            </a:r>
          </a:p>
          <a:p>
            <a:pPr marL="0" lvl="0" indent="0">
              <a:buFont typeface="Arial" panose="020B0604020202020204" pitchFamily="34" charset="0"/>
              <a:buNone/>
            </a:pPr>
            <a:endParaRPr lang="en-US" sz="960"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kern="1200" baseline="0" dirty="0">
                <a:solidFill>
                  <a:schemeClr val="tx1"/>
                </a:solidFill>
                <a:effectLst/>
                <a:latin typeface="+mn-lt"/>
                <a:ea typeface="+mn-ea"/>
                <a:cs typeface="+mn-cs"/>
              </a:rPr>
              <a:t>Again, these laws can sometimes be confusing, so I’m passing out a handout that summarizes these exceptions. If it’s helpful, you can keep this on hand for quick reference in the future. </a:t>
            </a:r>
          </a:p>
          <a:p>
            <a:pPr marL="0" lvl="0" indent="0">
              <a:buFont typeface="Arial" panose="020B0604020202020204" pitchFamily="34" charset="0"/>
              <a:buNone/>
            </a:pPr>
            <a:endParaRPr lang="en-US" sz="960" i="1"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i="1" kern="1200" dirty="0">
                <a:solidFill>
                  <a:schemeClr val="tx1"/>
                </a:solidFill>
                <a:effectLst/>
                <a:latin typeface="+mn-lt"/>
                <a:ea typeface="+mn-ea"/>
                <a:cs typeface="+mn-cs"/>
              </a:rPr>
              <a:t>[Pass out the</a:t>
            </a:r>
            <a:r>
              <a:rPr lang="en-US" sz="960" i="1" kern="1200" baseline="0" dirty="0">
                <a:solidFill>
                  <a:schemeClr val="tx1"/>
                </a:solidFill>
                <a:effectLst/>
                <a:latin typeface="+mn-lt"/>
                <a:ea typeface="+mn-ea"/>
                <a:cs typeface="+mn-cs"/>
              </a:rPr>
              <a:t> “Minnesota</a:t>
            </a:r>
            <a:r>
              <a:rPr lang="en-US" sz="960" i="1" kern="1200" dirty="0">
                <a:solidFill>
                  <a:schemeClr val="tx1"/>
                </a:solidFill>
                <a:effectLst/>
                <a:latin typeface="+mn-lt"/>
                <a:ea typeface="+mn-ea"/>
                <a:cs typeface="+mn-cs"/>
              </a:rPr>
              <a:t> Minor Consent &amp; Confidentiality Laws”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209181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First, let’s look at the exceptions based on status. </a:t>
            </a:r>
          </a:p>
          <a:p>
            <a:r>
              <a:rPr lang="en-US" sz="960" kern="1200" dirty="0">
                <a:solidFill>
                  <a:schemeClr val="tx1"/>
                </a:solidFill>
                <a:effectLst/>
                <a:latin typeface="+mn-lt"/>
                <a:ea typeface="+mn-ea"/>
                <a:cs typeface="+mn-cs"/>
              </a:rPr>
              <a:t>If a minor has any of these four statuses, they can consent to health care services without a parent or guardian’s permission.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Married or has given birth</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Minor living separate and apart from parents or guardian (with or without consent, regardless of duration) who is managing their own financial affairs </a:t>
            </a: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72752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 let’s look at the exceptions based on type of service. Each state has certain services that a minor may consent to without a parent or guardian’s consent.  Remember, a parent may still find out about the service, so it may not actually be confidential, but it’s important to note that legally, a minor does not need a parent to consent to these services: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Emergency medical, surgical, hospital or health services (if a parent/guardian would delay or deny treatment)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Contraceptive care and family planning services including emergency contraception</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Pregnancy and prenatal care</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Testing and treatment for sexually transmitted infections (STIs) including HIV *</a:t>
            </a:r>
          </a:p>
          <a:p>
            <a:pPr marL="537256" lvl="1" indent="-171450">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Minnesota law does not expressly allow minors to consent to HIV pre-exposure prophylaxis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involvement. It is considered best practice as part of routine STI prevention to counsel clients on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use when indicated or requested. [However, we recommend that you confer with your legal and/or risk management team, and state public health officials, to develop institutional policies around providing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consent. You can contact the Infectious Disease Epidemiology, Prevention and Control Division at 651-201-5414.]</a:t>
            </a:r>
            <a:endParaRPr lang="en-US" sz="960" kern="1200" dirty="0">
              <a:solidFill>
                <a:schemeClr val="tx1"/>
              </a:solidFill>
              <a:effectLst/>
              <a:latin typeface="+mn-lt"/>
              <a:ea typeface="+mn-ea"/>
              <a:cs typeface="+mn-cs"/>
            </a:endParaRP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Substance abuse services and treatment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Outpatient mental health services if related to pregnancy, STIs, or substance use</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cs typeface="Calibri" pitchFamily="34" charset="0"/>
              </a:rPr>
              <a:t>Inpatient mental health services and treatment ages 16 or older</a:t>
            </a:r>
            <a:endParaRPr lang="en-US" sz="2400" dirty="0"/>
          </a:p>
          <a:p>
            <a:pPr marL="0" lvl="0" indent="0">
              <a:buFont typeface="Arial" panose="020B0604020202020204" pitchFamily="34" charset="0"/>
              <a:buNone/>
            </a:pPr>
            <a:endParaRPr lang="en-US" sz="2400"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83919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Minnesota’s Disclosure to Parents states that any medical professional may inform a parent or guardian of treatment given or needed for which a minor is authorized to give consent when, in the professional's judgment, failure to inform the parent or guardian would seriously jeopardize the health of the minor. A health care provider must also override a minor’s confidentiality when:</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There is reason to believe that there is a case of physical abuse, neglect, sexual abuse, sexual exploitation or sex trafficking, or emotional abuse present or having occurred in the past three years. </a:t>
            </a:r>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480794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a:t>
            </a:r>
            <a:r>
              <a:rPr lang="en-US" sz="960" kern="1200" baseline="0" dirty="0">
                <a:solidFill>
                  <a:schemeClr val="tx1"/>
                </a:solidFill>
                <a:effectLst/>
                <a:latin typeface="+mn-lt"/>
                <a:ea typeface="+mn-ea"/>
                <a:cs typeface="+mn-cs"/>
              </a:rPr>
              <a:t> that we’ve reviewed the laws, l</a:t>
            </a:r>
            <a:r>
              <a:rPr lang="en-US" sz="960" kern="1200" dirty="0">
                <a:solidFill>
                  <a:schemeClr val="tx1"/>
                </a:solidFill>
                <a:effectLst/>
                <a:latin typeface="+mn-lt"/>
                <a:ea typeface="+mn-ea"/>
                <a:cs typeface="+mn-cs"/>
              </a:rPr>
              <a:t>et’s take a look at</a:t>
            </a:r>
            <a:r>
              <a:rPr lang="en-US" sz="960" kern="1200" baseline="0" dirty="0">
                <a:solidFill>
                  <a:schemeClr val="tx1"/>
                </a:solidFill>
                <a:effectLst/>
                <a:latin typeface="+mn-lt"/>
                <a:ea typeface="+mn-ea"/>
                <a:cs typeface="+mn-cs"/>
              </a:rPr>
              <a:t> another</a:t>
            </a:r>
            <a:r>
              <a:rPr lang="en-US" sz="960" kern="1200" dirty="0">
                <a:solidFill>
                  <a:schemeClr val="tx1"/>
                </a:solidFill>
                <a:effectLst/>
                <a:latin typeface="+mn-lt"/>
                <a:ea typeface="+mn-ea"/>
                <a:cs typeface="+mn-cs"/>
              </a:rPr>
              <a:t> scenario. Giovanni is a 17-year-old boy who is struggling with a substance use disorder, but doesn’t want to tell his parents.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Is Giovanni allowed to get outpatient counseling for substance use without a parent’s consent? </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[Allow a moment for people to respond either quietly to themselves or aloud.]   </a:t>
            </a:r>
            <a:br>
              <a:rPr lang="en-US" sz="960" kern="1200" dirty="0">
                <a:solidFill>
                  <a:schemeClr val="tx1"/>
                </a:solidFill>
                <a:effectLst/>
                <a:latin typeface="+mn-lt"/>
                <a:ea typeface="+mn-ea"/>
                <a:cs typeface="+mn-cs"/>
              </a:rPr>
            </a:br>
            <a:endParaRPr lang="en-US" sz="960" kern="1200" dirty="0">
              <a:solidFill>
                <a:srgbClr val="FF0000"/>
              </a:solidFill>
              <a:effectLst/>
              <a:latin typeface="+mn-lt"/>
              <a:ea typeface="+mn-ea"/>
              <a:cs typeface="+mn-cs"/>
            </a:endParaRPr>
          </a:p>
          <a:p>
            <a:r>
              <a:rPr lang="en-US" sz="960" kern="1200" dirty="0">
                <a:solidFill>
                  <a:srgbClr val="FF0000"/>
                </a:solidFill>
                <a:effectLst/>
                <a:latin typeface="+mn-lt"/>
                <a:ea typeface="+mn-ea"/>
                <a:cs typeface="+mn-cs"/>
              </a:rPr>
              <a:t>The answer is yes, though the provider may encourage Giovanni to tell his parents.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a:p>
        </p:txBody>
      </p:sp>
    </p:spTree>
    <p:extLst>
      <p:ext uri="{BB962C8B-B14F-4D97-AF65-F5344CB8AC3E}">
        <p14:creationId xmlns:p14="http://schemas.microsoft.com/office/powerpoint/2010/main" val="3391610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hasCustomPrompt="1"/>
          </p:nvPr>
        </p:nvSpPr>
        <p:spPr>
          <a:ln>
            <a:noFill/>
          </a:ln>
        </p:spPr>
        <p:txBody>
          <a:bodyPr/>
          <a:lstStyle/>
          <a:p>
            <a:r>
              <a:rPr lang="en-US" dirty="0"/>
              <a:t>Click to edit title style</a:t>
            </a:r>
          </a:p>
        </p:txBody>
      </p:sp>
    </p:spTree>
    <p:extLst>
      <p:ext uri="{BB962C8B-B14F-4D97-AF65-F5344CB8AC3E}">
        <p14:creationId xmlns:p14="http://schemas.microsoft.com/office/powerpoint/2010/main" val="141741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hasCustomPrompt="1"/>
          </p:nvPr>
        </p:nvSpPr>
        <p:spPr/>
        <p:txBody>
          <a:bodyPr/>
          <a:lstStyle/>
          <a:p>
            <a:r>
              <a:rPr lang="en-US" dirty="0"/>
              <a:t>Click to edit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3976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text styles</a:t>
            </a:r>
          </a:p>
          <a:p>
            <a:pPr lvl="1"/>
            <a:r>
              <a:rPr lang="en-US" dirty="0"/>
              <a:t>Second level</a:t>
            </a:r>
          </a:p>
          <a:p>
            <a:pPr lvl="2"/>
            <a:r>
              <a:rPr lang="en-US" dirty="0"/>
              <a:t>Third level</a:t>
            </a:r>
          </a:p>
        </p:txBody>
      </p:sp>
      <p:sp>
        <p:nvSpPr>
          <p:cNvPr id="4" name="Title 3"/>
          <p:cNvSpPr>
            <a:spLocks noGrp="1"/>
          </p:cNvSpPr>
          <p:nvPr>
            <p:ph type="title" hasCustomPrompt="1"/>
          </p:nvPr>
        </p:nvSpPr>
        <p:spPr/>
        <p:txBody>
          <a:bodyPr/>
          <a:lstStyle/>
          <a:p>
            <a:r>
              <a:rPr lang="en-US" dirty="0"/>
              <a:t>Click to edit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a:p>
            <a:pPr lvl="1"/>
            <a:r>
              <a:rPr lang="en-US" dirty="0"/>
              <a:t>Second level</a:t>
            </a:r>
          </a:p>
        </p:txBody>
      </p:sp>
    </p:spTree>
    <p:extLst>
      <p:ext uri="{BB962C8B-B14F-4D97-AF65-F5344CB8AC3E}">
        <p14:creationId xmlns:p14="http://schemas.microsoft.com/office/powerpoint/2010/main" val="207145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text styles</a:t>
            </a:r>
          </a:p>
          <a:p>
            <a:pPr lvl="1"/>
            <a:r>
              <a:rPr lang="en-US" dirty="0"/>
              <a:t>Second level</a:t>
            </a:r>
          </a:p>
          <a:p>
            <a:pPr lvl="2"/>
            <a:r>
              <a:rPr lang="en-US" dirty="0"/>
              <a:t>Third level</a:t>
            </a:r>
          </a:p>
        </p:txBody>
      </p:sp>
      <p:sp>
        <p:nvSpPr>
          <p:cNvPr id="4" name="Title 3"/>
          <p:cNvSpPr>
            <a:spLocks noGrp="1"/>
          </p:cNvSpPr>
          <p:nvPr>
            <p:ph type="title" hasCustomPrompt="1"/>
          </p:nvPr>
        </p:nvSpPr>
        <p:spPr/>
        <p:txBody>
          <a:bodyPr/>
          <a:lstStyle/>
          <a:p>
            <a:r>
              <a:rPr lang="en-US" dirty="0"/>
              <a:t>Click to edit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a:p>
            <a:pPr lvl="1"/>
            <a:r>
              <a:rPr lang="en-US" dirty="0"/>
              <a:t>Second level</a:t>
            </a:r>
          </a:p>
        </p:txBody>
      </p:sp>
    </p:spTree>
    <p:extLst>
      <p:ext uri="{BB962C8B-B14F-4D97-AF65-F5344CB8AC3E}">
        <p14:creationId xmlns:p14="http://schemas.microsoft.com/office/powerpoint/2010/main" val="143314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41555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0" name="Text Placeholder 11"/>
          <p:cNvSpPr>
            <a:spLocks noGrp="1"/>
          </p:cNvSpPr>
          <p:nvPr>
            <p:ph type="body" sz="quarter" idx="11" hasCustomPrompt="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76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hasCustomPrompt="1"/>
          </p:nvPr>
        </p:nvSpPr>
        <p:spPr/>
        <p:txBody>
          <a:bodyPr/>
          <a:lstStyle/>
          <a:p>
            <a:r>
              <a:rPr lang="en-US" dirty="0"/>
              <a:t>Click to edit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0" name="Text Placeholder 11"/>
          <p:cNvSpPr>
            <a:spLocks noGrp="1"/>
          </p:cNvSpPr>
          <p:nvPr>
            <p:ph type="body" sz="quarter" idx="11" hasCustomPrompt="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213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0" name="Text Placeholder 11"/>
          <p:cNvSpPr>
            <a:spLocks noGrp="1"/>
          </p:cNvSpPr>
          <p:nvPr>
            <p:ph type="body" sz="quarter" idx="11" hasCustomPrompt="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5295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0" name="Text Placeholder 11"/>
          <p:cNvSpPr>
            <a:spLocks noGrp="1"/>
          </p:cNvSpPr>
          <p:nvPr>
            <p:ph type="body" sz="quarter" idx="11" hasCustomPrompt="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2083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hasCustomPrompt="1"/>
          </p:nvPr>
        </p:nvSpPr>
        <p:spPr/>
        <p:txBody>
          <a:bodyPr/>
          <a:lstStyle>
            <a:lvl1pPr>
              <a:defRPr/>
            </a:lvl1pPr>
          </a:lstStyle>
          <a:p>
            <a:r>
              <a:rPr lang="en-US" dirty="0"/>
              <a:t>Click to edit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0" name="Text Placeholder 11"/>
          <p:cNvSpPr>
            <a:spLocks noGrp="1"/>
          </p:cNvSpPr>
          <p:nvPr>
            <p:ph type="body" sz="quarter" idx="11" hasCustomPrompt="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5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0" name="Text Placeholder 11"/>
          <p:cNvSpPr>
            <a:spLocks noGrp="1"/>
          </p:cNvSpPr>
          <p:nvPr>
            <p:ph type="body" sz="quarter" idx="11" hasCustomPrompt="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44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606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hasCustomPrompt="1"/>
          </p:nvPr>
        </p:nvSpPr>
        <p:spPr/>
        <p:txBody>
          <a:bodyPr/>
          <a:lstStyle/>
          <a:p>
            <a:r>
              <a:rPr lang="en-US" dirty="0"/>
              <a:t>Click to edit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0" name="Text Placeholder 11"/>
          <p:cNvSpPr>
            <a:spLocks noGrp="1"/>
          </p:cNvSpPr>
          <p:nvPr>
            <p:ph type="body" sz="quarter" idx="11" hasCustomPrompt="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97711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0" name="Text Placeholder 11"/>
          <p:cNvSpPr>
            <a:spLocks noGrp="1"/>
          </p:cNvSpPr>
          <p:nvPr>
            <p:ph type="body" sz="quarter" idx="11" hasCustomPrompt="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05181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150771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hasCustomPrompt="1"/>
          </p:nvPr>
        </p:nvSpPr>
        <p:spPr/>
        <p:txBody>
          <a:bodyPr/>
          <a:lstStyle/>
          <a:p>
            <a:r>
              <a:rPr lang="en-US" dirty="0"/>
              <a:t>Click to edit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0" name="Text Placeholder 11"/>
          <p:cNvSpPr>
            <a:spLocks noGrp="1"/>
          </p:cNvSpPr>
          <p:nvPr>
            <p:ph type="body" sz="quarter" idx="11" hasCustomPrompt="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53984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hasCustomPrompt="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Tree>
    <p:extLst>
      <p:ext uri="{BB962C8B-B14F-4D97-AF65-F5344CB8AC3E}">
        <p14:creationId xmlns:p14="http://schemas.microsoft.com/office/powerpoint/2010/main" val="371537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hasCustomPrompt="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34023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solidFill>
                  <a:srgbClr val="003366"/>
                </a:solidFill>
              </a:defRPr>
            </a:lvl1pPr>
          </a:lstStyle>
          <a:p>
            <a:r>
              <a:rPr lang="en-US" dirty="0"/>
              <a:t>Click to edit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hasCustomPrompt="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4502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hasCustomPrompt="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Tree>
    <p:extLst>
      <p:ext uri="{BB962C8B-B14F-4D97-AF65-F5344CB8AC3E}">
        <p14:creationId xmlns:p14="http://schemas.microsoft.com/office/powerpoint/2010/main" val="5083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hasCustomPrompt="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71762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hasCustomPrompt="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27890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42392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hasCustomPrompt="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hasCustomPrompt="1"/>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Tree>
    <p:extLst>
      <p:ext uri="{BB962C8B-B14F-4D97-AF65-F5344CB8AC3E}">
        <p14:creationId xmlns:p14="http://schemas.microsoft.com/office/powerpoint/2010/main" val="307564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hasCustomPrompt="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hasCustomPrompt="1"/>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3383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hasCustomPrompt="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hasCustomPrompt="1"/>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0186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418056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dirty="0"/>
              <a:t>Click to edit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hasCustomPrompt="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hasCustomPrompt="1"/>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01820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hasCustomPrompt="1"/>
          </p:nvPr>
        </p:nvSpPr>
        <p:spPr/>
        <p:txBody>
          <a:bodyPr/>
          <a:lstStyle/>
          <a:p>
            <a:r>
              <a:rPr lang="en-US" dirty="0"/>
              <a:t>Click to edit title style</a:t>
            </a:r>
          </a:p>
        </p:txBody>
      </p:sp>
      <p:sp>
        <p:nvSpPr>
          <p:cNvPr id="10" name="Text Placeholder 11"/>
          <p:cNvSpPr>
            <a:spLocks noGrp="1"/>
          </p:cNvSpPr>
          <p:nvPr>
            <p:ph type="body" sz="quarter" idx="11" hasCustomPrompt="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hasCustomPrompt="1"/>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9375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hasCustomPrompt="1"/>
          </p:nvPr>
        </p:nvSpPr>
        <p:spPr/>
        <p:txBody>
          <a:bodyPr/>
          <a:lstStyle/>
          <a:p>
            <a:r>
              <a:rPr lang="en-US" dirty="0"/>
              <a:t>Click to edit title style</a:t>
            </a:r>
          </a:p>
        </p:txBody>
      </p:sp>
    </p:spTree>
    <p:extLst>
      <p:ext uri="{BB962C8B-B14F-4D97-AF65-F5344CB8AC3E}">
        <p14:creationId xmlns:p14="http://schemas.microsoft.com/office/powerpoint/2010/main" val="341862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hasCustomPrompt="1"/>
          </p:nvPr>
        </p:nvSpPr>
        <p:spPr/>
        <p:txBody>
          <a:bodyPr/>
          <a:lstStyle/>
          <a:p>
            <a:r>
              <a:rPr lang="en-US" dirty="0"/>
              <a:t>Click to edit title style</a:t>
            </a:r>
          </a:p>
        </p:txBody>
      </p:sp>
      <p:sp>
        <p:nvSpPr>
          <p:cNvPr id="10" name="Text Placeholder 11"/>
          <p:cNvSpPr>
            <a:spLocks noGrp="1"/>
          </p:cNvSpPr>
          <p:nvPr>
            <p:ph type="body" sz="quarter" idx="11" hasCustomPrompt="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17662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hasCustomPrompt="1"/>
          </p:nvPr>
        </p:nvSpPr>
        <p:spPr/>
        <p:txBody>
          <a:bodyPr/>
          <a:lstStyle/>
          <a:p>
            <a:r>
              <a:rPr lang="en-US" dirty="0"/>
              <a:t>Click to edit title style</a:t>
            </a:r>
          </a:p>
        </p:txBody>
      </p:sp>
      <p:sp>
        <p:nvSpPr>
          <p:cNvPr id="10" name="Text Placeholder 11"/>
          <p:cNvSpPr>
            <a:spLocks noGrp="1"/>
          </p:cNvSpPr>
          <p:nvPr>
            <p:ph type="body" sz="quarter" idx="11" hasCustomPrompt="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7954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52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916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00283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a:t>Click to edit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363262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a:t>Click to edit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57584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2" name="Text Placeholder 11"/>
          <p:cNvSpPr>
            <a:spLocks noGrp="1"/>
          </p:cNvSpPr>
          <p:nvPr>
            <p:ph type="body" sz="quarter" idx="11" hasCustomPrompt="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p:txBody>
          <a:bodyPr/>
          <a:lstStyle/>
          <a:p>
            <a:r>
              <a:rPr lang="en-US" dirty="0"/>
              <a:t>Click to edit title style</a:t>
            </a:r>
          </a:p>
        </p:txBody>
      </p:sp>
    </p:spTree>
    <p:extLst>
      <p:ext uri="{BB962C8B-B14F-4D97-AF65-F5344CB8AC3E}">
        <p14:creationId xmlns:p14="http://schemas.microsoft.com/office/powerpoint/2010/main" val="15938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2" name="Text Placeholder 11"/>
          <p:cNvSpPr>
            <a:spLocks noGrp="1"/>
          </p:cNvSpPr>
          <p:nvPr>
            <p:ph type="body" sz="quarter" idx="11" hasCustomPrompt="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hasCustomPrompt="1"/>
          </p:nvPr>
        </p:nvSpPr>
        <p:spPr/>
        <p:txBody>
          <a:bodyPr/>
          <a:lstStyle/>
          <a:p>
            <a:r>
              <a:rPr lang="en-US" dirty="0"/>
              <a:t>Click to edit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4" name="Text Placeholder 11"/>
          <p:cNvSpPr>
            <a:spLocks noGrp="1"/>
          </p:cNvSpPr>
          <p:nvPr>
            <p:ph type="body" sz="quarter" idx="13" hasCustomPrompt="1"/>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895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hasCustomPrompt="1"/>
          </p:nvPr>
        </p:nvSpPr>
        <p:spPr/>
        <p:txBody>
          <a:bodyPr/>
          <a:lstStyle>
            <a:lvl1pPr>
              <a:defRPr/>
            </a:lvl1pPr>
          </a:lstStyle>
          <a:p>
            <a:r>
              <a:rPr lang="en-US" dirty="0"/>
              <a:t>Click to edit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1016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hasCustomPrompt="1"/>
          </p:nvPr>
        </p:nvSpPr>
        <p:spPr/>
        <p:txBody>
          <a:bodyPr/>
          <a:lstStyle/>
          <a:p>
            <a:r>
              <a:rPr lang="en-US" dirty="0"/>
              <a:t>Click to edit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4844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2" name="Text Placeholder 11"/>
          <p:cNvSpPr>
            <a:spLocks noGrp="1"/>
          </p:cNvSpPr>
          <p:nvPr>
            <p:ph type="body" sz="quarter" idx="11" hasCustomPrompt="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hasCustomPrompt="1"/>
          </p:nvPr>
        </p:nvSpPr>
        <p:spPr/>
        <p:txBody>
          <a:bodyPr/>
          <a:lstStyle/>
          <a:p>
            <a:r>
              <a:rPr lang="en-US" dirty="0"/>
              <a:t>Click to edit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TEXT STYLES</a:t>
            </a:r>
          </a:p>
        </p:txBody>
      </p:sp>
      <p:sp>
        <p:nvSpPr>
          <p:cNvPr id="10" name="Text Placeholder 11"/>
          <p:cNvSpPr>
            <a:spLocks noGrp="1"/>
          </p:cNvSpPr>
          <p:nvPr>
            <p:ph type="body" sz="quarter" idx="13" hasCustomPrompt="1"/>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020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a:t>
            </a:r>
            <a:br>
              <a:rPr lang="en-US" dirty="0"/>
            </a:br>
            <a:r>
              <a:rPr lang="en-US" dirty="0"/>
              <a:t>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endParaRPr lang="en-US" sz="4000" b="1" dirty="0">
                <a:solidFill>
                  <a:srgbClr val="003366"/>
                </a:solidFill>
                <a:latin typeface="+mj-lt"/>
              </a:endParaRP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2377214799"/>
      </p:ext>
    </p:extLst>
  </p:cSld>
  <p:clrMap bg1="lt1" tx1="dk1" bg2="lt2" tx2="dk2" accent1="accent1" accent2="accent2" accent3="accent3" accent4="accent4" accent5="accent5" accent6="accent6" hlink="hlink" folHlink="folHlink"/>
  <p:sldLayoutIdLst>
    <p:sldLayoutId id="2147483699" r:id="rId1"/>
    <p:sldLayoutId id="2147483742" r:id="rId2"/>
    <p:sldLayoutId id="2147483743" r:id="rId3"/>
    <p:sldLayoutId id="214748374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3EC36D-0EC3-08E3-A4BE-F8915D57DA12}"/>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
        <p:nvSpPr>
          <p:cNvPr id="3" name="TextBox 2">
            <a:extLst>
              <a:ext uri="{FF2B5EF4-FFF2-40B4-BE49-F238E27FC236}">
                <a16:creationId xmlns:a16="http://schemas.microsoft.com/office/drawing/2014/main" id="{A14FC6B0-B59F-2364-6764-0AA6273C0C7B}"/>
              </a:ext>
            </a:extLst>
          </p:cNvPr>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22627056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3379E7CB-0494-0E90-AF40-2CEC6707D7C9}"/>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
        <p:nvSpPr>
          <p:cNvPr id="3" name="TextBox 2">
            <a:extLst>
              <a:ext uri="{FF2B5EF4-FFF2-40B4-BE49-F238E27FC236}">
                <a16:creationId xmlns:a16="http://schemas.microsoft.com/office/drawing/2014/main" id="{533364F7-FA28-9EE4-BD26-1702B21D1595}"/>
              </a:ext>
            </a:extLst>
          </p:cNvPr>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336767232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0E2639BE-8E24-FAED-EFF9-C21DDCF306B9}"/>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
        <p:nvSpPr>
          <p:cNvPr id="3" name="TextBox 2">
            <a:extLst>
              <a:ext uri="{FF2B5EF4-FFF2-40B4-BE49-F238E27FC236}">
                <a16:creationId xmlns:a16="http://schemas.microsoft.com/office/drawing/2014/main" id="{FAE15BC2-3278-95AB-DD49-0BA1AA096B6D}"/>
              </a:ext>
            </a:extLst>
          </p:cNvPr>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96924649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title style</a:t>
            </a:r>
          </a:p>
        </p:txBody>
      </p:sp>
      <p:sp>
        <p:nvSpPr>
          <p:cNvPr id="2" name="TextBox 1">
            <a:extLst>
              <a:ext uri="{FF2B5EF4-FFF2-40B4-BE49-F238E27FC236}">
                <a16:creationId xmlns:a16="http://schemas.microsoft.com/office/drawing/2014/main" id="{3ACFB1C6-F12A-F32A-72B1-41C6BD5E306E}"/>
              </a:ext>
            </a:extLst>
          </p:cNvPr>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277594410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36" r="16136"/>
          <a:stretch>
            <a:fillRect/>
          </a:stretch>
        </p:blipFill>
        <p:spPr>
          <a:prstGeom prst="rect">
            <a:avLst/>
          </a:prstGeom>
          <a:ln w="12700">
            <a:noFill/>
          </a:ln>
        </p:spPr>
      </p:pic>
      <p:sp>
        <p:nvSpPr>
          <p:cNvPr id="5" name="Title 11"/>
          <p:cNvSpPr>
            <a:spLocks noGrp="1"/>
          </p:cNvSpPr>
          <p:nvPr>
            <p:ph type="title"/>
          </p:nvPr>
        </p:nvSpPr>
        <p:spPr/>
        <p:txBody>
          <a:bodyPr/>
          <a:lstStyle/>
          <a:p>
            <a:r>
              <a:rPr lang="en-US" dirty="0"/>
              <a:t>Minnesota</a:t>
            </a:r>
            <a:br>
              <a:rPr lang="en-US" dirty="0"/>
            </a:br>
            <a:r>
              <a:rPr lang="en-US" dirty="0">
                <a:solidFill>
                  <a:srgbClr val="0D2571"/>
                </a:solidFill>
              </a:rPr>
              <a:t>Minor Consent and Confidentiality Laws</a:t>
            </a:r>
          </a:p>
        </p:txBody>
      </p:sp>
      <p:sp>
        <p:nvSpPr>
          <p:cNvPr id="16" name="TextBox 15"/>
          <p:cNvSpPr txBox="1"/>
          <p:nvPr/>
        </p:nvSpPr>
        <p:spPr>
          <a:xfrm>
            <a:off x="4949928" y="3504952"/>
            <a:ext cx="3727654" cy="461665"/>
          </a:xfrm>
          <a:prstGeom prst="rect">
            <a:avLst/>
          </a:prstGeom>
          <a:noFill/>
        </p:spPr>
        <p:txBody>
          <a:bodyPr wrap="square" rtlCol="0">
            <a:spAutoFit/>
          </a:bodyPr>
          <a:lstStyle/>
          <a:p>
            <a:pPr algn="ctr"/>
            <a:r>
              <a:rPr lang="en-US" sz="1200" i="1" dirty="0"/>
              <a:t>For educational purposes only</a:t>
            </a:r>
            <a:br>
              <a:rPr lang="en-US" sz="1200" i="1" dirty="0"/>
            </a:br>
            <a:r>
              <a:rPr lang="en-US" sz="1200" i="1" dirty="0"/>
              <a:t>Updated March 2023</a:t>
            </a:r>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772" y="4777745"/>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role of parents/guardians</a:t>
            </a:r>
          </a:p>
        </p:txBody>
      </p:sp>
      <p:pic>
        <p:nvPicPr>
          <p:cNvPr id="10" name="Picture Placeholder 9"/>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t="13796" b="13796"/>
          <a:stretch/>
        </p:blipFill>
        <p:spPr/>
      </p:pic>
    </p:spTree>
    <p:extLst>
      <p:ext uri="{BB962C8B-B14F-4D97-AF65-F5344CB8AC3E}">
        <p14:creationId xmlns:p14="http://schemas.microsoft.com/office/powerpoint/2010/main" val="158759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5180BC-183F-CFDC-36CF-3926FE193744}"/>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Vaccines (except Hepatitis B). Under Minnesota law, minors will need parental consent to receive an HPV vaccine. However, some health centers under the guidance of their legal team have been able to provide HPV vaccines to minors by classifying the vaccine under sexual health care.</a:t>
            </a:r>
          </a:p>
          <a:p>
            <a:pPr marL="285750" indent="-285750">
              <a:buFont typeface="Arial" panose="020B0604020202020204" pitchFamily="34" charset="0"/>
              <a:buChar char="•"/>
            </a:pPr>
            <a:r>
              <a:rPr lang="en-US" dirty="0"/>
              <a:t>Abortion. Written notice must be given to at least one parent or guardian within 48 hours of request. (No notification is required if the physician certifies that abortion is necessary to prevent the minor’s death or if the minor declares they are a victim of sexual abuse, neglect, or physical abuse, in which case the proper authorities will be notified)</a:t>
            </a:r>
          </a:p>
          <a:p>
            <a:pPr marL="285750" indent="-285750">
              <a:buFont typeface="Arial" panose="020B0604020202020204" pitchFamily="34" charset="0"/>
              <a:buChar char="•"/>
            </a:pPr>
            <a:r>
              <a:rPr lang="en-US" dirty="0"/>
              <a:t>Inpatient mental health or substance abuse services and treatment under the age of 16</a:t>
            </a:r>
          </a:p>
        </p:txBody>
      </p:sp>
      <p:sp>
        <p:nvSpPr>
          <p:cNvPr id="4" name="Title 3"/>
          <p:cNvSpPr>
            <a:spLocks noGrp="1"/>
          </p:cNvSpPr>
          <p:nvPr>
            <p:ph type="title"/>
          </p:nvPr>
        </p:nvSpPr>
        <p:spPr/>
        <p:txBody>
          <a:bodyPr/>
          <a:lstStyle/>
          <a:p>
            <a:r>
              <a:rPr lang="en-US" dirty="0"/>
              <a:t>Common questions</a:t>
            </a:r>
          </a:p>
        </p:txBody>
      </p:sp>
      <p:sp>
        <p:nvSpPr>
          <p:cNvPr id="6" name="Text Placeholder 5">
            <a:extLst>
              <a:ext uri="{FF2B5EF4-FFF2-40B4-BE49-F238E27FC236}">
                <a16:creationId xmlns:a16="http://schemas.microsoft.com/office/drawing/2014/main" id="{091361CE-4B9F-1DFD-7E72-6D8EBE0846FC}"/>
              </a:ext>
            </a:extLst>
          </p:cNvPr>
          <p:cNvSpPr>
            <a:spLocks noGrp="1"/>
          </p:cNvSpPr>
          <p:nvPr>
            <p:ph type="body" sz="quarter" idx="10"/>
          </p:nvPr>
        </p:nvSpPr>
        <p:spPr/>
        <p:txBody>
          <a:bodyPr/>
          <a:lstStyle/>
          <a:p>
            <a:r>
              <a:rPr lang="en-US" sz="2400" dirty="0">
                <a:solidFill>
                  <a:srgbClr val="8CC443"/>
                </a:solidFill>
                <a:cs typeface="Calibri" pitchFamily="34" charset="0"/>
              </a:rPr>
              <a:t>Minors need a parent/guardian’s permission for:</a:t>
            </a:r>
          </a:p>
        </p:txBody>
      </p:sp>
    </p:spTree>
    <p:extLst>
      <p:ext uri="{BB962C8B-B14F-4D97-AF65-F5344CB8AC3E}">
        <p14:creationId xmlns:p14="http://schemas.microsoft.com/office/powerpoint/2010/main" val="67425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24359EB7-2F63-4C12-9FE7-E51F7CB8EBDE}"/>
              </a:ext>
            </a:extLst>
          </p:cNvPr>
          <p:cNvSpPr>
            <a:spLocks noGrp="1"/>
          </p:cNvSpPr>
          <p:nvPr>
            <p:ph type="body" sz="quarter" idx="11"/>
          </p:nvPr>
        </p:nvSpPr>
        <p:spPr/>
        <p:txBody>
          <a:bodyPr/>
          <a:lstStyle/>
          <a:p>
            <a:pPr marL="109728" lvl="0"/>
            <a:r>
              <a:rPr lang="en-US" sz="2000" b="1" cap="all" dirty="0">
                <a:latin typeface="Roboto Condensed"/>
                <a:cs typeface="Calibri" pitchFamily="34" charset="0"/>
              </a:rPr>
              <a:t>Purpose of visit </a:t>
            </a:r>
            <a:br>
              <a:rPr lang="en-US" sz="1800" b="1" dirty="0">
                <a:cs typeface="Calibri" pitchFamily="34" charset="0"/>
              </a:rPr>
            </a:br>
            <a:r>
              <a:rPr lang="en-US" sz="2000" dirty="0">
                <a:cs typeface="Calibri" pitchFamily="34" charset="0"/>
              </a:rPr>
              <a:t>Sore throat</a:t>
            </a:r>
          </a:p>
          <a:p>
            <a:pPr marL="109728" lvl="0"/>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109728" lvl="0"/>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9" name="Rectangle 8"/>
          <p:cNvSpPr/>
          <p:nvPr/>
        </p:nvSpPr>
        <p:spPr>
          <a:xfrm>
            <a:off x="853491" y="4297598"/>
            <a:ext cx="8131629" cy="923330"/>
          </a:xfrm>
          <a:prstGeom prst="rect">
            <a:avLst/>
          </a:prstGeom>
          <a:noFill/>
        </p:spPr>
        <p:txBody>
          <a:bodyPr wrap="square">
            <a:spAutoFit/>
          </a:bodyPr>
          <a:lstStyle/>
          <a:p>
            <a:pPr marL="342900" lvl="0" indent="-342900">
              <a:buFont typeface="Arial" panose="020B0604020202020204" pitchFamily="34" charset="0"/>
              <a:buChar char="•"/>
            </a:pPr>
            <a:r>
              <a:rPr lang="en-US" sz="1800" i="1" dirty="0"/>
              <a:t>Can Shay receive STI testing without a parent’s permission?</a:t>
            </a:r>
          </a:p>
          <a:p>
            <a:pPr marL="342900" lvl="0" indent="-342900">
              <a:buFont typeface="Arial" panose="020B0604020202020204" pitchFamily="34" charset="0"/>
              <a:buChar char="•"/>
            </a:pPr>
            <a:r>
              <a:rPr lang="en-US" sz="1800" i="1" dirty="0"/>
              <a:t>Can she receive STI treatment without a parent’s permission?  </a:t>
            </a:r>
          </a:p>
          <a:p>
            <a:pPr marL="342900" lvl="0" indent="-342900">
              <a:buFont typeface="Arial" panose="020B0604020202020204" pitchFamily="34" charset="0"/>
              <a:buChar char="•"/>
            </a:pPr>
            <a:r>
              <a:rPr lang="en-US" sz="1800" i="1" dirty="0"/>
              <a:t>Can the provider talk to Shay’s mother?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940" y="984653"/>
            <a:ext cx="2107014" cy="3062335"/>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pic>
        <p:nvPicPr>
          <p:cNvPr id="5" name="Picture Placeholder 5">
            <a:extLst>
              <a:ext uri="{FF2B5EF4-FFF2-40B4-BE49-F238E27FC236}">
                <a16:creationId xmlns:a16="http://schemas.microsoft.com/office/drawing/2014/main" id="{02C00BAC-B274-40D1-8104-4D2CD5249E38}"/>
              </a:ext>
            </a:extLst>
          </p:cNvPr>
          <p:cNvPicPr>
            <a:picLocks noChangeAspect="1"/>
          </p:cNvPicPr>
          <p:nvPr/>
        </p:nvPicPr>
        <p:blipFill>
          <a:blip r:embed="rId4" cstate="hqprint">
            <a:extLst>
              <a:ext uri="{28A0092B-C50C-407E-A947-70E740481C1C}">
                <a14:useLocalDpi xmlns:a14="http://schemas.microsoft.com/office/drawing/2010/main" val="0"/>
              </a:ext>
            </a:extLst>
          </a:blip>
          <a:srcRect l="16667" r="16667"/>
          <a:stretch>
            <a:fillRect/>
          </a:stretch>
        </p:blipFill>
        <p:spPr>
          <a:xfrm>
            <a:off x="307975" y="1611016"/>
            <a:ext cx="3077795" cy="3077794"/>
          </a:xfrm>
          <a:prstGeom prst="rect">
            <a:avLst/>
          </a:prstGeom>
        </p:spPr>
      </p:pic>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4264" y="4688810"/>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BE4F6BD9-F663-0844-1507-BBD433520341}"/>
              </a:ext>
            </a:extLst>
          </p:cNvPr>
          <p:cNvSpPr>
            <a:spLocks noGrp="1"/>
          </p:cNvSpPr>
          <p:nvPr>
            <p:ph type="body" sz="quarter" idx="11"/>
          </p:nvPr>
        </p:nvSpPr>
        <p:spPr/>
        <p:txBody>
          <a:bodyPr/>
          <a:lstStyle/>
          <a:p>
            <a:pPr marL="109728" lvl="0"/>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109728" lvl="0"/>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109728" lvl="0"/>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6" name="Rectangle 5"/>
          <p:cNvSpPr/>
          <p:nvPr/>
        </p:nvSpPr>
        <p:spPr>
          <a:xfrm>
            <a:off x="569503" y="4324452"/>
            <a:ext cx="5303701" cy="646331"/>
          </a:xfrm>
          <a:prstGeom prst="rect">
            <a:avLst/>
          </a:prstGeom>
          <a:noFill/>
        </p:spPr>
        <p:txBody>
          <a:bodyPr wrap="square">
            <a:spAutoFit/>
          </a:bodyPr>
          <a:lstStyle/>
          <a:p>
            <a:pPr lvl="0" algn="ctr"/>
            <a:r>
              <a:rPr lang="en-US" sz="1800" i="1" dirty="0"/>
              <a:t>Can the provider screen Shay for STIs without her mother’s consent? Why or why not?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204" y="1127223"/>
            <a:ext cx="2622599" cy="3811687"/>
          </a:xfrm>
          <a:prstGeom prst="rect">
            <a:avLst/>
          </a:prstGeom>
        </p:spPr>
      </p:pic>
    </p:spTree>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52351299-FF6E-402F-7894-D67DA9AC7B1B}"/>
              </a:ext>
            </a:extLst>
          </p:cNvPr>
          <p:cNvSpPr>
            <a:spLocks noGrp="1"/>
          </p:cNvSpPr>
          <p:nvPr>
            <p:ph type="body" sz="quarter" idx="11"/>
          </p:nvPr>
        </p:nvSpPr>
        <p:spPr/>
        <p:txBody>
          <a:bodyPr/>
          <a:lstStyle/>
          <a:p>
            <a:pPr marL="109728" lvl="0"/>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109728" lvl="0"/>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109728" lvl="0"/>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992" y="913316"/>
            <a:ext cx="2935844" cy="4266957"/>
          </a:xfrm>
          <a:prstGeom prst="rect">
            <a:avLst/>
          </a:prstGeom>
        </p:spPr>
      </p:pic>
    </p:spTree>
    <p:extLst>
      <p:ext uri="{BB962C8B-B14F-4D97-AF65-F5344CB8AC3E}">
        <p14:creationId xmlns:p14="http://schemas.microsoft.com/office/powerpoint/2010/main" val="281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p:txBody>
          <a:bodyPr/>
          <a:lstStyle/>
          <a:p>
            <a:pPr marL="109728" lvl="0"/>
            <a:r>
              <a:rPr lang="en-US" sz="2400" dirty="0">
                <a:solidFill>
                  <a:srgbClr val="8CC443"/>
                </a:solidFill>
                <a:cs typeface="Calibri" pitchFamily="34" charset="0"/>
              </a:rPr>
              <a:t>Consent</a:t>
            </a:r>
          </a:p>
        </p:txBody>
      </p:sp>
      <p:sp>
        <p:nvSpPr>
          <p:cNvPr id="2" name="Text Placeholder 1">
            <a:extLst>
              <a:ext uri="{FF2B5EF4-FFF2-40B4-BE49-F238E27FC236}">
                <a16:creationId xmlns:a16="http://schemas.microsoft.com/office/drawing/2014/main" id="{ED5C61E8-7B1A-D6EA-3E51-C1CA86B13158}"/>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dirty="0"/>
              <a:t>Permission to act </a:t>
            </a:r>
          </a:p>
          <a:p>
            <a:pPr marL="400050" indent="-285750">
              <a:lnSpc>
                <a:spcPct val="100000"/>
              </a:lnSpc>
              <a:buFont typeface="Arial" panose="020B0604020202020204" pitchFamily="34" charset="0"/>
              <a:buChar char="•"/>
            </a:pPr>
            <a:r>
              <a:rPr lang="en-US" sz="1800" dirty="0"/>
              <a:t>Parent/guardian must give consent before their minor child can receive services (except specific confidential services)</a:t>
            </a:r>
            <a:endParaRPr lang="en-US" sz="1800" b="1" dirty="0">
              <a:solidFill>
                <a:prstClr val="white"/>
              </a:solidFill>
              <a:cs typeface="Calibri" pitchFamily="34" charset="0"/>
            </a:endParaRPr>
          </a:p>
        </p:txBody>
      </p:sp>
      <p:sp>
        <p:nvSpPr>
          <p:cNvPr id="4" name="Title 3"/>
          <p:cNvSpPr>
            <a:spLocks noGrp="1"/>
          </p:cNvSpPr>
          <p:nvPr>
            <p:ph type="title"/>
          </p:nvPr>
        </p:nvSpPr>
        <p:spPr>
          <a:ln>
            <a:noFill/>
          </a:ln>
        </p:spPr>
        <p:txBody>
          <a:bodyPr/>
          <a:lstStyle/>
          <a:p>
            <a:r>
              <a:rPr lang="en-US" dirty="0">
                <a:solidFill>
                  <a:srgbClr val="0D2571"/>
                </a:solidFill>
              </a:rPr>
              <a:t>Important Definitions</a:t>
            </a:r>
          </a:p>
        </p:txBody>
      </p:sp>
      <p:sp>
        <p:nvSpPr>
          <p:cNvPr id="3" name="Text Placeholder 2">
            <a:extLst>
              <a:ext uri="{FF2B5EF4-FFF2-40B4-BE49-F238E27FC236}">
                <a16:creationId xmlns:a16="http://schemas.microsoft.com/office/drawing/2014/main" id="{0E93DE76-64FA-3974-96F3-869FB8BB5B27}"/>
              </a:ext>
            </a:extLst>
          </p:cNvPr>
          <p:cNvSpPr>
            <a:spLocks noGrp="1"/>
          </p:cNvSpPr>
          <p:nvPr>
            <p:ph type="body" sz="quarter" idx="12"/>
          </p:nvPr>
        </p:nvSpPr>
        <p:spPr/>
        <p:txBody>
          <a:bodyPr/>
          <a:lstStyle/>
          <a:p>
            <a:r>
              <a:rPr lang="en-US" dirty="0"/>
              <a:t>Confidentiality </a:t>
            </a:r>
          </a:p>
          <a:p>
            <a:endParaRPr lang="en-US" dirty="0"/>
          </a:p>
        </p:txBody>
      </p:sp>
      <p:sp>
        <p:nvSpPr>
          <p:cNvPr id="6" name="Text Placeholder 5">
            <a:extLst>
              <a:ext uri="{FF2B5EF4-FFF2-40B4-BE49-F238E27FC236}">
                <a16:creationId xmlns:a16="http://schemas.microsoft.com/office/drawing/2014/main" id="{81655200-36A3-BBA7-B47A-134CFDED76ED}"/>
              </a:ext>
            </a:extLst>
          </p:cNvPr>
          <p:cNvSpPr>
            <a:spLocks noGrp="1"/>
          </p:cNvSpPr>
          <p:nvPr>
            <p:ph type="body" sz="quarter" idx="13"/>
          </p:nvPr>
        </p:nvSpPr>
        <p:spPr>
          <a:xfrm>
            <a:off x="962593" y="3485882"/>
            <a:ext cx="8221664" cy="1500075"/>
          </a:xfrm>
        </p:spPr>
        <p:txBody>
          <a:bodyPr/>
          <a:lstStyle/>
          <a:p>
            <a:pPr marL="285750" indent="-285750">
              <a:buFont typeface="Arial" panose="020B0604020202020204" pitchFamily="34" charset="0"/>
              <a:buChar char="•"/>
            </a:pPr>
            <a:r>
              <a:rPr lang="en-US" sz="1800" dirty="0"/>
              <a:t>How providers and staff keep certain information confidential</a:t>
            </a:r>
          </a:p>
          <a:p>
            <a:endParaRPr lang="en-US" dirty="0"/>
          </a:p>
          <a:p>
            <a:pPr algn="ctr"/>
            <a:r>
              <a:rPr lang="en-US" sz="2400" b="1" dirty="0"/>
              <a:t>Consent ≠ Confidentiality</a:t>
            </a:r>
          </a:p>
          <a:p>
            <a:endParaRPr lang="en-US" sz="1800" dirty="0"/>
          </a:p>
        </p:txBody>
      </p:sp>
    </p:spTree>
    <p:extLst>
      <p:ext uri="{BB962C8B-B14F-4D97-AF65-F5344CB8AC3E}">
        <p14:creationId xmlns:p14="http://schemas.microsoft.com/office/powerpoint/2010/main" val="36567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418978"/>
          </a:xfrm>
        </p:spPr>
        <p:txBody>
          <a:bodyPr/>
          <a:lstStyle/>
          <a:p>
            <a:r>
              <a:rPr lang="en-US" sz="2500" dirty="0">
                <a:cs typeface="Calibri" pitchFamily="34" charset="0"/>
              </a:rPr>
              <a:t>A parent or legal guardian must provide consent on behalf of a minor (under age 18) before health care services are provided, with several important exceptions.</a:t>
            </a:r>
          </a:p>
        </p:txBody>
      </p:sp>
      <p:sp>
        <p:nvSpPr>
          <p:cNvPr id="2" name="Text Placeholder 1">
            <a:extLst>
              <a:ext uri="{FF2B5EF4-FFF2-40B4-BE49-F238E27FC236}">
                <a16:creationId xmlns:a16="http://schemas.microsoft.com/office/drawing/2014/main" id="{EF67F7E5-786F-8837-825E-379AD1562E1A}"/>
              </a:ext>
            </a:extLst>
          </p:cNvPr>
          <p:cNvSpPr>
            <a:spLocks noGrp="1"/>
          </p:cNvSpPr>
          <p:nvPr>
            <p:ph type="body" sz="quarter" idx="11"/>
          </p:nvPr>
        </p:nvSpPr>
        <p:spPr>
          <a:xfrm>
            <a:off x="771524" y="2340428"/>
            <a:ext cx="8221664" cy="2688771"/>
          </a:xfrm>
        </p:spPr>
        <p:txBody>
          <a:bodyPr/>
          <a:lstStyle/>
          <a:p>
            <a:r>
              <a:rPr lang="en-US" sz="1800" dirty="0">
                <a:cs typeface="Calibri" pitchFamily="34" charset="0"/>
              </a:rPr>
              <a:t>The exceptions are based on:</a:t>
            </a:r>
          </a:p>
          <a:p>
            <a:pPr marL="342900" indent="-342900">
              <a:buFont typeface="Arial" panose="020B0604020202020204" pitchFamily="34" charset="0"/>
              <a:buChar char="•"/>
            </a:pPr>
            <a:r>
              <a:rPr lang="en-US" sz="1800" dirty="0">
                <a:cs typeface="Calibri" pitchFamily="34" charset="0"/>
              </a:rPr>
              <a:t>The minor’s </a:t>
            </a:r>
            <a:r>
              <a:rPr lang="en-US" sz="1800" b="1" dirty="0">
                <a:cs typeface="Calibri" pitchFamily="34" charset="0"/>
              </a:rPr>
              <a:t>status</a:t>
            </a:r>
            <a:r>
              <a:rPr lang="en-US" sz="1800" dirty="0">
                <a:cs typeface="Calibri" pitchFamily="34" charset="0"/>
              </a:rPr>
              <a:t> (independence from parents/guardians),</a:t>
            </a:r>
          </a:p>
          <a:p>
            <a:pPr marL="342900" indent="-342900">
              <a:buFont typeface="Arial" panose="020B0604020202020204" pitchFamily="34" charset="0"/>
              <a:buChar char="•"/>
            </a:pPr>
            <a:r>
              <a:rPr lang="en-US" sz="1800" dirty="0">
                <a:cs typeface="Calibri" pitchFamily="34" charset="0"/>
              </a:rPr>
              <a:t>The </a:t>
            </a:r>
            <a:r>
              <a:rPr lang="en-US" sz="1800" b="1" dirty="0">
                <a:cs typeface="Calibri" pitchFamily="34" charset="0"/>
              </a:rPr>
              <a:t>type of service requested </a:t>
            </a:r>
            <a:r>
              <a:rPr lang="en-US" sz="1800" dirty="0">
                <a:cs typeface="Calibri" pitchFamily="34" charset="0"/>
              </a:rPr>
              <a:t>(such as certain sexual health services)</a:t>
            </a:r>
            <a:endParaRPr lang="en-US" dirty="0"/>
          </a:p>
        </p:txBody>
      </p:sp>
      <p:sp>
        <p:nvSpPr>
          <p:cNvPr id="3" name="Title 2"/>
          <p:cNvSpPr>
            <a:spLocks noGrp="1"/>
          </p:cNvSpPr>
          <p:nvPr>
            <p:ph type="title"/>
          </p:nvPr>
        </p:nvSpPr>
        <p:spPr>
          <a:ln>
            <a:noFill/>
          </a:ln>
        </p:spPr>
        <p:txBody>
          <a:bodyPr/>
          <a:lstStyle/>
          <a:p>
            <a:r>
              <a:rPr lang="en-US" dirty="0">
                <a:solidFill>
                  <a:srgbClr val="0D2571"/>
                </a:solidFill>
              </a:rPr>
              <a:t>MN Law: Parental Consent Exceptions </a:t>
            </a:r>
          </a:p>
        </p:txBody>
      </p:sp>
    </p:spTree>
    <p:custDataLst>
      <p:tags r:id="rId1"/>
    </p:custDataLst>
    <p:extLst>
      <p:ext uri="{BB962C8B-B14F-4D97-AF65-F5344CB8AC3E}">
        <p14:creationId xmlns:p14="http://schemas.microsoft.com/office/powerpoint/2010/main" val="403647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896464"/>
          </a:xfrm>
        </p:spPr>
        <p:txBody>
          <a:bodyPr/>
          <a:lstStyle/>
          <a:p>
            <a:pPr lvl="0">
              <a:lnSpc>
                <a:spcPct val="108000"/>
              </a:lnSpc>
            </a:pPr>
            <a:r>
              <a:rPr lang="en-US" sz="2500" dirty="0"/>
              <a:t>A minor may consent to health care services without a parent/guardian’s permission if they are:</a:t>
            </a:r>
            <a:endParaRPr lang="en-US" sz="2500" dirty="0">
              <a:solidFill>
                <a:prstClr val="white"/>
              </a:solidFill>
            </a:endParaRPr>
          </a:p>
        </p:txBody>
      </p:sp>
      <p:sp>
        <p:nvSpPr>
          <p:cNvPr id="2" name="Text Placeholder 1">
            <a:extLst>
              <a:ext uri="{FF2B5EF4-FFF2-40B4-BE49-F238E27FC236}">
                <a16:creationId xmlns:a16="http://schemas.microsoft.com/office/drawing/2014/main" id="{6D1AE0F1-95B4-310C-32EF-E8D8E5859DB0}"/>
              </a:ext>
            </a:extLst>
          </p:cNvPr>
          <p:cNvSpPr>
            <a:spLocks noGrp="1"/>
          </p:cNvSpPr>
          <p:nvPr>
            <p:ph type="body" sz="quarter" idx="11"/>
          </p:nvPr>
        </p:nvSpPr>
        <p:spPr>
          <a:xfrm>
            <a:off x="771524" y="1905000"/>
            <a:ext cx="8221664" cy="3124200"/>
          </a:xfrm>
        </p:spPr>
        <p:txBody>
          <a:bodyPr/>
          <a:lstStyle/>
          <a:p>
            <a:pPr marL="285750" lvl="0" indent="-285750">
              <a:lnSpc>
                <a:spcPct val="108000"/>
              </a:lnSpc>
              <a:buFont typeface="Arial" panose="020B0604020202020204" pitchFamily="34" charset="0"/>
              <a:buChar char="•"/>
            </a:pPr>
            <a:r>
              <a:rPr lang="en-US" dirty="0"/>
              <a:t>Married or has given birth</a:t>
            </a:r>
          </a:p>
          <a:p>
            <a:pPr marL="285750" lvl="0" indent="-285750">
              <a:lnSpc>
                <a:spcPct val="108000"/>
              </a:lnSpc>
              <a:buFont typeface="Arial" panose="020B0604020202020204" pitchFamily="34" charset="0"/>
              <a:buChar char="•"/>
            </a:pPr>
            <a:r>
              <a:rPr lang="en-US" dirty="0"/>
              <a:t>Minor living separate and apart from parents or guardian (with or without consent, regardless of duration) who is managing their own financial affairs </a:t>
            </a:r>
          </a:p>
          <a:p>
            <a:pPr lvl="0">
              <a:lnSpc>
                <a:spcPct val="108000"/>
              </a:lnSpc>
            </a:pPr>
            <a:endParaRPr lang="en-US" dirty="0"/>
          </a:p>
        </p:txBody>
      </p:sp>
      <p:sp>
        <p:nvSpPr>
          <p:cNvPr id="3" name="Title 2"/>
          <p:cNvSpPr>
            <a:spLocks noGrp="1"/>
          </p:cNvSpPr>
          <p:nvPr>
            <p:ph type="title"/>
          </p:nvPr>
        </p:nvSpPr>
        <p:spPr/>
        <p:txBody>
          <a:bodyPr/>
          <a:lstStyle/>
          <a:p>
            <a:r>
              <a:rPr lang="en-US" dirty="0"/>
              <a:t>MN Law: minor consent based on </a:t>
            </a:r>
            <a:r>
              <a:rPr lang="en-US" dirty="0">
                <a:solidFill>
                  <a:schemeClr val="bg1"/>
                </a:solidFill>
              </a:rPr>
              <a:t>status</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820264"/>
          </a:xfrm>
        </p:spPr>
        <p:txBody>
          <a:bodyPr/>
          <a:lstStyle/>
          <a:p>
            <a:pPr>
              <a:lnSpc>
                <a:spcPct val="100000"/>
              </a:lnSpc>
            </a:pPr>
            <a:r>
              <a:rPr lang="en-US" dirty="0">
                <a:cs typeface="Calibri" pitchFamily="34" charset="0"/>
              </a:rPr>
              <a:t>Patients under 18 may consent to the following </a:t>
            </a:r>
            <a:r>
              <a:rPr lang="en-US" b="1" dirty="0">
                <a:solidFill>
                  <a:srgbClr val="8CC443"/>
                </a:solidFill>
                <a:cs typeface="Calibri" pitchFamily="34" charset="0"/>
              </a:rPr>
              <a:t>without </a:t>
            </a:r>
            <a:r>
              <a:rPr lang="en-US" dirty="0">
                <a:cs typeface="Calibri" pitchFamily="34" charset="0"/>
              </a:rPr>
              <a:t>parental/guardian consent:</a:t>
            </a:r>
            <a:endParaRPr lang="en-US" dirty="0"/>
          </a:p>
        </p:txBody>
      </p:sp>
      <p:sp>
        <p:nvSpPr>
          <p:cNvPr id="2" name="Text Placeholder 1">
            <a:extLst>
              <a:ext uri="{FF2B5EF4-FFF2-40B4-BE49-F238E27FC236}">
                <a16:creationId xmlns:a16="http://schemas.microsoft.com/office/drawing/2014/main" id="{5E41A154-63D6-9FB9-3268-CDA241327622}"/>
              </a:ext>
            </a:extLst>
          </p:cNvPr>
          <p:cNvSpPr>
            <a:spLocks noGrp="1"/>
          </p:cNvSpPr>
          <p:nvPr>
            <p:ph type="body" sz="quarter" idx="11"/>
          </p:nvPr>
        </p:nvSpPr>
        <p:spPr>
          <a:xfrm>
            <a:off x="771524" y="1741714"/>
            <a:ext cx="8601076" cy="3287486"/>
          </a:xfrm>
        </p:spPr>
        <p:txBody>
          <a:bodyPr/>
          <a:lstStyle/>
          <a:p>
            <a:pPr marL="285750" indent="-285750">
              <a:buFont typeface="Arial" panose="020B0604020202020204" pitchFamily="34" charset="0"/>
              <a:buChar char="•"/>
            </a:pPr>
            <a:r>
              <a:rPr lang="en-US" sz="1800" dirty="0"/>
              <a:t>Emergency medical, surgical, hospital or health services (if a parent/guardian would delay or deny treatment) </a:t>
            </a:r>
          </a:p>
          <a:p>
            <a:pPr marL="342900" indent="-342900">
              <a:buFont typeface="Arial" panose="020B0604020202020204" pitchFamily="34" charset="0"/>
              <a:buChar char="•"/>
            </a:pPr>
            <a:r>
              <a:rPr lang="en-US" sz="1800" dirty="0"/>
              <a:t>Contraceptive care and family planning services including emergency contraception</a:t>
            </a:r>
          </a:p>
          <a:p>
            <a:pPr marL="342900" indent="-342900">
              <a:buFont typeface="Arial" panose="020B0604020202020204" pitchFamily="34" charset="0"/>
              <a:buChar char="•"/>
            </a:pPr>
            <a:r>
              <a:rPr lang="en-US" sz="1800" dirty="0"/>
              <a:t>Pregnancy and prenatal care</a:t>
            </a:r>
          </a:p>
          <a:p>
            <a:pPr marL="342900" indent="-342900">
              <a:buFont typeface="Arial" panose="020B0604020202020204" pitchFamily="34" charset="0"/>
              <a:buChar char="•"/>
            </a:pPr>
            <a:r>
              <a:rPr lang="en-US" sz="1800" dirty="0"/>
              <a:t>Testing and treatment for sexually transmitted infections (STIs) including HIV *</a:t>
            </a:r>
          </a:p>
          <a:p>
            <a:pPr marL="342900" indent="-342900">
              <a:buFont typeface="Arial" panose="020B0604020202020204" pitchFamily="34" charset="0"/>
              <a:buChar char="•"/>
            </a:pPr>
            <a:r>
              <a:rPr lang="en-US" sz="1800" dirty="0"/>
              <a:t>Substance abuse services and treatment </a:t>
            </a:r>
          </a:p>
          <a:p>
            <a:pPr marL="342900" indent="-342900">
              <a:buFont typeface="Arial" panose="020B0604020202020204" pitchFamily="34" charset="0"/>
              <a:buChar char="•"/>
            </a:pPr>
            <a:r>
              <a:rPr lang="en-US" sz="1800" dirty="0"/>
              <a:t>Outpatient mental health services if related to pregnancy, STIs, or substance use</a:t>
            </a:r>
            <a:endParaRPr lang="en-US" sz="1800" strike="sngStrike" dirty="0">
              <a:cs typeface="Calibri" pitchFamily="34" charset="0"/>
            </a:endParaRPr>
          </a:p>
          <a:p>
            <a:pPr marL="342900" indent="-342900">
              <a:buFont typeface="Arial" panose="020B0604020202020204" pitchFamily="34" charset="0"/>
              <a:buChar char="•"/>
            </a:pPr>
            <a:r>
              <a:rPr lang="en-US" sz="1800" dirty="0">
                <a:cs typeface="Calibri" pitchFamily="34" charset="0"/>
              </a:rPr>
              <a:t>Inpatient mental health services and treatment ages 16 or older</a:t>
            </a:r>
            <a:endParaRPr lang="en-US" dirty="0"/>
          </a:p>
        </p:txBody>
      </p:sp>
      <p:sp>
        <p:nvSpPr>
          <p:cNvPr id="8" name="Title 7">
            <a:extLst>
              <a:ext uri="{FF2B5EF4-FFF2-40B4-BE49-F238E27FC236}">
                <a16:creationId xmlns:a16="http://schemas.microsoft.com/office/drawing/2014/main" id="{16BBB714-D25A-FBFC-8C20-A66D33762731}"/>
              </a:ext>
            </a:extLst>
          </p:cNvPr>
          <p:cNvSpPr>
            <a:spLocks noGrp="1"/>
          </p:cNvSpPr>
          <p:nvPr>
            <p:ph type="title"/>
          </p:nvPr>
        </p:nvSpPr>
        <p:spPr>
          <a:xfrm>
            <a:off x="771524" y="263213"/>
            <a:ext cx="7142390" cy="466344"/>
          </a:xfrm>
        </p:spPr>
        <p:txBody>
          <a:bodyPr/>
          <a:lstStyle/>
          <a:p>
            <a:r>
              <a:rPr lang="en-US" dirty="0"/>
              <a:t>MN Law: minor consent based on </a:t>
            </a:r>
            <a:r>
              <a:rPr lang="en-US" dirty="0">
                <a:solidFill>
                  <a:srgbClr val="0D2571"/>
                </a:solidFill>
              </a:rPr>
              <a:t>service</a:t>
            </a:r>
          </a:p>
        </p:txBody>
      </p:sp>
    </p:spTree>
    <p:custDataLst>
      <p:tags r:id="rId1"/>
    </p:custDataLst>
    <p:extLst>
      <p:ext uri="{BB962C8B-B14F-4D97-AF65-F5344CB8AC3E}">
        <p14:creationId xmlns:p14="http://schemas.microsoft.com/office/powerpoint/2010/main" val="41533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BCACC5-9983-2503-579C-DFF10B4AD872}"/>
              </a:ext>
            </a:extLst>
          </p:cNvPr>
          <p:cNvSpPr>
            <a:spLocks noGrp="1"/>
          </p:cNvSpPr>
          <p:nvPr>
            <p:ph type="body" sz="quarter" idx="10"/>
          </p:nvPr>
        </p:nvSpPr>
        <p:spPr/>
        <p:txBody>
          <a:bodyPr/>
          <a:lstStyle/>
          <a:p>
            <a:endParaRPr lang="en-US"/>
          </a:p>
        </p:txBody>
      </p:sp>
      <p:sp>
        <p:nvSpPr>
          <p:cNvPr id="2" name="Text Placeholder 1">
            <a:extLst>
              <a:ext uri="{FF2B5EF4-FFF2-40B4-BE49-F238E27FC236}">
                <a16:creationId xmlns:a16="http://schemas.microsoft.com/office/drawing/2014/main" id="{3FBC60A5-FE01-FFAB-4FB2-E83DA320A08E}"/>
              </a:ext>
            </a:extLst>
          </p:cNvPr>
          <p:cNvSpPr>
            <a:spLocks noGrp="1"/>
          </p:cNvSpPr>
          <p:nvPr>
            <p:ph type="body" sz="quarter" idx="11"/>
          </p:nvPr>
        </p:nvSpPr>
        <p:spPr/>
        <p:txBody>
          <a:bodyPr/>
          <a:lstStyle/>
          <a:p>
            <a:r>
              <a:rPr lang="en-US" b="1" dirty="0">
                <a:cs typeface="Calibri" pitchFamily="34" charset="0"/>
              </a:rPr>
              <a:t>Minnesota’s Disclosure to Parents </a:t>
            </a:r>
            <a:r>
              <a:rPr lang="en-US" dirty="0">
                <a:cs typeface="Calibri" pitchFamily="34" charset="0"/>
              </a:rPr>
              <a:t>states that any medical professional may inform a parent or guardian of treatment given or needed for which a minor is authorized to give consent when, in the professional's judgment, failure to inform the parent or guardian would seriously jeopardize the health of the minor. </a:t>
            </a:r>
          </a:p>
          <a:p>
            <a:r>
              <a:rPr lang="en-US" dirty="0">
                <a:cs typeface="Calibri" pitchFamily="34" charset="0"/>
              </a:rPr>
              <a:t>Health care providers </a:t>
            </a:r>
            <a:r>
              <a:rPr lang="en-US" b="1" dirty="0">
                <a:cs typeface="Calibri" pitchFamily="34" charset="0"/>
              </a:rPr>
              <a:t>must</a:t>
            </a:r>
            <a:r>
              <a:rPr lang="en-US" dirty="0">
                <a:cs typeface="Calibri" pitchFamily="34" charset="0"/>
              </a:rPr>
              <a:t> override the minor’s confidentiality and report if:</a:t>
            </a:r>
          </a:p>
          <a:p>
            <a:pPr marL="285750" indent="-285750">
              <a:buFont typeface="Arial" panose="020B0604020202020204" pitchFamily="34" charset="0"/>
              <a:buChar char="•"/>
            </a:pPr>
            <a:r>
              <a:rPr lang="en-US" dirty="0"/>
              <a:t>There is reason to believe that there is a case of physical abuse, neglect, sexual abuse, sexual exploitation or sex trafficking, or emotional abuse present or having occurred in the past three years. </a:t>
            </a:r>
          </a:p>
          <a:p>
            <a:endParaRPr lang="en-US" dirty="0"/>
          </a:p>
        </p:txBody>
      </p:sp>
      <p:sp>
        <p:nvSpPr>
          <p:cNvPr id="3" name="Title 2"/>
          <p:cNvSpPr>
            <a:spLocks noGrp="1"/>
          </p:cNvSpPr>
          <p:nvPr>
            <p:ph type="title"/>
          </p:nvPr>
        </p:nvSpPr>
        <p:spPr/>
        <p:txBody>
          <a:bodyPr/>
          <a:lstStyle/>
          <a:p>
            <a:r>
              <a:rPr lang="en-US" dirty="0"/>
              <a:t>Minnesota reporting requirements</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931" r="16931"/>
          <a:stretch/>
        </p:blipFill>
        <p:spPr>
          <a:xfrm>
            <a:off x="303685" y="923599"/>
            <a:ext cx="4123110" cy="4157468"/>
          </a:xfrm>
        </p:spPr>
      </p:pic>
      <p:sp>
        <p:nvSpPr>
          <p:cNvPr id="2" name="Title 1"/>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8D4F1397-3977-4D91-5BCE-1FAECB4B723A}"/>
              </a:ext>
            </a:extLst>
          </p:cNvPr>
          <p:cNvSpPr>
            <a:spLocks noGrp="1"/>
          </p:cNvSpPr>
          <p:nvPr>
            <p:ph type="body" sz="quarter" idx="11"/>
          </p:nvPr>
        </p:nvSpPr>
        <p:spPr/>
        <p:txBody>
          <a:bodyPr/>
          <a:lstStyle/>
          <a:p>
            <a:pPr lvl="0" algn="l"/>
            <a:r>
              <a:rPr lang="en-US" sz="20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r>
              <a:rPr lang="en-US" sz="20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to clinician that he’s ready to get treatment for </a:t>
            </a:r>
            <a:r>
              <a:rPr lang="en-US" dirty="0">
                <a:ea typeface="Calibri"/>
                <a:cs typeface="Times New Roman"/>
              </a:rPr>
              <a:t>substance</a:t>
            </a:r>
            <a:r>
              <a:rPr lang="en-US" sz="1800" dirty="0">
                <a:ea typeface="Calibri"/>
                <a:cs typeface="Times New Roman"/>
              </a:rPr>
              <a:t> use</a:t>
            </a:r>
          </a:p>
          <a:p>
            <a:pPr lvl="0" algn="l"/>
            <a:r>
              <a:rPr lang="en-US" sz="20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a:p>
            <a:endParaRPr lang="en-US" dirty="0"/>
          </a:p>
        </p:txBody>
      </p:sp>
      <p:sp>
        <p:nvSpPr>
          <p:cNvPr id="9" name="TextBox 8"/>
          <p:cNvSpPr txBox="1"/>
          <p:nvPr/>
        </p:nvSpPr>
        <p:spPr>
          <a:xfrm>
            <a:off x="4812909" y="3969420"/>
            <a:ext cx="4640181" cy="923330"/>
          </a:xfrm>
          <a:prstGeom prst="rect">
            <a:avLst/>
          </a:prstGeom>
          <a:noFill/>
        </p:spPr>
        <p:txBody>
          <a:bodyPr wrap="square" rtlCol="0">
            <a:spAutoFit/>
          </a:bodyPr>
          <a:lstStyle/>
          <a:p>
            <a:pPr marL="119063" lvl="0" algn="ctr"/>
            <a:r>
              <a:rPr lang="en-US" sz="1800" i="1" dirty="0">
                <a:solidFill>
                  <a:srgbClr val="0D233D"/>
                </a:solidFill>
              </a:rPr>
              <a:t>Is Giovanni allowed to get outpatient counseling for substance 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1_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8CA53-D3BE-4A35-9EB7-A8B2D3C173F7}">
  <ds:schemaRefs>
    <ds:schemaRef ds:uri="http://purl.org/dc/terms/"/>
    <ds:schemaRef ds:uri="http://schemas.openxmlformats.org/package/2006/metadata/core-properties"/>
    <ds:schemaRef ds:uri="http://schemas.microsoft.com/office/2006/documentManagement/types"/>
    <ds:schemaRef ds:uri="06384dcc-0cdc-498a-a7bd-67cf6bcf7cd5"/>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43CAC50-BCFC-4E15-9D66-8677706D06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17462</TotalTime>
  <Words>2541</Words>
  <Application>Microsoft Office PowerPoint</Application>
  <PresentationFormat>Custom</PresentationFormat>
  <Paragraphs>139</Paragraphs>
  <Slides>13</Slides>
  <Notes>13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13</vt:i4>
      </vt:variant>
    </vt:vector>
  </HeadingPairs>
  <TitlesOfParts>
    <vt:vector size="22" baseType="lpstr">
      <vt:lpstr>Arial</vt:lpstr>
      <vt:lpstr>Calibri</vt:lpstr>
      <vt:lpstr>Roboto</vt:lpstr>
      <vt:lpstr>Roboto Condensed</vt:lpstr>
      <vt:lpstr>1_Title</vt:lpstr>
      <vt:lpstr>1_Text Only</vt:lpstr>
      <vt:lpstr>1_Text w/Pictures</vt:lpstr>
      <vt:lpstr>1_Text w/Video</vt:lpstr>
      <vt:lpstr>1_Other</vt:lpstr>
      <vt:lpstr>Minnesota Minor Consent and Confidentiality Laws</vt:lpstr>
      <vt:lpstr>CASE SCENARIO: SHAY, 15 Y/O GIRL</vt:lpstr>
      <vt:lpstr>CASE SCENARIO: SHAY, 15 Y/O GIRL</vt:lpstr>
      <vt:lpstr>Important Definitions</vt:lpstr>
      <vt:lpstr>MN Law: Parental Consent Exceptions </vt:lpstr>
      <vt:lpstr>MN Law: minor consent based on status</vt:lpstr>
      <vt:lpstr>MN Law: minor consent based on service</vt:lpstr>
      <vt:lpstr>Minnesota reporting requirements</vt:lpstr>
      <vt:lpstr>CASE SCENARIO: GIOVANNI, 17 Y/O BOY</vt:lpstr>
      <vt:lpstr>The role of parents/guardians</vt:lpstr>
      <vt:lpstr>Common questions</vt:lpstr>
      <vt:lpstr>CASE SCENARIO: SHAY, 15 Y/O GIRL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Huff, Aubrey</cp:lastModifiedBy>
  <cp:revision>465</cp:revision>
  <dcterms:created xsi:type="dcterms:W3CDTF">2016-12-02T20:56:01Z</dcterms:created>
  <dcterms:modified xsi:type="dcterms:W3CDTF">2023-11-01T15:27:50Z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ies>
</file>