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729" r:id="rId5"/>
    <p:sldMasterId id="2147483738" r:id="rId6"/>
    <p:sldMasterId id="2147483762" r:id="rId7"/>
    <p:sldMasterId id="2147483766" r:id="rId8"/>
  </p:sldMasterIdLst>
  <p:notesMasterIdLst>
    <p:notesMasterId r:id="rId20"/>
  </p:notesMasterIdLst>
  <p:handoutMasterIdLst>
    <p:handoutMasterId r:id="rId21"/>
  </p:handoutMasterIdLst>
  <p:sldIdLst>
    <p:sldId id="271" r:id="rId9"/>
    <p:sldId id="293" r:id="rId10"/>
    <p:sldId id="297" r:id="rId11"/>
    <p:sldId id="274" r:id="rId12"/>
    <p:sldId id="289" r:id="rId13"/>
    <p:sldId id="300" r:id="rId14"/>
    <p:sldId id="296" r:id="rId15"/>
    <p:sldId id="294" r:id="rId16"/>
    <p:sldId id="298" r:id="rId17"/>
    <p:sldId id="295" r:id="rId18"/>
    <p:sldId id="270" r:id="rId19"/>
  </p:sldIdLst>
  <p:sldSz cx="9756775" cy="5486400"/>
  <p:notesSz cx="6858000" cy="9144000"/>
  <p:custDataLst>
    <p:tags r:id="rId22"/>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Cupito, Anna" initials="CA [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8CC443"/>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44" autoAdjust="0"/>
    <p:restoredTop sz="82021" autoAdjust="0"/>
  </p:normalViewPr>
  <p:slideViewPr>
    <p:cSldViewPr snapToGrid="0">
      <p:cViewPr varScale="1">
        <p:scale>
          <a:sx n="109" d="100"/>
          <a:sy n="109" d="100"/>
        </p:scale>
        <p:origin x="108" y="222"/>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0EF482-5D72-43B2-8143-5A8E80E3EAE1}" type="datetimeFigureOut">
              <a:rPr lang="en-US" smtClean="0"/>
              <a:t>11/1/2023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F28EA-D310-4E95-90AC-66B5D688C796}" type="slidenum">
              <a:rPr lang="en-US" smtClean="0"/>
              <a:t>‹#›</a:t>
            </a:fld>
            <a:endParaRPr lang="en-US"/>
          </a:p>
        </p:txBody>
      </p:sp>
    </p:spTree>
    <p:extLst>
      <p:ext uri="{BB962C8B-B14F-4D97-AF65-F5344CB8AC3E}">
        <p14:creationId xmlns:p14="http://schemas.microsoft.com/office/powerpoint/2010/main" val="313005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Each person here will have times where we need to know and comply with confidentiality laws, though it’s different for our various roles. For each law and scenario we discuss, please think about how it applies to your role.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take a look at one last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receive </a:t>
            </a:r>
            <a:r>
              <a:rPr lang="en-US" baseline="0" dirty="0"/>
              <a:t>treatment for alcohol use without his parent’s consent?</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Answer: No, a</a:t>
            </a:r>
            <a:r>
              <a:rPr lang="en-US" sz="960" kern="1200" baseline="0" dirty="0">
                <a:solidFill>
                  <a:schemeClr val="tx1"/>
                </a:solidFill>
                <a:effectLst/>
                <a:latin typeface="+mn-lt"/>
                <a:ea typeface="+mn-ea"/>
                <a:cs typeface="+mn-cs"/>
              </a:rPr>
              <a:t> provider must obtain parental consent prior to a minor receiving </a:t>
            </a:r>
            <a:r>
              <a:rPr lang="en-US" sz="960" kern="1200" baseline="0">
                <a:solidFill>
                  <a:schemeClr val="tx1"/>
                </a:solidFill>
                <a:effectLst/>
                <a:latin typeface="+mn-lt"/>
                <a:ea typeface="+mn-ea"/>
                <a:cs typeface="+mn-cs"/>
              </a:rPr>
              <a:t>substance use </a:t>
            </a:r>
            <a:r>
              <a:rPr lang="en-US" sz="960" kern="1200" baseline="0" dirty="0">
                <a:solidFill>
                  <a:schemeClr val="tx1"/>
                </a:solidFill>
                <a:effectLst/>
                <a:latin typeface="+mn-lt"/>
                <a:ea typeface="+mn-ea"/>
                <a:cs typeface="+mn-cs"/>
              </a:rPr>
              <a:t>treatment. </a:t>
            </a:r>
            <a:endParaRPr lang="en-US" sz="96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pPr lvl="0"/>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lvl="0"/>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lvl="0"/>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lvl="1"/>
            <a:r>
              <a:rPr lang="en-US" sz="1000" kern="1200" dirty="0">
                <a:solidFill>
                  <a:schemeClr val="tx1"/>
                </a:solidFill>
                <a:effectLst/>
                <a:latin typeface="+mn-lt"/>
                <a:ea typeface="+mn-ea"/>
                <a:cs typeface="+mn-cs"/>
              </a:rPr>
              <a:t>Even if a minor is allowed to consent to a service without a parent’s permission, it does not necessarily mean that the provider is required to keep it confidential. </a:t>
            </a:r>
          </a:p>
          <a:p>
            <a:pPr lvl="1"/>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411429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review the laws and consider how we implement them here. As we see on this slide, a parent or legal guardian must provide consent on behalf of a minor (under age 19) before health care services are provided, with </a:t>
            </a:r>
            <a:r>
              <a:rPr lang="en-US" sz="960" b="1" kern="1200" dirty="0">
                <a:solidFill>
                  <a:schemeClr val="tx1"/>
                </a:solidFill>
                <a:effectLst/>
                <a:latin typeface="+mn-lt"/>
                <a:ea typeface="+mn-ea"/>
                <a:cs typeface="+mn-cs"/>
              </a:rPr>
              <a:t>several important exceptions</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Emergency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Care for</a:t>
            </a:r>
            <a:r>
              <a:rPr lang="en-US" sz="960" kern="1200" baseline="0" dirty="0">
                <a:solidFill>
                  <a:schemeClr val="tx1"/>
                </a:solidFill>
                <a:effectLst/>
                <a:latin typeface="+mn-lt"/>
                <a:ea typeface="+mn-ea"/>
                <a:cs typeface="+mn-cs"/>
              </a:rPr>
              <a:t> independent </a:t>
            </a:r>
            <a:r>
              <a:rPr lang="en-US" sz="960" kern="1200" dirty="0">
                <a:solidFill>
                  <a:schemeClr val="tx1"/>
                </a:solidFill>
                <a:effectLst/>
                <a:latin typeface="+mn-lt"/>
                <a:ea typeface="+mn-ea"/>
                <a:cs typeface="+mn-cs"/>
              </a:rPr>
              <a:t>minors who are </a:t>
            </a:r>
            <a:r>
              <a:rPr lang="en-US" sz="1000" kern="1200" dirty="0">
                <a:solidFill>
                  <a:schemeClr val="tx1"/>
                </a:solidFill>
                <a:effectLst/>
                <a:latin typeface="+mn-lt"/>
                <a:ea typeface="+mn-ea"/>
                <a:cs typeface="+mn-cs"/>
              </a:rPr>
              <a:t>living apart from parents and managing their own financial affairs; married OR in active military duty </a:t>
            </a:r>
            <a:r>
              <a:rPr lang="en-US" sz="96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Specific health care services</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“Nebraska Confidentiality/Minor Consent Laws” handout.]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Nebraska’s confidentiality and minor consent laws. This slide also outlines the laws and can be a cheat sheet if you want to keep it handy. As we see here, patients</a:t>
            </a:r>
            <a:r>
              <a:rPr lang="en-US" sz="960" kern="1200" baseline="0" dirty="0">
                <a:solidFill>
                  <a:schemeClr val="tx1"/>
                </a:solidFill>
                <a:effectLst/>
                <a:latin typeface="+mn-lt"/>
                <a:ea typeface="+mn-ea"/>
                <a:cs typeface="+mn-cs"/>
              </a:rPr>
              <a:t> under 19</a:t>
            </a:r>
            <a:r>
              <a:rPr lang="en-US" sz="960" kern="1200" dirty="0">
                <a:solidFill>
                  <a:schemeClr val="tx1"/>
                </a:solidFill>
                <a:effectLst/>
                <a:latin typeface="+mn-lt"/>
                <a:ea typeface="+mn-ea"/>
                <a:cs typeface="+mn-cs"/>
              </a:rPr>
              <a:t> have a right to the following </a:t>
            </a:r>
            <a:r>
              <a:rPr lang="en-US" sz="960" b="1" kern="1200" dirty="0">
                <a:solidFill>
                  <a:schemeClr val="tx1"/>
                </a:solidFill>
                <a:effectLst/>
                <a:latin typeface="+mn-lt"/>
                <a:ea typeface="+mn-ea"/>
                <a:cs typeface="+mn-cs"/>
              </a:rPr>
              <a:t>without</a:t>
            </a:r>
            <a:r>
              <a:rPr lang="en-US" sz="960" kern="1200" dirty="0">
                <a:solidFill>
                  <a:schemeClr val="tx1"/>
                </a:solidFill>
                <a:effectLst/>
                <a:latin typeface="+mn-lt"/>
                <a:ea typeface="+mn-ea"/>
                <a:cs typeface="+mn-cs"/>
              </a:rPr>
              <a:t> parental/guardian consent or knowledge:</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Pregnancy testing and prenatal care</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Birth control information and contraceptives</a:t>
            </a:r>
          </a:p>
          <a:p>
            <a:pPr marL="342900" indent="-342900">
              <a:buFont typeface="Arial" panose="020B0604020202020204" pitchFamily="34" charset="0"/>
              <a:buChar char="•"/>
            </a:pPr>
            <a:r>
              <a:rPr lang="en-US" sz="1000" dirty="0">
                <a:ea typeface="Calibri" panose="020F0502020204030204" pitchFamily="34" charset="0"/>
                <a:cs typeface="Times New Roman" panose="02020603050405020304" pitchFamily="18" charset="0"/>
              </a:rPr>
              <a:t>Testing and treatment for STIs, including HIV although</a:t>
            </a:r>
            <a:r>
              <a:rPr lang="en-US" sz="1000" baseline="0" dirty="0">
                <a:ea typeface="Calibri" panose="020F0502020204030204" pitchFamily="34" charset="0"/>
                <a:cs typeface="Times New Roman" panose="02020603050405020304" pitchFamily="18" charset="0"/>
              </a:rPr>
              <a:t> parents/guardians remain financially responsible for services.</a:t>
            </a:r>
          </a:p>
          <a:p>
            <a:pPr marL="708706" marR="0" lvl="1"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It is important to note that parents/guardians remain financially responsible for STI-related services. </a:t>
            </a: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Nebraska law does not expressly allow minors to consent to HIV testing, HIV treatment, or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HIV testing, treatment, and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HIV testing, treatment, and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Nebraska Department of Health and Human Services HIV and Hepatitis Program Manager Andy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Dillehay</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(402) 471-6318.</a:t>
            </a:r>
          </a:p>
          <a:p>
            <a:pPr marL="0" marR="0" lvl="0"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any questions?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Health care providers must receive a parent/guardian’s permission for: </a:t>
            </a:r>
          </a:p>
          <a:p>
            <a:pPr marL="0" marR="0" lvl="1" indent="-285750">
              <a:lnSpc>
                <a:spcPct val="107000"/>
              </a:lnSpc>
              <a:spcBef>
                <a:spcPts val="0"/>
              </a:spcBef>
              <a:spcAft>
                <a:spcPts val="0"/>
              </a:spcAft>
              <a:buFont typeface="Arial" panose="020B0604020202020204" pitchFamily="34" charset="0"/>
              <a:buChar char="•"/>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Vaccines (including HPV)</a:t>
            </a:r>
          </a:p>
          <a:p>
            <a:pPr marL="0" marR="0" lvl="1" indent="-285750">
              <a:lnSpc>
                <a:spcPct val="107000"/>
              </a:lnSpc>
              <a:spcBef>
                <a:spcPts val="0"/>
              </a:spcBef>
              <a:spcAft>
                <a:spcPts val="0"/>
              </a:spcAft>
              <a:buFont typeface="Arial" panose="020B0604020202020204" pitchFamily="34" charset="0"/>
              <a:buChar char="•"/>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Mental health services and medications </a:t>
            </a:r>
          </a:p>
          <a:p>
            <a:pPr marL="0" marR="0" lvl="1" indent="-285750">
              <a:lnSpc>
                <a:spcPct val="107000"/>
              </a:lnSpc>
              <a:spcBef>
                <a:spcPts val="0"/>
              </a:spcBef>
              <a:spcAft>
                <a:spcPts val="0"/>
              </a:spcAft>
              <a:buFont typeface="Arial" panose="020B0604020202020204" pitchFamily="34" charset="0"/>
              <a:buChar char="•"/>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Substance use treatment </a:t>
            </a:r>
          </a:p>
          <a:p>
            <a:pPr marL="0" marR="0" lvl="1" indent="-285750">
              <a:lnSpc>
                <a:spcPct val="107000"/>
              </a:lnSpc>
              <a:spcBef>
                <a:spcPts val="0"/>
              </a:spcBef>
              <a:spcAft>
                <a:spcPts val="0"/>
              </a:spcAft>
              <a:buFont typeface="Arial" panose="020B0604020202020204" pitchFamily="34" charset="0"/>
              <a:buChar char="•"/>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Abortion except if…</a:t>
            </a:r>
          </a:p>
          <a:p>
            <a:pPr marL="0" marR="0" lvl="1" indent="-285750">
              <a:lnSpc>
                <a:spcPct val="107000"/>
              </a:lnSpc>
              <a:spcBef>
                <a:spcPts val="0"/>
              </a:spcBef>
              <a:spcAft>
                <a:spcPts val="0"/>
              </a:spcAft>
              <a:buFont typeface="Courier New" panose="02070309020205020404" pitchFamily="49" charset="0"/>
              <a:buChar char="o"/>
              <a:tabLst>
                <a:tab pos="1371600" algn="l"/>
              </a:tabLst>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 minor is age 18 -OR-</a:t>
            </a:r>
          </a:p>
          <a:p>
            <a:pPr marL="0" marR="0" lvl="1" indent="-285750">
              <a:lnSpc>
                <a:spcPct val="107000"/>
              </a:lnSpc>
              <a:spcBef>
                <a:spcPts val="0"/>
              </a:spcBef>
              <a:spcAft>
                <a:spcPts val="0"/>
              </a:spcAft>
              <a:buFont typeface="Courier New" panose="02070309020205020404" pitchFamily="49" charset="0"/>
              <a:buChar char="o"/>
              <a:tabLst>
                <a:tab pos="1371600" algn="l"/>
              </a:tabLst>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In cases of parental abuse/neglect –OR-</a:t>
            </a:r>
          </a:p>
          <a:p>
            <a:pPr marL="0" marR="0" lvl="1" indent="-285750">
              <a:lnSpc>
                <a:spcPct val="107000"/>
              </a:lnSpc>
              <a:spcBef>
                <a:spcPts val="0"/>
              </a:spcBef>
              <a:spcAft>
                <a:spcPts val="0"/>
              </a:spcAft>
              <a:buFont typeface="Courier New" panose="02070309020205020404" pitchFamily="49" charset="0"/>
              <a:buChar char="o"/>
              <a:tabLst>
                <a:tab pos="1371600" algn="l"/>
              </a:tabLst>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 court approved waiver is obtained. </a:t>
            </a:r>
          </a:p>
          <a:p>
            <a:pPr marL="0" marR="0">
              <a:lnSpc>
                <a:spcPct val="107000"/>
              </a:lnSpc>
              <a:spcBef>
                <a:spcPts val="0"/>
              </a:spcBef>
              <a:spcAft>
                <a:spcPts val="0"/>
              </a:spcAft>
            </a:pPr>
            <a:endPar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Are there any questions?</a:t>
            </a:r>
          </a:p>
          <a:p>
            <a:pPr marL="0">
              <a:spcBef>
                <a:spcPts val="0"/>
              </a:spcBef>
              <a:spcAft>
                <a:spcPts val="0"/>
              </a:spcAft>
            </a:pPr>
            <a:endParaRPr lang="en-US" sz="96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226426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breached. Health care providers must override the minor’s confidentiality and report to the appropriate authorities such as a parent/guardian or child protective services if:</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The minor is a risk to themselves or someone else</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There is suspicion of physical abuse or neglect by an adult</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a typeface="Calibri"/>
                <a:cs typeface="Times New Roman"/>
              </a:rPr>
              <a:t>The minor is under age 12 and has been involved in sexual activity with a person age 19 or older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a typeface="Calibri"/>
                <a:cs typeface="Times New Roman"/>
              </a:rPr>
              <a:t>The minor is under age 16 and has been involved in sexual activity with a person age 25 or older </a:t>
            </a: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27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What</a:t>
            </a:r>
            <a:r>
              <a:rPr lang="en-US" sz="960" kern="1200" baseline="0" dirty="0">
                <a:solidFill>
                  <a:schemeClr val="tx1"/>
                </a:solidFill>
                <a:effectLst/>
                <a:latin typeface="+mn-lt"/>
                <a:ea typeface="+mn-ea"/>
                <a:cs typeface="+mn-cs"/>
              </a:rPr>
              <a:t> about HIV testing? </a:t>
            </a:r>
            <a:r>
              <a:rPr lang="en-US" sz="960" kern="1200" dirty="0">
                <a:solidFill>
                  <a:schemeClr val="tx1"/>
                </a:solidFill>
                <a:effectLst/>
                <a:latin typeface="+mn-lt"/>
                <a:ea typeface="+mn-ea"/>
                <a:cs typeface="+mn-cs"/>
              </a:rPr>
              <a:t>[Answer: Yes]</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for any STI, including HIV]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Can she get the HPV vaccine? [Answer: No, she would need parent</a:t>
            </a:r>
            <a:r>
              <a:rPr lang="en-US" sz="960" kern="1200" baseline="0" dirty="0">
                <a:solidFill>
                  <a:schemeClr val="tx1"/>
                </a:solidFill>
                <a:effectLst/>
                <a:latin typeface="+mn-lt"/>
                <a:ea typeface="+mn-ea"/>
                <a:cs typeface="+mn-cs"/>
              </a:rPr>
              <a:t> permission to receive the HPV vaccine</a:t>
            </a:r>
            <a:r>
              <a:rPr lang="en-US" sz="96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Parents/guardians can access minors’ records, but provider may use discretion to prohibit parent/guardian access if it is not in the minor’s best interest</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310557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6610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594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0203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61600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52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725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694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445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096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076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58282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7268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108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201605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28500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8816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610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5789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7928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711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471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059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9655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099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34930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0971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737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024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75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143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5992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0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81291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31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211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6358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724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2465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595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08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7827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449992537"/>
      </p:ext>
    </p:extLst>
  </p:cSld>
  <p:clrMap bg1="lt1" tx1="dk1" bg2="lt2" tx2="dk2" accent1="accent1" accent2="accent2" accent3="accent3" accent4="accent4" accent5="accent5" accent6="accent6" hlink="hlink" folHlink="folHlink"/>
  <p:sldLayoutIdLst>
    <p:sldLayoutId id="2147483728" r:id="rId1"/>
    <p:sldLayoutId id="2147483771" r:id="rId2"/>
    <p:sldLayoutId id="21474837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4DBA55-F95C-FE4B-08C6-53D7BB26A8A4}"/>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6366318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699442C9-D30D-AC3B-0C0D-F958559EE376}"/>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58008764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26A7F30C-839D-56FE-B198-EA35483634AB}"/>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6369478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8101153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903785" y="5038"/>
            <a:ext cx="5852990" cy="2966762"/>
          </a:xfrm>
        </p:spPr>
        <p:txBody>
          <a:bodyPr/>
          <a:lstStyle/>
          <a:p>
            <a:r>
              <a:rPr lang="en-US" dirty="0"/>
              <a:t>Nebraska</a:t>
            </a:r>
            <a:br>
              <a:rPr lang="en-US" dirty="0"/>
            </a:br>
            <a:r>
              <a:rPr lang="en-US" dirty="0"/>
              <a:t>Confidentiality and Minor Consent Laws</a:t>
            </a:r>
          </a:p>
        </p:txBody>
      </p:sp>
      <p:sp>
        <p:nvSpPr>
          <p:cNvPr id="7" name="TextBox 6"/>
          <p:cNvSpPr txBox="1"/>
          <p:nvPr/>
        </p:nvSpPr>
        <p:spPr>
          <a:xfrm>
            <a:off x="4949928" y="3504952"/>
            <a:ext cx="3727654" cy="646331"/>
          </a:xfrm>
          <a:prstGeom prst="rect">
            <a:avLst/>
          </a:prstGeom>
          <a:noFill/>
        </p:spPr>
        <p:txBody>
          <a:bodyPr wrap="square" rtlCol="0">
            <a:spAutoFit/>
          </a:bodyPr>
          <a:lstStyle/>
          <a:p>
            <a:pPr algn="ctr"/>
            <a:r>
              <a:rPr lang="en-US" sz="1200" i="1" dirty="0"/>
              <a:t>For educational purposes only</a:t>
            </a:r>
          </a:p>
          <a:p>
            <a:pPr algn="ctr"/>
            <a:r>
              <a:rPr lang="en-US" sz="1200" i="1" dirty="0"/>
              <a:t>Updated July 2023</a:t>
            </a:r>
          </a:p>
          <a:p>
            <a:pPr algn="ctr"/>
            <a:endParaRPr lang="en-US" sz="1200" i="1" dirty="0"/>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8189" y="4680160"/>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4" cstate="hqprint">
            <a:extLst>
              <a:ext uri="{28A0092B-C50C-407E-A947-70E740481C1C}">
                <a14:useLocalDpi xmlns:a14="http://schemas.microsoft.com/office/drawing/2010/main" val="0"/>
              </a:ext>
            </a:extLst>
          </a:blip>
          <a:srcRect l="16931" r="16931"/>
          <a:stretch/>
        </p:blipFill>
        <p:spPr>
          <a:xfrm>
            <a:off x="466181" y="1118141"/>
            <a:ext cx="3918671" cy="3951326"/>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074F4B73-455E-D35F-9CF5-A92C7AC83956}"/>
              </a:ext>
            </a:extLst>
          </p:cNvPr>
          <p:cNvSpPr>
            <a:spLocks noGrp="1"/>
          </p:cNvSpPr>
          <p:nvPr>
            <p:ph type="body" sz="quarter" idx="11"/>
          </p:nvPr>
        </p:nvSpPr>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he smokes and frequently consumes alcohol </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463982" y="4239635"/>
            <a:ext cx="5074303" cy="646331"/>
          </a:xfrm>
          <a:prstGeom prst="rect">
            <a:avLst/>
          </a:prstGeom>
          <a:noFill/>
        </p:spPr>
        <p:txBody>
          <a:bodyPr wrap="square" rtlCol="0">
            <a:spAutoFit/>
          </a:bodyPr>
          <a:lstStyle/>
          <a:p>
            <a:pPr marL="119063" lvl="0" algn="ctr"/>
            <a:r>
              <a:rPr lang="en-US" sz="1800" i="1" dirty="0"/>
              <a:t>Can Giovanni receive treatment for alcohol abuse without a parent’s consent?</a:t>
            </a:r>
          </a:p>
        </p:txBody>
      </p:sp>
    </p:spTree>
    <p:custDataLst>
      <p:tags r:id="rId1"/>
    </p:custDataLst>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580494"/>
            <a:ext cx="3048382" cy="3048381"/>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397" y="4774081"/>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8E10757C-4ABC-03DD-4D95-24A05D90C8E7}"/>
              </a:ext>
            </a:extLst>
          </p:cNvPr>
          <p:cNvSpPr>
            <a:spLocks noGrp="1"/>
          </p:cNvSpPr>
          <p:nvPr>
            <p:ph type="body" sz="quarter" idx="11"/>
          </p:nvPr>
        </p:nvSpPr>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132340" y="4332709"/>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914" y="1028702"/>
            <a:ext cx="2684861" cy="3902178"/>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mj-lt"/>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6908A98B-0EE4-FEC5-AB5A-0096D5597830}"/>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5C1C693C-DADA-CC4F-209D-CEB32E36E5A7}"/>
              </a:ext>
            </a:extLst>
          </p:cNvPr>
          <p:cNvSpPr>
            <a:spLocks noGrp="1"/>
          </p:cNvSpPr>
          <p:nvPr>
            <p:ph type="body" sz="quarter" idx="12"/>
          </p:nvPr>
        </p:nvSpPr>
        <p:spPr/>
        <p:txBody>
          <a:bodyPr/>
          <a:lstStyle/>
          <a:p>
            <a:r>
              <a:rPr lang="en-US" dirty="0"/>
              <a:t>Confidentiality </a:t>
            </a:r>
          </a:p>
        </p:txBody>
      </p:sp>
      <p:sp>
        <p:nvSpPr>
          <p:cNvPr id="6" name="Text Placeholder 5">
            <a:extLst>
              <a:ext uri="{FF2B5EF4-FFF2-40B4-BE49-F238E27FC236}">
                <a16:creationId xmlns:a16="http://schemas.microsoft.com/office/drawing/2014/main" id="{5A6CFB92-E54E-87AC-E97D-A09925640C84}"/>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400050" indent="-285750">
              <a:lnSpc>
                <a:spcPct val="100000"/>
              </a:lnSpc>
              <a:buFont typeface="Arial" panose="020B0604020202020204" pitchFamily="34" charset="0"/>
              <a:buChar char="•"/>
            </a:pPr>
            <a:endParaRPr lang="en-US" dirty="0"/>
          </a:p>
          <a:p>
            <a:pPr marL="114300">
              <a:lnSpc>
                <a:spcPct val="100000"/>
              </a:lnSpc>
            </a:pPr>
            <a:r>
              <a:rPr lang="en-US" dirty="0"/>
              <a:t>			Consent ≠ Confidentiality</a:t>
            </a:r>
          </a:p>
          <a:p>
            <a:pPr marL="114300">
              <a:lnSpc>
                <a:spcPct val="100000"/>
              </a:lnSpc>
            </a:pPr>
            <a:endParaRPr lang="en-US" sz="2400" dirty="0"/>
          </a:p>
          <a:p>
            <a:endParaRPr lang="en-US" b="1" dirty="0"/>
          </a:p>
        </p:txBody>
      </p:sp>
    </p:spTree>
    <p:custDataLst>
      <p:tags r:id="rId1"/>
    </p:custDataLst>
    <p:extLst>
      <p:ext uri="{BB962C8B-B14F-4D97-AF65-F5344CB8AC3E}">
        <p14:creationId xmlns:p14="http://schemas.microsoft.com/office/powerpoint/2010/main" val="21895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49"/>
            <a:ext cx="8221905" cy="1399719"/>
          </a:xfrm>
          <a:prstGeom prst="rect">
            <a:avLst/>
          </a:prstGeom>
        </p:spPr>
        <p:txBody>
          <a:bodyPr/>
          <a:lstStyle/>
          <a:p>
            <a:r>
              <a:rPr lang="en-US" dirty="0">
                <a:cs typeface="Calibri" pitchFamily="34" charset="0"/>
              </a:rPr>
              <a:t>A parent or legal guardian must provide consent on behalf of a minor (under age 19) before health care services are provided, with </a:t>
            </a:r>
            <a:r>
              <a:rPr lang="en-US" b="1" dirty="0">
                <a:cs typeface="Calibri" pitchFamily="34" charset="0"/>
              </a:rPr>
              <a:t>several important exceptions</a:t>
            </a:r>
            <a:r>
              <a:rPr lang="en-US" dirty="0">
                <a:cs typeface="Calibri" pitchFamily="34" charset="0"/>
              </a:rPr>
              <a:t>.</a:t>
            </a:r>
          </a:p>
        </p:txBody>
      </p:sp>
      <p:sp>
        <p:nvSpPr>
          <p:cNvPr id="2" name="Text Placeholder 1">
            <a:extLst>
              <a:ext uri="{FF2B5EF4-FFF2-40B4-BE49-F238E27FC236}">
                <a16:creationId xmlns:a16="http://schemas.microsoft.com/office/drawing/2014/main" id="{D76CA69A-7048-FDCA-F669-4A80ED184F8D}"/>
              </a:ext>
            </a:extLst>
          </p:cNvPr>
          <p:cNvSpPr>
            <a:spLocks noGrp="1"/>
          </p:cNvSpPr>
          <p:nvPr>
            <p:ph type="body" sz="quarter" idx="11"/>
          </p:nvPr>
        </p:nvSpPr>
        <p:spPr>
          <a:xfrm>
            <a:off x="771524" y="2321169"/>
            <a:ext cx="8221664" cy="2708030"/>
          </a:xfrm>
        </p:spPr>
        <p:txBody>
          <a:bodyPr/>
          <a:lstStyle/>
          <a:p>
            <a:pPr marL="285750" indent="-285750">
              <a:buFont typeface="Arial" panose="020B0604020202020204" pitchFamily="34" charset="0"/>
              <a:buChar char="•"/>
            </a:pPr>
            <a:r>
              <a:rPr lang="en-US" sz="1800" dirty="0">
                <a:cs typeface="Calibri" pitchFamily="34" charset="0"/>
              </a:rPr>
              <a:t>Emergency care</a:t>
            </a:r>
          </a:p>
          <a:p>
            <a:pPr marL="285750" indent="-285750">
              <a:buFont typeface="Arial" panose="020B0604020202020204" pitchFamily="34" charset="0"/>
              <a:buChar char="•"/>
            </a:pPr>
            <a:r>
              <a:rPr lang="en-US" sz="1800" dirty="0">
                <a:cs typeface="Calibri" pitchFamily="34" charset="0"/>
              </a:rPr>
              <a:t>Care for independent minors </a:t>
            </a:r>
          </a:p>
          <a:p>
            <a:pPr marL="971550" lvl="1" indent="-285750"/>
            <a:r>
              <a:rPr lang="en-US" dirty="0">
                <a:cs typeface="Calibri" pitchFamily="34" charset="0"/>
              </a:rPr>
              <a:t>Living apart from parents and managing their own financial affairs; marriage OR active military duty </a:t>
            </a:r>
          </a:p>
          <a:p>
            <a:pPr marL="285750" indent="-285750">
              <a:buFont typeface="Arial" panose="020B0604020202020204" pitchFamily="34" charset="0"/>
              <a:buChar char="•"/>
            </a:pPr>
            <a:r>
              <a:rPr lang="en-US" sz="1800" dirty="0">
                <a:cs typeface="Calibri" pitchFamily="34" charset="0"/>
              </a:rPr>
              <a:t>Specific health care services related to: </a:t>
            </a:r>
          </a:p>
          <a:p>
            <a:pPr marL="971550" lvl="1" indent="-285750"/>
            <a:r>
              <a:rPr lang="en-US" dirty="0">
                <a:cs typeface="Calibri" pitchFamily="34" charset="0"/>
              </a:rPr>
              <a:t>Sexual health </a:t>
            </a:r>
          </a:p>
        </p:txBody>
      </p:sp>
      <p:sp>
        <p:nvSpPr>
          <p:cNvPr id="3" name="Title 2"/>
          <p:cNvSpPr>
            <a:spLocks noGrp="1"/>
          </p:cNvSpPr>
          <p:nvPr>
            <p:ph type="title"/>
          </p:nvPr>
        </p:nvSpPr>
        <p:spPr/>
        <p:txBody>
          <a:bodyPr/>
          <a:lstStyle/>
          <a:p>
            <a:r>
              <a:rPr lang="en-US" dirty="0"/>
              <a:t>NE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01842"/>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19 HAVE A RIGHT TO THE FOLLOWING WITHOUT PARENTAL/GUARDIAN CONSENT OR KNOWLEDGE:</a:t>
            </a:r>
            <a:endParaRPr lang="en-US" sz="1800"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4BB1C6F2-3C7A-C4DF-CDBB-5D73DAF7B692}"/>
              </a:ext>
            </a:extLst>
          </p:cNvPr>
          <p:cNvSpPr>
            <a:spLocks noGrp="1"/>
          </p:cNvSpPr>
          <p:nvPr>
            <p:ph type="body" sz="quarter" idx="11"/>
          </p:nvPr>
        </p:nvSpPr>
        <p:spPr>
          <a:xfrm>
            <a:off x="771524" y="1723292"/>
            <a:ext cx="8221664" cy="3305908"/>
          </a:xfr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Pregnancy testing and prenatal care</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Birth control information and contraceptives</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Testing and treatment for STIs, including HIV</a:t>
            </a:r>
          </a:p>
          <a:p>
            <a:pPr marL="285750" indent="-285750">
              <a:buFont typeface="Arial" panose="020B0604020202020204" pitchFamily="34" charset="0"/>
              <a:buChar char="•"/>
            </a:pPr>
            <a:r>
              <a:rPr lang="en-US" dirty="0"/>
              <a:t>Nebraska law does not expressly allow minors to consent to HIV testing, HIV treatment, or HIV pre-exposure prophylaxis (</a:t>
            </a:r>
            <a:r>
              <a:rPr lang="en-US" dirty="0" err="1"/>
              <a:t>PrEP</a:t>
            </a:r>
            <a:r>
              <a:rPr lang="en-US" dirty="0"/>
              <a:t>) without parental/guardian involvement. It is considered best practice as part of routine STI prevention to counsel clients on HIV testing, treatment, and </a:t>
            </a:r>
            <a:r>
              <a:rPr lang="en-US" dirty="0" err="1"/>
              <a:t>PrEP</a:t>
            </a:r>
            <a:r>
              <a:rPr lang="en-US" dirty="0"/>
              <a:t> use when indicated or requested.</a:t>
            </a:r>
          </a:p>
        </p:txBody>
      </p:sp>
      <p:sp>
        <p:nvSpPr>
          <p:cNvPr id="3" name="Title 2"/>
          <p:cNvSpPr>
            <a:spLocks noGrp="1"/>
          </p:cNvSpPr>
          <p:nvPr>
            <p:ph type="title"/>
          </p:nvPr>
        </p:nvSpPr>
        <p:spPr/>
        <p:txBody>
          <a:bodyPr/>
          <a:lstStyle/>
          <a:p>
            <a:r>
              <a:rPr lang="en-US" dirty="0"/>
              <a:t>Ne Law: Minor Consent</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MINORS NEED A PARENT/GUARDIAN’S PERMISSION FOR:</a:t>
            </a:r>
            <a:endParaRPr lang="en-US" sz="2000" dirty="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3E011DE6-E9A9-99F5-DB16-C802D772CDCC}"/>
              </a:ext>
            </a:extLst>
          </p:cNvPr>
          <p:cNvSpPr>
            <a:spLocks noGrp="1"/>
          </p:cNvSpPr>
          <p:nvPr>
            <p:ph type="body" sz="quarter" idx="11"/>
          </p:nvPr>
        </p:nvSpPr>
        <p:spPr>
          <a:xfrm>
            <a:off x="771524" y="1328699"/>
            <a:ext cx="8221664" cy="3700501"/>
          </a:xfrm>
        </p:spPr>
        <p:txBody>
          <a:bodyPr/>
          <a:lstStyle/>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Vaccines (including HPV)</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Mental health services and medications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Substance use treatment </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Abortion </a:t>
            </a:r>
            <a:r>
              <a:rPr lang="en-US" sz="1800" b="1" dirty="0">
                <a:ea typeface="Calibri" panose="020F0502020204030204" pitchFamily="34" charset="0"/>
                <a:cs typeface="Times New Roman" panose="02020603050405020304" pitchFamily="18" charset="0"/>
              </a:rPr>
              <a:t>except if: </a:t>
            </a:r>
          </a:p>
          <a:p>
            <a:pPr marL="971550" lvl="1" indent="-285750"/>
            <a:r>
              <a:rPr lang="en-US" dirty="0">
                <a:ea typeface="Calibri" panose="020F0502020204030204" pitchFamily="34" charset="0"/>
                <a:cs typeface="Times New Roman" panose="02020603050405020304" pitchFamily="18" charset="0"/>
              </a:rPr>
              <a:t>A minor is age 18 –OR-</a:t>
            </a:r>
          </a:p>
          <a:p>
            <a:pPr marL="971550" lvl="1" indent="-285750"/>
            <a:r>
              <a:rPr lang="en-US" dirty="0">
                <a:ea typeface="Calibri" panose="020F0502020204030204" pitchFamily="34" charset="0"/>
                <a:cs typeface="Times New Roman" panose="02020603050405020304" pitchFamily="18" charset="0"/>
              </a:rPr>
              <a:t>In cases of parental abuse/neglect –OR-</a:t>
            </a:r>
          </a:p>
          <a:p>
            <a:pPr marL="971550" lvl="1" indent="-285750"/>
            <a:r>
              <a:rPr lang="en-US" dirty="0">
                <a:ea typeface="Calibri" panose="020F0502020204030204" pitchFamily="34" charset="0"/>
                <a:cs typeface="Times New Roman" panose="02020603050405020304" pitchFamily="18" charset="0"/>
              </a:rPr>
              <a:t>A court approved waiver is obtained </a:t>
            </a:r>
          </a:p>
          <a:p>
            <a:endParaRPr lang="en-US" b="1" dirty="0"/>
          </a:p>
        </p:txBody>
      </p:sp>
      <p:sp>
        <p:nvSpPr>
          <p:cNvPr id="3" name="Title 2"/>
          <p:cNvSpPr>
            <a:spLocks noGrp="1"/>
          </p:cNvSpPr>
          <p:nvPr>
            <p:ph type="title"/>
          </p:nvPr>
        </p:nvSpPr>
        <p:spPr/>
        <p:txBody>
          <a:bodyPr/>
          <a:lstStyle/>
          <a:p>
            <a:r>
              <a:rPr lang="en-US" dirty="0"/>
              <a:t>Ne Law: Minor Consent</a:t>
            </a:r>
          </a:p>
        </p:txBody>
      </p:sp>
    </p:spTree>
    <p:custDataLst>
      <p:tags r:id="rId1"/>
    </p:custDataLst>
    <p:extLst>
      <p:ext uri="{BB962C8B-B14F-4D97-AF65-F5344CB8AC3E}">
        <p14:creationId xmlns:p14="http://schemas.microsoft.com/office/powerpoint/2010/main" val="310544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1"/>
            <a:ext cx="8221905" cy="687542"/>
          </a:xfrm>
          <a:prstGeom prst="rect">
            <a:avLst/>
          </a:prstGeom>
        </p:spPr>
        <p:txBody>
          <a:bodyPr/>
          <a:lstStyle/>
          <a:p>
            <a:pPr marL="0" indent="0">
              <a:buNone/>
            </a:pPr>
            <a:r>
              <a:rPr lang="en-US" sz="2400" b="1" dirty="0">
                <a:solidFill>
                  <a:srgbClr val="99CC33"/>
                </a:solidFill>
                <a:latin typeface="+mj-lt"/>
                <a:cs typeface="Calibri" pitchFamily="34" charset="0"/>
              </a:rPr>
              <a:t>HEALTHCARE PROVIDERS MUST BREACH THE MINOR’S CONFIDENTIALITY AND REPORT IF:</a:t>
            </a:r>
            <a:endParaRPr lang="en-US" sz="1800" dirty="0">
              <a:ea typeface="Calibri"/>
              <a:cs typeface="Times New Roman"/>
            </a:endParaRPr>
          </a:p>
        </p:txBody>
      </p:sp>
      <p:sp>
        <p:nvSpPr>
          <p:cNvPr id="2" name="Text Placeholder 1">
            <a:extLst>
              <a:ext uri="{FF2B5EF4-FFF2-40B4-BE49-F238E27FC236}">
                <a16:creationId xmlns:a16="http://schemas.microsoft.com/office/drawing/2014/main" id="{90564155-2659-2D47-43E4-A37DD7336373}"/>
              </a:ext>
            </a:extLst>
          </p:cNvPr>
          <p:cNvSpPr>
            <a:spLocks noGrp="1"/>
          </p:cNvSpPr>
          <p:nvPr>
            <p:ph type="body" sz="quarter" idx="11"/>
          </p:nvPr>
        </p:nvSpPr>
        <p:spPr>
          <a:xfrm>
            <a:off x="771524" y="1608992"/>
            <a:ext cx="8221664" cy="3420208"/>
          </a:xfrm>
        </p:spPr>
        <p:txBody>
          <a:bodyPr/>
          <a:lstStyle/>
          <a:p>
            <a:pPr marL="395478" indent="-285750">
              <a:lnSpc>
                <a:spcPct val="100000"/>
              </a:lnSpc>
              <a:buFont typeface="Arial" panose="020B0604020202020204" pitchFamily="34" charset="0"/>
              <a:buChar char="•"/>
            </a:pPr>
            <a:r>
              <a:rPr lang="en-US" sz="1800" dirty="0">
                <a:ea typeface="Calibri"/>
                <a:cs typeface="Times New Roman"/>
              </a:rPr>
              <a:t>The minor is a serious threat to themselves or someone else</a:t>
            </a:r>
          </a:p>
          <a:p>
            <a:pPr marL="395478" indent="-285750">
              <a:lnSpc>
                <a:spcPct val="100000"/>
              </a:lnSpc>
              <a:buFont typeface="Arial" panose="020B0604020202020204" pitchFamily="34" charset="0"/>
              <a:buChar char="•"/>
            </a:pPr>
            <a:r>
              <a:rPr lang="en-US" sz="1800" dirty="0">
                <a:ea typeface="Calibri"/>
                <a:cs typeface="Times New Roman"/>
              </a:rPr>
              <a:t>There is suspicion of physical abuse or neglect by an adult</a:t>
            </a:r>
          </a:p>
          <a:p>
            <a:pPr marL="395478" indent="-285750">
              <a:lnSpc>
                <a:spcPct val="100000"/>
              </a:lnSpc>
              <a:buFont typeface="Arial" panose="020B0604020202020204" pitchFamily="34" charset="0"/>
              <a:buChar char="•"/>
            </a:pPr>
            <a:r>
              <a:rPr lang="en-US" sz="1800" dirty="0">
                <a:ea typeface="Calibri"/>
                <a:cs typeface="Times New Roman"/>
              </a:rPr>
              <a:t>The minor is under age 12 and has been involved in sexual activity with a person age 19 or older </a:t>
            </a:r>
          </a:p>
          <a:p>
            <a:pPr marL="395478" indent="-285750">
              <a:lnSpc>
                <a:spcPct val="100000"/>
              </a:lnSpc>
              <a:buFont typeface="Arial" panose="020B0604020202020204" pitchFamily="34" charset="0"/>
              <a:buChar char="•"/>
            </a:pPr>
            <a:r>
              <a:rPr lang="en-US" sz="1800" dirty="0">
                <a:ea typeface="Calibri"/>
                <a:cs typeface="Times New Roman"/>
              </a:rPr>
              <a:t>The minor is under age 16 and has been involved in sexual activity with a person age 25 or older </a:t>
            </a:r>
          </a:p>
          <a:p>
            <a:endParaRPr lang="en-US" b="1" dirty="0"/>
          </a:p>
        </p:txBody>
      </p:sp>
      <p:sp>
        <p:nvSpPr>
          <p:cNvPr id="3" name="Title 2"/>
          <p:cNvSpPr>
            <a:spLocks noGrp="1"/>
          </p:cNvSpPr>
          <p:nvPr>
            <p:ph type="title"/>
          </p:nvPr>
        </p:nvSpPr>
        <p:spPr/>
        <p:txBody>
          <a:bodyPr/>
          <a:lstStyle/>
          <a:p>
            <a:r>
              <a:rPr lang="en-US" dirty="0"/>
              <a:t>NE Law: mandatory reporting </a:t>
            </a:r>
          </a:p>
        </p:txBody>
      </p:sp>
    </p:spTree>
    <p:custDataLst>
      <p:tags r:id="rId1"/>
    </p:custDataLst>
    <p:extLst>
      <p:ext uri="{BB962C8B-B14F-4D97-AF65-F5344CB8AC3E}">
        <p14:creationId xmlns:p14="http://schemas.microsoft.com/office/powerpoint/2010/main" val="3914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D5E0C31F-42A6-B051-482B-CFD66389CF65}"/>
              </a:ext>
            </a:extLst>
          </p:cNvPr>
          <p:cNvSpPr>
            <a:spLocks noGrp="1"/>
          </p:cNvSpPr>
          <p:nvPr>
            <p:ph type="body" sz="quarter" idx="11"/>
          </p:nvPr>
        </p:nvSpPr>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691822" y="4389931"/>
            <a:ext cx="8301366" cy="830997"/>
          </a:xfrm>
          <a:prstGeom prst="rect">
            <a:avLst/>
          </a:prstGeom>
          <a:noFill/>
        </p:spPr>
        <p:txBody>
          <a:bodyPr wrap="square">
            <a:spAutoFit/>
          </a:bodyPr>
          <a:lstStyle/>
          <a:p>
            <a:pPr marL="285750" lvl="0" indent="-285750">
              <a:buFont typeface="Arial" panose="020B0604020202020204" pitchFamily="34" charset="0"/>
              <a:buChar char="•"/>
            </a:pPr>
            <a:r>
              <a:rPr lang="en-US" sz="1600" i="1" dirty="0"/>
              <a:t>Can Shay receive STI testing without a parent’s permission?  What about HIV?</a:t>
            </a:r>
          </a:p>
          <a:p>
            <a:pPr marL="285750" lvl="0" indent="-285750">
              <a:buFont typeface="Arial" panose="020B0604020202020204" pitchFamily="34" charset="0"/>
              <a:buChar char="•"/>
            </a:pPr>
            <a:r>
              <a:rPr lang="en-US" sz="1600" i="1" dirty="0"/>
              <a:t>Can she be treated for an STI?  </a:t>
            </a:r>
          </a:p>
          <a:p>
            <a:pPr marL="285750" lvl="0" indent="-285750">
              <a:buFont typeface="Arial" panose="020B0604020202020204" pitchFamily="34" charset="0"/>
              <a:buChar char="•"/>
            </a:pPr>
            <a:r>
              <a:rPr lang="en-US" sz="1600" i="1" dirty="0"/>
              <a:t>Can she get the HPV vaccine?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75" y="975386"/>
            <a:ext cx="2290711" cy="3329319"/>
          </a:xfrm>
          <a:prstGeom prst="rect">
            <a:avLst/>
          </a:prstGeom>
        </p:spPr>
      </p:pic>
    </p:spTree>
    <p:custDataLst>
      <p:tags r:id="rId1"/>
    </p:custDataLst>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pPr>
              <a:lnSpc>
                <a:spcPct val="100000"/>
              </a:lnSpc>
            </a:pPr>
            <a:endParaRPr lang="en-US" dirty="0"/>
          </a:p>
        </p:txBody>
      </p:sp>
      <p:sp>
        <p:nvSpPr>
          <p:cNvPr id="2" name="Text Placeholder 1">
            <a:extLst>
              <a:ext uri="{FF2B5EF4-FFF2-40B4-BE49-F238E27FC236}">
                <a16:creationId xmlns:a16="http://schemas.microsoft.com/office/drawing/2014/main" id="{F9D44600-C254-576B-EBF8-DD120B218B3C}"/>
              </a:ext>
            </a:extLst>
          </p:cNvPr>
          <p:cNvSpPr>
            <a:spLocks noGrp="1"/>
          </p:cNvSpPr>
          <p:nvPr>
            <p:ph type="body" sz="quarter" idx="11"/>
          </p:nvPr>
        </p:nvSpPr>
        <p:spPr/>
        <p:txBody>
          <a:bodyPr/>
          <a:lstStyle/>
          <a:p>
            <a:pPr>
              <a:lnSpc>
                <a:spcPct val="100000"/>
              </a:lnSpc>
            </a:pPr>
            <a:endParaRPr lang="en-US" sz="2000" dirty="0"/>
          </a:p>
          <a:p>
            <a:pPr algn="ctr">
              <a:lnSpc>
                <a:spcPct val="100000"/>
              </a:lnSpc>
            </a:pPr>
            <a:endParaRPr lang="en-US" sz="2000" dirty="0"/>
          </a:p>
          <a:p>
            <a:pPr algn="ctr">
              <a:lnSpc>
                <a:spcPct val="100000"/>
              </a:lnSpc>
            </a:pPr>
            <a:endParaRPr lang="en-US" sz="2000" dirty="0"/>
          </a:p>
          <a:p>
            <a:pPr marL="0" indent="0" algn="ctr">
              <a:lnSpc>
                <a:spcPct val="100000"/>
              </a:lnSpc>
              <a:buNone/>
            </a:pPr>
            <a:r>
              <a:rPr lang="en-US" sz="1800" dirty="0"/>
              <a:t>Parents/guardians can access minors’ records, but provider may use discretion to prohibit parent/guardian access if it is not in the minor’s best interest	</a:t>
            </a:r>
          </a:p>
          <a:p>
            <a:endParaRPr lang="en-US" dirty="0"/>
          </a:p>
        </p:txBody>
      </p:sp>
      <p:sp>
        <p:nvSpPr>
          <p:cNvPr id="3" name="Title 2"/>
          <p:cNvSpPr>
            <a:spLocks noGrp="1"/>
          </p:cNvSpPr>
          <p:nvPr>
            <p:ph type="title"/>
          </p:nvPr>
        </p:nvSpPr>
        <p:spPr/>
        <p:txBody>
          <a:bodyPr/>
          <a:lstStyle/>
          <a:p>
            <a:r>
              <a:rPr lang="en-US" dirty="0"/>
              <a:t>Accessing Medical records</a:t>
            </a:r>
          </a:p>
        </p:txBody>
      </p:sp>
    </p:spTree>
    <p:custDataLst>
      <p:tags r:id="rId1"/>
    </p:custDataLst>
    <p:extLst>
      <p:ext uri="{BB962C8B-B14F-4D97-AF65-F5344CB8AC3E}">
        <p14:creationId xmlns:p14="http://schemas.microsoft.com/office/powerpoint/2010/main" val="13255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8CA53-D3BE-4A35-9EB7-A8B2D3C173F7}">
  <ds:schemaRefs>
    <ds:schemaRef ds:uri="http://www.w3.org/XML/1998/namespac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06384dcc-0cdc-498a-a7bd-67cf6bcf7cd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4415</TotalTime>
  <Words>1875</Words>
  <Application>Microsoft Office PowerPoint</Application>
  <PresentationFormat>Custom</PresentationFormat>
  <Paragraphs>133</Paragraphs>
  <Slides>11</Slides>
  <Notes>11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Calibri</vt:lpstr>
      <vt:lpstr>Courier New</vt:lpstr>
      <vt:lpstr>Roboto</vt:lpstr>
      <vt:lpstr>Roboto Condensed</vt:lpstr>
      <vt:lpstr>Title</vt:lpstr>
      <vt:lpstr>Text Only</vt:lpstr>
      <vt:lpstr>Text w/Pictures</vt:lpstr>
      <vt:lpstr>Text w/Video</vt:lpstr>
      <vt:lpstr>Other</vt:lpstr>
      <vt:lpstr>Nebraska Confidentiality and Minor Consent Laws</vt:lpstr>
      <vt:lpstr>CASE SCENARIO: SHAY, 15 Y/O GIRL</vt:lpstr>
      <vt:lpstr>Important Definitions</vt:lpstr>
      <vt:lpstr>NE Law: Parental Consent Exceptions </vt:lpstr>
      <vt:lpstr>Ne Law: Minor Consent</vt:lpstr>
      <vt:lpstr>Ne Law: Minor Consent</vt:lpstr>
      <vt:lpstr>NE Law: mandatory reporting </vt:lpstr>
      <vt:lpstr>CASE SCENARIO: SHAY, 15 Y/O GIRL</vt:lpstr>
      <vt:lpstr>Accessing Medical records</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Huff, Aubrey</cp:lastModifiedBy>
  <cp:revision>393</cp:revision>
  <dcterms:created xsi:type="dcterms:W3CDTF">2016-12-02T20:56:01Z</dcterms:created>
  <dcterms:modified xsi:type="dcterms:W3CDTF">2023-11-01T15:29:33Z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9750151E-9F42-41B7-9A90-86F1A029036C</vt:lpwstr>
  </property>
  <property fmtid="{D5CDD505-2E9C-101B-9397-08002B2CF9AE}" pid="4" name="ArticulatePath">
    <vt:lpwstr>Confidentiality Laws IA Spark Slides1</vt:lpwstr>
  </property>
</Properties>
</file>