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4"/>
    <p:sldMasterId id="2147483731" r:id="rId5"/>
    <p:sldMasterId id="2147483740" r:id="rId6"/>
    <p:sldMasterId id="2147483764" r:id="rId7"/>
    <p:sldMasterId id="2147483768" r:id="rId8"/>
  </p:sldMasterIdLst>
  <p:notesMasterIdLst>
    <p:notesMasterId r:id="rId23"/>
  </p:notesMasterIdLst>
  <p:handoutMasterIdLst>
    <p:handoutMasterId r:id="rId24"/>
  </p:handoutMasterIdLst>
  <p:sldIdLst>
    <p:sldId id="271" r:id="rId9"/>
    <p:sldId id="293" r:id="rId10"/>
    <p:sldId id="303" r:id="rId11"/>
    <p:sldId id="297" r:id="rId12"/>
    <p:sldId id="299" r:id="rId13"/>
    <p:sldId id="274" r:id="rId14"/>
    <p:sldId id="289" r:id="rId15"/>
    <p:sldId id="306" r:id="rId16"/>
    <p:sldId id="307" r:id="rId17"/>
    <p:sldId id="291" r:id="rId18"/>
    <p:sldId id="308" r:id="rId19"/>
    <p:sldId id="294" r:id="rId20"/>
    <p:sldId id="295" r:id="rId21"/>
    <p:sldId id="270" r:id="rId22"/>
  </p:sldIdLst>
  <p:sldSz cx="9756775" cy="5486400"/>
  <p:notesSz cx="6858000" cy="9144000"/>
  <p:custDataLst>
    <p:tags r:id="rId25"/>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Lane, Jenni" initials="LJ" lastIdx="9" clrIdx="2"/>
  <p:cmAuthor id="4" name="Schorin, Claire" initials="SC" lastIdx="1" clrIdx="3"/>
  <p:cmAuthor id="5" name="Cornelison, Kaleigh" initials="CK" lastIdx="7" clrIdx="4"/>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003366"/>
    <a:srgbClr val="8CC443"/>
    <a:srgbClr val="0D2571"/>
    <a:srgbClr val="0D233D"/>
    <a:srgbClr val="00ADEF"/>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92072" autoAdjust="0"/>
  </p:normalViewPr>
  <p:slideViewPr>
    <p:cSldViewPr snapToGrid="0">
      <p:cViewPr varScale="1">
        <p:scale>
          <a:sx n="65" d="100"/>
          <a:sy n="65" d="100"/>
        </p:scale>
        <p:origin x="1356" y="48"/>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F4C531-CEA5-1046-A045-56DCD3613DE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A440C4B-C7D0-ED05-D28D-B9021916A3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6EDC53-4F66-4CD9-A055-96FF06E5E055}" type="datetimeFigureOut">
              <a:rPr lang="en-US" smtClean="0"/>
              <a:t>11/20/2023</a:t>
            </a:fld>
            <a:endParaRPr lang="en-US"/>
          </a:p>
        </p:txBody>
      </p:sp>
      <p:sp>
        <p:nvSpPr>
          <p:cNvPr id="4" name="Footer Placeholder 3">
            <a:extLst>
              <a:ext uri="{FF2B5EF4-FFF2-40B4-BE49-F238E27FC236}">
                <a16:creationId xmlns:a16="http://schemas.microsoft.com/office/drawing/2014/main" id="{952AB6AF-69AD-8980-9079-DDCDAF25450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E5309F5-A850-A1BC-FBA8-B831C36C51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7AC4-2E0D-4F0C-8241-7C0E33825F6E}" type="slidenum">
              <a:rPr lang="en-US" smtClean="0"/>
              <a:t>‹#›</a:t>
            </a:fld>
            <a:endParaRPr lang="en-US"/>
          </a:p>
        </p:txBody>
      </p:sp>
    </p:spTree>
    <p:extLst>
      <p:ext uri="{BB962C8B-B14F-4D97-AF65-F5344CB8AC3E}">
        <p14:creationId xmlns:p14="http://schemas.microsoft.com/office/powerpoint/2010/main" val="2363507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Nevada law is complex, so if you want to do additional learning, resources are available in the facilitator guide to this Spark.</a:t>
            </a:r>
            <a:r>
              <a:rPr lang="en-US" sz="960" kern="1200" dirty="0">
                <a:solidFill>
                  <a:schemeClr val="tx1"/>
                </a:solidFill>
                <a:effectLst/>
                <a:latin typeface="+mn-lt"/>
                <a:ea typeface="+mn-ea"/>
                <a:cs typeface="+mn-cs"/>
              </a:rPr>
              <a:t> </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 we’re going to review when a minor’s confidentiality must be overridden. Health care providers must override the minor’s confidentiality and report…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If the minor is a risk to themselves or someone else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suspicion of abuse or neglect by an adult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minor is </a:t>
            </a:r>
            <a:r>
              <a:rPr lang="en-US" sz="960" u="sng" kern="1200" dirty="0">
                <a:solidFill>
                  <a:schemeClr val="tx1"/>
                </a:solidFill>
                <a:effectLst/>
                <a:latin typeface="+mn-lt"/>
                <a:ea typeface="+mn-ea"/>
                <a:cs typeface="+mn-cs"/>
              </a:rPr>
              <a:t>under</a:t>
            </a:r>
            <a:r>
              <a:rPr lang="en-US" sz="960" kern="1200" dirty="0">
                <a:solidFill>
                  <a:schemeClr val="tx1"/>
                </a:solidFill>
                <a:effectLst/>
                <a:latin typeface="+mn-lt"/>
                <a:ea typeface="+mn-ea"/>
                <a:cs typeface="+mn-cs"/>
              </a:rPr>
              <a:t> age 16 and has been involved in sexual activity with a person aged 18 or older</a:t>
            </a:r>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480794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In general, a minor’s parent/legal guardian is authorized to access the minor’s medical records. </a:t>
            </a:r>
          </a:p>
          <a:p>
            <a:r>
              <a:rPr lang="en-US" sz="960" kern="1200" dirty="0">
                <a:solidFill>
                  <a:schemeClr val="tx1"/>
                </a:solidFill>
                <a:effectLst/>
                <a:latin typeface="+mn-lt"/>
                <a:ea typeface="+mn-ea"/>
                <a:cs typeface="+mn-cs"/>
              </a:rPr>
              <a:t>However, a minor’s confidentiality may be protected if:</a:t>
            </a:r>
          </a:p>
          <a:p>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The provider uses believes parent/guardian access is not in the best interest of the health of the minor. </a:t>
            </a:r>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3859585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wrap</a:t>
            </a:r>
            <a:r>
              <a:rPr lang="en-US" sz="960" kern="1200" baseline="0" dirty="0">
                <a:solidFill>
                  <a:schemeClr val="tx1"/>
                </a:solidFill>
                <a:effectLst/>
                <a:latin typeface="+mn-lt"/>
                <a:ea typeface="+mn-ea"/>
                <a:cs typeface="+mn-cs"/>
              </a:rPr>
              <a:t> up by </a:t>
            </a:r>
            <a:r>
              <a:rPr lang="en-US" sz="960" kern="1200" dirty="0">
                <a:solidFill>
                  <a:schemeClr val="tx1"/>
                </a:solidFill>
                <a:effectLst/>
                <a:latin typeface="+mn-lt"/>
                <a:ea typeface="+mn-ea"/>
                <a:cs typeface="+mn-cs"/>
              </a:rPr>
              <a:t>going back to our 15-year-old patient scenario, Shay. We’ll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and treatment without a parent’s permission? [Answer: Yes, Shay can be tested and treated for</a:t>
            </a:r>
            <a:r>
              <a:rPr lang="en-US" sz="960" kern="1200" baseline="0" dirty="0">
                <a:solidFill>
                  <a:schemeClr val="tx1"/>
                </a:solidFill>
                <a:effectLst/>
                <a:latin typeface="+mn-lt"/>
                <a:ea typeface="+mn-ea"/>
                <a:cs typeface="+mn-cs"/>
              </a:rPr>
              <a:t> all STIs including HIV without her parent’s consent.</a:t>
            </a:r>
            <a:r>
              <a:rPr lang="en-US" sz="96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000" dirty="0">
                <a:solidFill>
                  <a:srgbClr val="8CC443"/>
                </a:solidFill>
              </a:rPr>
              <a:t>Can she receive preventive care, such as an HPV vaccine? What about condoms or other  contraception? </a:t>
            </a:r>
          </a:p>
          <a:p>
            <a:r>
              <a:rPr lang="en-US" sz="960" kern="1200" dirty="0">
                <a:solidFill>
                  <a:schemeClr val="tx1"/>
                </a:solidFill>
                <a:effectLst/>
                <a:latin typeface="+mn-lt"/>
                <a:ea typeface="+mn-ea"/>
                <a:cs typeface="+mn-cs"/>
              </a:rPr>
              <a:t>[</a:t>
            </a:r>
            <a:r>
              <a:rPr lang="en-US" sz="960" i="1" kern="1200" dirty="0">
                <a:solidFill>
                  <a:schemeClr val="tx1"/>
                </a:solidFill>
                <a:effectLst/>
                <a:latin typeface="+mn-lt"/>
                <a:ea typeface="+mn-ea"/>
                <a:cs typeface="+mn-cs"/>
              </a:rPr>
              <a:t>Answer: She can’t get an HPV vaccine without her mother’s consent, but she </a:t>
            </a:r>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can get condoms or other contraception without her mother’s consent.]</a:t>
            </a:r>
            <a:endParaRPr lang="en-US" sz="960" kern="1200" dirty="0">
              <a:solidFill>
                <a:schemeClr val="tx1"/>
              </a:solidFill>
              <a:effectLst/>
              <a:latin typeface="+mn-lt"/>
              <a:ea typeface="+mn-ea"/>
              <a:cs typeface="+mn-cs"/>
            </a:endParaRP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960" b="0" i="0" strike="noStrike" kern="1200" baseline="0" dirty="0">
                <a:solidFill>
                  <a:schemeClr val="tx1"/>
                </a:solidFill>
                <a:effectLst/>
                <a:latin typeface="+mn-lt"/>
                <a:ea typeface="+mn-ea"/>
                <a:cs typeface="+mn-cs"/>
              </a:rPr>
              <a:t>As we talked about at the beginning, there are different perspectives and feelings about how parents should be involved in their teen’s health care.  It can be helpful to consider how each of our own feelings affects the care we provide. </a:t>
            </a: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Are there other ways that Shay’s mother could find out that Shay received this service?  While the provider must encourage Shay to involve her mother, Nevada law says that information regarding consultation, examination, or treatment for a STI provided to teens may not be disclosed to a parent without the teen’s consent. </a:t>
            </a:r>
          </a:p>
          <a:p>
            <a:r>
              <a:rPr lang="en-US" sz="960" kern="1200" dirty="0">
                <a:solidFill>
                  <a:schemeClr val="tx1"/>
                </a:solidFill>
                <a:effectLst/>
                <a:latin typeface="+mn-lt"/>
                <a:ea typeface="+mn-ea"/>
                <a:cs typeface="+mn-cs"/>
              </a:rPr>
              <a:t>So, If Shay’s mother calls the clinic to ask if Shay received an STI test, can this information be released? [</a:t>
            </a:r>
            <a:r>
              <a:rPr lang="en-US" sz="960" i="1" kern="1200" dirty="0">
                <a:solidFill>
                  <a:schemeClr val="tx1"/>
                </a:solidFill>
                <a:effectLst/>
                <a:latin typeface="+mn-lt"/>
                <a:ea typeface="+mn-ea"/>
                <a:cs typeface="+mn-cs"/>
              </a:rPr>
              <a:t>Answer: No. There is special protection for this.]</a:t>
            </a:r>
            <a:endParaRPr lang="en-US" sz="96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A final note about Shay.  If she uses her mother’s insurance, any health information may be disclosed in an explanation of benefits (EOB) form that could be sent to her parents. For maximum confidentiality, a minor may go to a provider that is able to provide services without billing insurance, like a Title Ten clinic.  The Spark on Confidentiality Best Practices covers more strategies to ensure confidential services for minors.</a:t>
            </a:r>
          </a:p>
          <a:p>
            <a:pPr marL="0" indent="0">
              <a:buFont typeface="Arial" panose="020B0604020202020204" pitchFamily="34" charset="0"/>
              <a:buNone/>
            </a:pPr>
            <a:endParaRPr lang="en-US" sz="96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a:t>
            </a:r>
            <a:r>
              <a:rPr lang="en-US" sz="960" kern="1200" baseline="0" dirty="0">
                <a:solidFill>
                  <a:schemeClr val="tx1"/>
                </a:solidFill>
                <a:effectLst/>
                <a:latin typeface="+mn-lt"/>
                <a:ea typeface="+mn-ea"/>
                <a:cs typeface="+mn-cs"/>
              </a:rPr>
              <a:t> that we’ve reviewed the laws, l</a:t>
            </a:r>
            <a:r>
              <a:rPr lang="en-US" sz="960" kern="1200" dirty="0">
                <a:solidFill>
                  <a:schemeClr val="tx1"/>
                </a:solidFill>
                <a:effectLst/>
                <a:latin typeface="+mn-lt"/>
                <a:ea typeface="+mn-ea"/>
                <a:cs typeface="+mn-cs"/>
              </a:rPr>
              <a:t>et’s take a look at</a:t>
            </a:r>
            <a:r>
              <a:rPr lang="en-US" sz="960" kern="1200" baseline="0" dirty="0">
                <a:solidFill>
                  <a:schemeClr val="tx1"/>
                </a:solidFill>
                <a:effectLst/>
                <a:latin typeface="+mn-lt"/>
                <a:ea typeface="+mn-ea"/>
                <a:cs typeface="+mn-cs"/>
              </a:rPr>
              <a:t> another</a:t>
            </a:r>
            <a:r>
              <a:rPr lang="en-US" sz="960" kern="1200" dirty="0">
                <a:solidFill>
                  <a:schemeClr val="tx1"/>
                </a:solidFill>
                <a:effectLst/>
                <a:latin typeface="+mn-lt"/>
                <a:ea typeface="+mn-ea"/>
                <a:cs typeface="+mn-cs"/>
              </a:rPr>
              <a:t> scenario. Giovanni is a 17-year-old boy who is struggling with alcohol 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get outpatient counseling for substance abuse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rgbClr val="FF0000"/>
              </a:solidFill>
              <a:effectLst/>
              <a:latin typeface="+mn-lt"/>
              <a:ea typeface="+mn-ea"/>
              <a:cs typeface="+mn-cs"/>
            </a:endParaRPr>
          </a:p>
          <a:p>
            <a:r>
              <a:rPr lang="en-US" sz="960" kern="1200" dirty="0">
                <a:solidFill>
                  <a:schemeClr val="tx1"/>
                </a:solidFill>
                <a:effectLst/>
                <a:latin typeface="+mn-lt"/>
                <a:ea typeface="+mn-ea"/>
                <a:cs typeface="+mn-cs"/>
              </a:rPr>
              <a:t>The answer is yes. However, it is important to remember that the provider must make every reasonable effort to report treatment to the minor’s parents/guardian within reasonable time after treatment.</a:t>
            </a:r>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a:p>
        </p:txBody>
      </p:sp>
    </p:spTree>
    <p:extLst>
      <p:ext uri="{BB962C8B-B14F-4D97-AF65-F5344CB8AC3E}">
        <p14:creationId xmlns:p14="http://schemas.microsoft.com/office/powerpoint/2010/main" val="339161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a:t>
            </a:r>
            <a:r>
              <a:rPr lang="en-US" sz="960" kern="1200" baseline="0" dirty="0">
                <a:solidFill>
                  <a:schemeClr val="tx1"/>
                </a:solidFill>
                <a:effectLst/>
                <a:latin typeface="+mn-lt"/>
                <a:ea typeface="+mn-ea"/>
                <a:cs typeface="+mn-cs"/>
              </a:rPr>
              <a:t> provider</a:t>
            </a:r>
            <a:r>
              <a:rPr lang="en-US" sz="960" kern="1200" dirty="0">
                <a:solidFill>
                  <a:schemeClr val="tx1"/>
                </a:solidFill>
                <a:effectLst/>
                <a:latin typeface="+mn-lt"/>
                <a:ea typeface="+mn-ea"/>
                <a:cs typeface="+mn-cs"/>
              </a:rPr>
              <a:t> finds out that Shay is concerned about having an STI. Shay says she is worried her mother will kick her out of the house if she knows Shay is sexually active. </a:t>
            </a:r>
            <a:r>
              <a:rPr lang="en-US" sz="960" b="0" u="none" strike="noStrike" kern="1200" dirty="0">
                <a:solidFill>
                  <a:srgbClr val="7030A0"/>
                </a:solidFill>
                <a:effectLst/>
                <a:latin typeface="+mn-lt"/>
                <a:ea typeface="+mn-ea"/>
                <a:cs typeface="+mn-cs"/>
              </a:rPr>
              <a:t>Consider the answer to these questions</a:t>
            </a:r>
            <a:r>
              <a:rPr lang="en-US" sz="960" b="0" u="none" strike="noStrike" kern="1200" baseline="0" dirty="0">
                <a:solidFill>
                  <a:srgbClr val="7030A0"/>
                </a:solidFill>
                <a:effectLst/>
                <a:latin typeface="+mn-lt"/>
                <a:ea typeface="+mn-ea"/>
                <a:cs typeface="+mn-cs"/>
              </a:rPr>
              <a:t> quietly to yourself: C</a:t>
            </a:r>
            <a:r>
              <a:rPr lang="en-US" sz="960" b="0" u="none" strike="noStrike" kern="1200" dirty="0">
                <a:solidFill>
                  <a:srgbClr val="7030A0"/>
                </a:solidFill>
                <a:effectLst/>
                <a:latin typeface="+mn-lt"/>
                <a:ea typeface="+mn-ea"/>
                <a:cs typeface="+mn-cs"/>
              </a:rPr>
              <a:t>an the provider screen</a:t>
            </a:r>
            <a:r>
              <a:rPr lang="en-US" sz="960" b="0" u="none" strike="noStrike" kern="1200" baseline="0" dirty="0">
                <a:solidFill>
                  <a:srgbClr val="7030A0"/>
                </a:solidFill>
                <a:effectLst/>
                <a:latin typeface="+mn-lt"/>
                <a:ea typeface="+mn-ea"/>
                <a:cs typeface="+mn-cs"/>
              </a:rPr>
              <a:t> Shay for STIs without her mother’s knowledge or permission and still follow</a:t>
            </a:r>
            <a:r>
              <a:rPr lang="en-US" sz="960" b="0" u="none" strike="noStrike" kern="1200" dirty="0">
                <a:solidFill>
                  <a:srgbClr val="7030A0"/>
                </a:solidFill>
                <a:effectLst/>
                <a:latin typeface="+mn-lt"/>
                <a:ea typeface="+mn-ea"/>
                <a:cs typeface="+mn-cs"/>
              </a:rPr>
              <a:t> consent laws? Why or why not? </a:t>
            </a:r>
          </a:p>
          <a:p>
            <a:endParaRPr lang="en-US" sz="960" b="0" i="1" u="none" strike="noStrike" kern="1200" dirty="0">
              <a:solidFill>
                <a:srgbClr val="7030A0"/>
              </a:solidFill>
              <a:effectLst/>
              <a:latin typeface="+mn-lt"/>
              <a:ea typeface="+mn-ea"/>
              <a:cs typeface="+mn-cs"/>
            </a:endParaRPr>
          </a:p>
          <a:p>
            <a:r>
              <a:rPr lang="en-US" sz="960" b="0" i="1" u="none" strike="noStrike" kern="1200" dirty="0">
                <a:solidFill>
                  <a:srgbClr val="7030A0"/>
                </a:solidFill>
                <a:effectLst/>
                <a:latin typeface="+mn-lt"/>
                <a:ea typeface="+mn-ea"/>
                <a:cs typeface="+mn-cs"/>
              </a:rPr>
              <a:t>[Give participants a moment to respond to the question on the slide. You may choose to have discussion here or just have people think about it.]</a:t>
            </a:r>
          </a:p>
          <a:p>
            <a:endParaRPr lang="en-US" sz="960" b="0" u="none" strike="noStrike" kern="1200" baseline="0" dirty="0">
              <a:solidFill>
                <a:srgbClr val="7030A0"/>
              </a:solidFill>
              <a:effectLst/>
              <a:latin typeface="+mn-lt"/>
              <a:ea typeface="+mn-ea"/>
              <a:cs typeface="+mn-cs"/>
            </a:endParaRPr>
          </a:p>
          <a:p>
            <a:r>
              <a:rPr lang="en-US" sz="960" b="0" u="none" strike="noStrike" kern="1200" baseline="0" dirty="0">
                <a:solidFill>
                  <a:srgbClr val="7030A0"/>
                </a:solidFill>
                <a:effectLst/>
                <a:latin typeface="+mn-lt"/>
                <a:ea typeface="+mn-ea"/>
                <a:cs typeface="+mn-cs"/>
              </a:rPr>
              <a:t>Think about this might play out at your clinic, and we will talk about the answer at the end of the presentation. </a:t>
            </a:r>
            <a:endParaRPr lang="en-US" sz="960" b="0" u="none" strike="noStrike" kern="1200" dirty="0">
              <a:solidFill>
                <a:srgbClr val="7030A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Usually, not all of this patient information is available to everyone who comes into contact with her. When we know more details about a patient, does it affect how we feel about the patient’s right to confidentiality? Even though we know the law says we need to provide certain confidential services to teens without a parent’s permission, it can be challenging when we think parents should be involved. What can go wrong if we accidentally break confidentiality?</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[Have a couple of people respond briefly. Main point: If we don’t follow the laws, it can have a negative impact on teens.]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 For instance, Shay would probably be more likely to get tested for STIs and possibly get a method of contraception if she’s assured her mother’s permission is not required.</a:t>
            </a:r>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134441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marL="171450" lvl="0" indent="-171450">
              <a:buFont typeface="Arial" panose="020B0604020202020204" pitchFamily="34" charset="0"/>
              <a:buChar char="•"/>
            </a:pP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Even if a minor is allowed to consent to a service without a parent’s permission, it does not mean that the provider is required to keep it confidential. </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175895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These exceptions are based 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A minor’s </a:t>
            </a:r>
            <a:r>
              <a:rPr lang="en-US" sz="960" b="1" kern="1200" dirty="0">
                <a:solidFill>
                  <a:schemeClr val="tx1"/>
                </a:solidFill>
                <a:effectLst/>
                <a:latin typeface="+mn-lt"/>
                <a:ea typeface="+mn-ea"/>
                <a:cs typeface="+mn-cs"/>
              </a:rPr>
              <a:t>status</a:t>
            </a:r>
            <a:r>
              <a:rPr lang="en-US" sz="960" b="0" kern="1200" dirty="0">
                <a:solidFill>
                  <a:schemeClr val="tx1"/>
                </a:solidFill>
                <a:effectLst/>
                <a:latin typeface="+mn-lt"/>
                <a:ea typeface="+mn-ea"/>
                <a:cs typeface="+mn-cs"/>
              </a:rPr>
              <a:t>, or</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a:t>
            </a:r>
            <a:r>
              <a:rPr lang="en-US" sz="960" kern="1200" dirty="0">
                <a:solidFill>
                  <a:schemeClr val="tx1"/>
                </a:solidFill>
                <a:effectLst/>
                <a:latin typeface="+mn-lt"/>
                <a:ea typeface="+mn-ea"/>
                <a:cs typeface="+mn-cs"/>
              </a:rPr>
              <a:t>he </a:t>
            </a:r>
            <a:r>
              <a:rPr lang="en-US" sz="960" b="1" kern="1200" dirty="0">
                <a:solidFill>
                  <a:schemeClr val="tx1"/>
                </a:solidFill>
                <a:effectLst/>
                <a:latin typeface="+mn-lt"/>
                <a:ea typeface="+mn-ea"/>
                <a:cs typeface="+mn-cs"/>
              </a:rPr>
              <a:t>type of service </a:t>
            </a:r>
            <a:r>
              <a:rPr lang="en-US" sz="960" kern="1200" dirty="0">
                <a:solidFill>
                  <a:schemeClr val="tx1"/>
                </a:solidFill>
                <a:effectLst/>
                <a:latin typeface="+mn-lt"/>
                <a:ea typeface="+mn-ea"/>
                <a:cs typeface="+mn-cs"/>
              </a:rPr>
              <a:t>requested</a:t>
            </a:r>
            <a:r>
              <a:rPr lang="en-US" sz="960" kern="1200" baseline="0" dirty="0">
                <a:solidFill>
                  <a:schemeClr val="tx1"/>
                </a:solidFill>
                <a:effectLst/>
                <a:latin typeface="+mn-lt"/>
                <a:ea typeface="+mn-ea"/>
                <a:cs typeface="+mn-cs"/>
              </a:rPr>
              <a:t> </a:t>
            </a:r>
          </a:p>
          <a:p>
            <a:pPr marL="0" lvl="0" indent="0">
              <a:buFont typeface="Arial" panose="020B0604020202020204" pitchFamily="34" charset="0"/>
              <a:buNone/>
            </a:pP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kern="1200" baseline="0" dirty="0">
                <a:solidFill>
                  <a:schemeClr val="tx1"/>
                </a:solidFill>
                <a:effectLst/>
                <a:latin typeface="+mn-lt"/>
                <a:ea typeface="+mn-ea"/>
                <a:cs typeface="+mn-cs"/>
              </a:rPr>
              <a:t>Again, these laws can sometimes be confusing, so I’m passing out a handout that summarizes these exceptions. If it’s helpful, you can keep this on hand for quick reference in the future. </a:t>
            </a:r>
          </a:p>
          <a:p>
            <a:pPr marL="0" lvl="0" indent="0">
              <a:buFont typeface="Arial" panose="020B0604020202020204" pitchFamily="34" charset="0"/>
              <a:buNone/>
            </a:pPr>
            <a:endParaRPr lang="en-US" sz="960" i="1"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i="1" kern="1200" dirty="0">
                <a:solidFill>
                  <a:schemeClr val="tx1"/>
                </a:solidFill>
                <a:effectLst/>
                <a:latin typeface="+mn-lt"/>
                <a:ea typeface="+mn-ea"/>
                <a:cs typeface="+mn-cs"/>
              </a:rPr>
              <a:t>[Pass out the</a:t>
            </a:r>
            <a:r>
              <a:rPr lang="en-US" sz="960" i="1" kern="1200" baseline="0" dirty="0">
                <a:solidFill>
                  <a:schemeClr val="tx1"/>
                </a:solidFill>
                <a:effectLst/>
                <a:latin typeface="+mn-lt"/>
                <a:ea typeface="+mn-ea"/>
                <a:cs typeface="+mn-cs"/>
              </a:rPr>
              <a:t> “Nevada</a:t>
            </a:r>
            <a:r>
              <a:rPr lang="en-US" sz="960" i="1" kern="1200" dirty="0">
                <a:solidFill>
                  <a:schemeClr val="tx1"/>
                </a:solidFill>
                <a:effectLst/>
                <a:latin typeface="+mn-lt"/>
                <a:ea typeface="+mn-ea"/>
                <a:cs typeface="+mn-cs"/>
              </a:rPr>
              <a:t>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209181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let’s look at the exceptions based on status. </a:t>
            </a:r>
          </a:p>
          <a:p>
            <a:endParaRPr lang="en-US" baseline="0" dirty="0"/>
          </a:p>
          <a:p>
            <a:r>
              <a:rPr lang="en-US" dirty="0"/>
              <a:t>If</a:t>
            </a:r>
            <a:r>
              <a:rPr lang="en-US" baseline="0" dirty="0"/>
              <a:t> a minor has any of these four statuses, they can consent to health care services without a parent or guardian’s permission. </a:t>
            </a:r>
          </a:p>
          <a:p>
            <a:pPr marL="1028700" lvl="1" indent="-342900">
              <a:lnSpc>
                <a:spcPct val="108000"/>
              </a:lnSpc>
              <a:buFont typeface="Arial" panose="020B0604020202020204" pitchFamily="34" charset="0"/>
              <a:buChar char="•"/>
            </a:pPr>
            <a:r>
              <a:rPr lang="en-US" sz="2500" dirty="0"/>
              <a:t>Emancipated minors, living apart from parents/guardians for at least 4 months </a:t>
            </a:r>
          </a:p>
          <a:p>
            <a:pPr marL="1028700" lvl="1" indent="-342900">
              <a:lnSpc>
                <a:spcPct val="108000"/>
              </a:lnSpc>
              <a:buFont typeface="Arial" panose="020B0604020202020204" pitchFamily="34" charset="0"/>
              <a:buChar char="•"/>
            </a:pPr>
            <a:r>
              <a:rPr lang="en-US" sz="2500" dirty="0"/>
              <a:t>Married or previously married minors</a:t>
            </a:r>
          </a:p>
          <a:p>
            <a:pPr marL="1028700" lvl="1" indent="-342900">
              <a:lnSpc>
                <a:spcPct val="108000"/>
              </a:lnSpc>
              <a:buFont typeface="Arial" panose="020B0604020202020204" pitchFamily="34" charset="0"/>
              <a:buChar char="•"/>
            </a:pPr>
            <a:r>
              <a:rPr lang="en-US" sz="2500" dirty="0"/>
              <a:t>Minors who are mothers or who have borne a child </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731611" rtl="0" eaLnBrk="1" fontAlgn="auto" latinLnBrk="0" hangingPunct="1">
              <a:lnSpc>
                <a:spcPct val="100000"/>
              </a:lnSpc>
              <a:spcBef>
                <a:spcPts val="0"/>
              </a:spcBef>
              <a:spcAft>
                <a:spcPts val="0"/>
              </a:spcAft>
              <a:buClrTx/>
              <a:buSzTx/>
              <a:buFontTx/>
              <a:buNone/>
              <a:tabLst/>
              <a:defRPr/>
            </a:pPr>
            <a:r>
              <a:rPr lang="en-US" dirty="0"/>
              <a:t>Now</a:t>
            </a:r>
            <a:r>
              <a:rPr lang="en-US" baseline="0" dirty="0"/>
              <a:t> let’s look at the exceptions based on type of service. </a:t>
            </a:r>
            <a:r>
              <a:rPr lang="en-US" strike="noStrike" dirty="0"/>
              <a:t>Each</a:t>
            </a:r>
            <a:r>
              <a:rPr lang="en-US" strike="noStrike" baseline="0" dirty="0"/>
              <a:t> state has certain services that a minor may consent to without a parent or guardian’s consent.  Remember, a parent may still find out about the service, so it may not actually be confidential, but it’s important to note that legally, a minor does not need a parent to consent to these services: </a:t>
            </a:r>
          </a:p>
          <a:p>
            <a:pPr marL="228600" lvl="0" indent="-228600">
              <a:buAutoNum type="arabicPeriod"/>
            </a:pPr>
            <a:r>
              <a:rPr lang="en-US" sz="960" kern="1200" dirty="0">
                <a:solidFill>
                  <a:schemeClr val="tx1"/>
                </a:solidFill>
                <a:effectLst/>
                <a:latin typeface="+mn-lt"/>
                <a:ea typeface="+mn-ea"/>
                <a:cs typeface="+mn-cs"/>
              </a:rPr>
              <a:t>Pregnancy testing, birth control information, and contraceptives</a:t>
            </a:r>
          </a:p>
          <a:p>
            <a:pPr marL="228600" marR="0" lvl="0" indent="-228600" algn="l" defTabSz="731611" rtl="0" eaLnBrk="1" fontAlgn="auto" latinLnBrk="0" hangingPunct="1">
              <a:lnSpc>
                <a:spcPct val="100000"/>
              </a:lnSpc>
              <a:spcBef>
                <a:spcPts val="0"/>
              </a:spcBef>
              <a:spcAft>
                <a:spcPts val="0"/>
              </a:spcAft>
              <a:buClrTx/>
              <a:buSzTx/>
              <a:buFontTx/>
              <a:buAutoNum type="arabicPeriod"/>
              <a:tabLst/>
              <a:defRPr/>
            </a:pPr>
            <a:r>
              <a:rPr lang="en-US" sz="960" kern="1200" dirty="0">
                <a:solidFill>
                  <a:schemeClr val="tx1"/>
                </a:solidFill>
                <a:effectLst/>
                <a:latin typeface="+mn-lt"/>
                <a:ea typeface="+mn-ea"/>
                <a:cs typeface="+mn-cs"/>
              </a:rPr>
              <a:t>Testing and treatment for sexually transmitted infections including HIV testing and treatment. Providers must note an attempt to obtain minor consent to communicate with parents or justification for not attempting in minor’s medical record, unless doing so would jeopardize the treatment or result in a health hazard.</a:t>
            </a:r>
          </a:p>
          <a:p>
            <a:pPr marL="594406" marR="0" lvl="1" indent="-228600" algn="l" defTabSz="731611" rtl="0" eaLnBrk="1" fontAlgn="auto" latinLnBrk="0" hangingPunct="1">
              <a:lnSpc>
                <a:spcPct val="100000"/>
              </a:lnSpc>
              <a:spcBef>
                <a:spcPts val="0"/>
              </a:spcBef>
              <a:spcAft>
                <a:spcPts val="0"/>
              </a:spcAft>
              <a:buClrTx/>
              <a:buSzTx/>
              <a:buFontTx/>
              <a:buAutoNum type="arabicPeriod"/>
              <a:tabLst/>
              <a:defRP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Nevada law does not expressly allow minors to consent to HIV pre-exposure prophylaxis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state public health officials, to develop institutional policies around providing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without parental/guardian consent. You can contact the Nevada DBPH HIV Prevention and Surveillance Program at (702) 486-8105.</a:t>
            </a:r>
          </a:p>
          <a:p>
            <a:pPr marL="228600" lvl="0" indent="-228600">
              <a:buAutoNum type="arabicPeriod"/>
            </a:pPr>
            <a:r>
              <a:rPr lang="en-US" sz="960" kern="1200" dirty="0">
                <a:solidFill>
                  <a:schemeClr val="tx1"/>
                </a:solidFill>
                <a:effectLst/>
                <a:latin typeface="+mn-lt"/>
                <a:ea typeface="+mn-ea"/>
                <a:cs typeface="+mn-cs"/>
              </a:rPr>
              <a:t>Substance abuse treatment (Provider must make every reasonable effort to report treatment to the minor’s parents/guardian within reasonable time after treatment.)</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trike="noStrike"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Can a minor in the state of Nevada give consent for the HPV vaccine?  Nevada requires parent/guardian consent for all vaccines, including the HPV vaccine.</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Note that mental health medications also require a parent or guardian’s consent.</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206491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Can a minor in the state of Nevada give consent without a parent or guardian to obtain an abortion?  Nevada requires parent/guardian </a:t>
            </a:r>
            <a:r>
              <a:rPr lang="en-US" sz="960" i="1" kern="1200" dirty="0">
                <a:solidFill>
                  <a:schemeClr val="tx1"/>
                </a:solidFill>
                <a:effectLst/>
                <a:latin typeface="+mn-lt"/>
                <a:ea typeface="+mn-ea"/>
                <a:cs typeface="+mn-cs"/>
              </a:rPr>
              <a:t>notice</a:t>
            </a:r>
            <a:r>
              <a:rPr lang="en-US" sz="960" kern="1200" dirty="0">
                <a:solidFill>
                  <a:schemeClr val="tx1"/>
                </a:solidFill>
                <a:effectLst/>
                <a:latin typeface="+mn-lt"/>
                <a:ea typeface="+mn-ea"/>
                <a:cs typeface="+mn-cs"/>
              </a:rPr>
              <a:t> for a minor to receive abortion care. </a:t>
            </a:r>
          </a:p>
          <a:p>
            <a:pPr lvl="0"/>
            <a:endParaRPr lang="en-US" sz="960" kern="1200" dirty="0">
              <a:solidFill>
                <a:schemeClr val="tx1"/>
              </a:solidFill>
              <a:effectLst/>
              <a:latin typeface="+mn-lt"/>
              <a:ea typeface="+mn-ea"/>
              <a:cs typeface="+mn-cs"/>
            </a:endParaRPr>
          </a:p>
          <a:p>
            <a:pPr lvl="0"/>
            <a:r>
              <a:rPr lang="en-US" sz="960" kern="1200" dirty="0">
                <a:solidFill>
                  <a:schemeClr val="tx1"/>
                </a:solidFill>
                <a:effectLst/>
                <a:latin typeface="+mn-lt"/>
                <a:ea typeface="+mn-ea"/>
                <a:cs typeface="+mn-cs"/>
              </a:rPr>
              <a:t>Unless deemed medically necessary by a physician to save the patient’s life or health,</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parent/guardian notice is required before performing an abortion. A minor may seek court order to obtain an abortion without parental notification</a:t>
            </a: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3681087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21475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7918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1941783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813676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75134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79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00754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027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5613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764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271252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3815217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049647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2024225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00365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29517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9175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1314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69292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900978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51117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832845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274356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6698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74669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2264885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623453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523276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52582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85260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04279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824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130998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18167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249179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98914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5896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70871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58362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127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22044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2.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3.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theme" Target="../theme/theme5.xml"/><Relationship Id="rId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p>
          </p:txBody>
        </p:sp>
      </p:grpSp>
      <p:sp>
        <p:nvSpPr>
          <p:cNvPr id="3" name="TextBox 2"/>
          <p:cNvSpPr txBox="1"/>
          <p:nvPr userDrawn="1"/>
        </p:nvSpPr>
        <p:spPr>
          <a:xfrm>
            <a:off x="6474313" y="5205046"/>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2598945805"/>
      </p:ext>
    </p:extLst>
  </p:cSld>
  <p:clrMap bg1="lt1" tx1="dk1" bg2="lt2" tx2="dk2" accent1="accent1" accent2="accent2" accent3="accent3" accent4="accent4" accent5="accent5" accent6="accent6" hlink="hlink" folHlink="folHlink"/>
  <p:sldLayoutIdLst>
    <p:sldLayoutId id="2147483730" r:id="rId1"/>
    <p:sldLayoutId id="2147483773" r:id="rId2"/>
    <p:sldLayoutId id="214748377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B0A914A-AF00-3B20-667C-1B8688BAD16E}"/>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1034469613"/>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21CBF606-1EA0-B402-74D8-B6FDC567A4B5}"/>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367954006"/>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 id="2147483760" r:id="rId20"/>
    <p:sldLayoutId id="2147483761" r:id="rId21"/>
    <p:sldLayoutId id="2147483762" r:id="rId22"/>
    <p:sldLayoutId id="2147483763"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EC3E9078-DA26-B9CB-E4BD-13130329F4D9}"/>
              </a:ext>
            </a:extLst>
          </p:cNvPr>
          <p:cNvSpPr txBox="1"/>
          <p:nvPr userDrawn="1"/>
        </p:nvSpPr>
        <p:spPr>
          <a:xfrm>
            <a:off x="7796831" y="309987"/>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4225387774"/>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21727844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879541" y="5038"/>
            <a:ext cx="5877233" cy="2966762"/>
          </a:xfrm>
        </p:spPr>
        <p:txBody>
          <a:bodyPr/>
          <a:lstStyle/>
          <a:p>
            <a:r>
              <a:rPr lang="en-US" dirty="0"/>
              <a:t>Nevada</a:t>
            </a:r>
            <a:br>
              <a:rPr lang="en-US" dirty="0"/>
            </a:br>
            <a:r>
              <a:rPr lang="en-US" dirty="0"/>
              <a:t>Minor Consent and Confidentiality Laws</a:t>
            </a:r>
          </a:p>
        </p:txBody>
      </p:sp>
      <p:sp>
        <p:nvSpPr>
          <p:cNvPr id="16" name="TextBox 15"/>
          <p:cNvSpPr txBox="1"/>
          <p:nvPr/>
        </p:nvSpPr>
        <p:spPr>
          <a:xfrm>
            <a:off x="4949928" y="3504952"/>
            <a:ext cx="3727654" cy="461665"/>
          </a:xfrm>
          <a:prstGeom prst="rect">
            <a:avLst/>
          </a:prstGeom>
          <a:noFill/>
        </p:spPr>
        <p:txBody>
          <a:bodyPr wrap="square" rtlCol="0">
            <a:spAutoFit/>
          </a:bodyPr>
          <a:lstStyle/>
          <a:p>
            <a:pPr algn="ctr"/>
            <a:r>
              <a:rPr lang="en-US" sz="1200" i="1" dirty="0"/>
              <a:t>For educational purposes only</a:t>
            </a:r>
            <a:br>
              <a:rPr lang="en-US" sz="1200" i="1" dirty="0"/>
            </a:br>
            <a:r>
              <a:rPr lang="en-US" sz="1200" i="1" dirty="0"/>
              <a:t>Updated July 2023</a:t>
            </a:r>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655" y="4783397"/>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04150"/>
          </a:xfrm>
          <a:prstGeom prst="rect">
            <a:avLst/>
          </a:prstGeom>
        </p:spPr>
        <p:txBody>
          <a:bodyPr/>
          <a:lstStyle/>
          <a:p>
            <a:pPr marL="0" indent="0">
              <a:buNone/>
            </a:pPr>
            <a:r>
              <a:rPr lang="en-US" sz="2400" b="1" dirty="0">
                <a:solidFill>
                  <a:srgbClr val="99CC33"/>
                </a:solidFill>
                <a:latin typeface="+mj-lt"/>
                <a:cs typeface="Calibri" pitchFamily="34" charset="0"/>
              </a:rPr>
              <a:t>HEALTH CARE PROVIDERS MUST OVERRIDE THE MINOR’S CONFIDENTIALITY AND REPORT IF:</a:t>
            </a:r>
          </a:p>
        </p:txBody>
      </p:sp>
      <p:sp>
        <p:nvSpPr>
          <p:cNvPr id="3" name="Title 2"/>
          <p:cNvSpPr>
            <a:spLocks noGrp="1"/>
          </p:cNvSpPr>
          <p:nvPr>
            <p:ph type="title"/>
          </p:nvPr>
        </p:nvSpPr>
        <p:spPr/>
        <p:txBody>
          <a:bodyPr/>
          <a:lstStyle/>
          <a:p>
            <a:r>
              <a:rPr lang="en-US" dirty="0"/>
              <a:t>Nevada reporting requirements</a:t>
            </a:r>
          </a:p>
        </p:txBody>
      </p:sp>
      <p:sp>
        <p:nvSpPr>
          <p:cNvPr id="7" name="Text Placeholder 4">
            <a:extLst>
              <a:ext uri="{FF2B5EF4-FFF2-40B4-BE49-F238E27FC236}">
                <a16:creationId xmlns:a16="http://schemas.microsoft.com/office/drawing/2014/main" id="{54037F97-B68E-5165-C67C-1074B0CE5116}"/>
              </a:ext>
            </a:extLst>
          </p:cNvPr>
          <p:cNvSpPr txBox="1">
            <a:spLocks/>
          </p:cNvSpPr>
          <p:nvPr/>
        </p:nvSpPr>
        <p:spPr>
          <a:xfrm>
            <a:off x="767555" y="1625600"/>
            <a:ext cx="8221664" cy="2082800"/>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dirty="0"/>
              <a:t>If the minor is a risk to themselves or someone else</a:t>
            </a:r>
          </a:p>
          <a:p>
            <a:pPr marL="285750" indent="-285750">
              <a:buFont typeface="Arial" panose="020B0604020202020204" pitchFamily="34" charset="0"/>
              <a:buChar char="•"/>
            </a:pPr>
            <a:r>
              <a:rPr lang="en-US" dirty="0"/>
              <a:t>There is suspicion of abuse or neglect by an adult</a:t>
            </a:r>
          </a:p>
          <a:p>
            <a:pPr marL="285750" indent="-285750">
              <a:buFont typeface="Arial" panose="020B0604020202020204" pitchFamily="34" charset="0"/>
              <a:buChar char="•"/>
            </a:pPr>
            <a:r>
              <a:rPr lang="en-US" dirty="0"/>
              <a:t>The minor is under age 16 and has been involved in sexual activity with a person aged 18 or older</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prstGeom prst="rect">
            <a:avLst/>
          </a:prstGeom>
        </p:spPr>
        <p:txBody>
          <a:bodyPr/>
          <a:lstStyle/>
          <a:p>
            <a:pPr marL="0" indent="0">
              <a:buNone/>
            </a:pPr>
            <a:endParaRPr lang="en-US" dirty="0">
              <a:cs typeface="Calibri" pitchFamily="34" charset="0"/>
            </a:endParaRPr>
          </a:p>
        </p:txBody>
      </p:sp>
      <p:sp>
        <p:nvSpPr>
          <p:cNvPr id="2" name="Text Placeholder 1">
            <a:extLst>
              <a:ext uri="{FF2B5EF4-FFF2-40B4-BE49-F238E27FC236}">
                <a16:creationId xmlns:a16="http://schemas.microsoft.com/office/drawing/2014/main" id="{CBE6382F-360D-4A20-7CB3-46F9070F7361}"/>
              </a:ext>
            </a:extLst>
          </p:cNvPr>
          <p:cNvSpPr>
            <a:spLocks noGrp="1"/>
          </p:cNvSpPr>
          <p:nvPr>
            <p:ph type="body" sz="quarter" idx="11"/>
          </p:nvPr>
        </p:nvSpPr>
        <p:spPr/>
        <p:txBody>
          <a:bodyPr/>
          <a:lstStyle/>
          <a:p>
            <a:pPr marL="0" indent="0">
              <a:buNone/>
            </a:pPr>
            <a:r>
              <a:rPr lang="en-US" sz="1800" dirty="0">
                <a:cs typeface="Calibri" pitchFamily="34" charset="0"/>
              </a:rPr>
              <a:t>In general, a minor’s parent/legal guardian is authorized to access the minor’s medical records. </a:t>
            </a:r>
          </a:p>
          <a:p>
            <a:pPr marL="0" indent="0">
              <a:buNone/>
            </a:pPr>
            <a:r>
              <a:rPr lang="en-US" sz="1800" dirty="0">
                <a:cs typeface="Calibri" pitchFamily="34" charset="0"/>
              </a:rPr>
              <a:t>However, a minor’s confidentiality may be protected if:</a:t>
            </a:r>
          </a:p>
          <a:p>
            <a:pPr marL="342900" indent="-342900">
              <a:buFont typeface="Arial" panose="020B0604020202020204" pitchFamily="34" charset="0"/>
              <a:buChar char="•"/>
            </a:pPr>
            <a:r>
              <a:rPr lang="en-US" sz="1800" dirty="0">
                <a:cs typeface="Calibri" pitchFamily="34" charset="0"/>
              </a:rPr>
              <a:t>The provider uses believes parent/guardian access is not in the best interest of the health of the minor. </a:t>
            </a:r>
          </a:p>
        </p:txBody>
      </p:sp>
      <p:sp>
        <p:nvSpPr>
          <p:cNvPr id="3" name="Title 2"/>
          <p:cNvSpPr>
            <a:spLocks noGrp="1"/>
          </p:cNvSpPr>
          <p:nvPr>
            <p:ph type="title"/>
          </p:nvPr>
        </p:nvSpPr>
        <p:spPr/>
        <p:txBody>
          <a:bodyPr/>
          <a:lstStyle/>
          <a:p>
            <a:r>
              <a:rPr lang="en-US" dirty="0"/>
              <a:t>Accessing records</a:t>
            </a:r>
          </a:p>
        </p:txBody>
      </p:sp>
    </p:spTree>
    <p:custDataLst>
      <p:tags r:id="rId1"/>
    </p:custDataLst>
    <p:extLst>
      <p:ext uri="{BB962C8B-B14F-4D97-AF65-F5344CB8AC3E}">
        <p14:creationId xmlns:p14="http://schemas.microsoft.com/office/powerpoint/2010/main" val="123264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4D70EBD0-C618-D639-C27C-93DC46408592}"/>
              </a:ext>
            </a:extLst>
          </p:cNvPr>
          <p:cNvSpPr>
            <a:spLocks noGrp="1"/>
          </p:cNvSpPr>
          <p:nvPr>
            <p:ph type="body" sz="quarter" idx="11"/>
          </p:nvPr>
        </p:nvSpPr>
        <p:spPr>
          <a:xfrm>
            <a:off x="774940" y="1077017"/>
            <a:ext cx="4103447"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9" name="Rectangle 8"/>
          <p:cNvSpPr/>
          <p:nvPr/>
        </p:nvSpPr>
        <p:spPr>
          <a:xfrm>
            <a:off x="771523" y="4311710"/>
            <a:ext cx="8035125" cy="830997"/>
          </a:xfrm>
          <a:prstGeom prst="rect">
            <a:avLst/>
          </a:prstGeom>
          <a:noFill/>
        </p:spPr>
        <p:txBody>
          <a:bodyPr wrap="square">
            <a:spAutoFit/>
          </a:bodyPr>
          <a:lstStyle/>
          <a:p>
            <a:pPr marL="342900" lvl="0" indent="-342900">
              <a:buFont typeface="Arial" panose="020B0604020202020204" pitchFamily="34" charset="0"/>
              <a:buChar char="•"/>
            </a:pPr>
            <a:r>
              <a:rPr lang="en-US" sz="1600" i="1" dirty="0"/>
              <a:t>Can Shay receive STI testing and treatment without a parent’s permission?  </a:t>
            </a:r>
          </a:p>
          <a:p>
            <a:pPr marL="342900" lvl="0" indent="-342900">
              <a:buFont typeface="Arial" panose="020B0604020202020204" pitchFamily="34" charset="0"/>
              <a:buChar char="•"/>
            </a:pPr>
            <a:r>
              <a:rPr lang="en-US" sz="1600" i="1" dirty="0"/>
              <a:t>Can she receive preventive care, such as an HPV vaccine? What about condoms or other  contraception? </a:t>
            </a:r>
          </a:p>
        </p:txBody>
      </p:sp>
      <p:pic>
        <p:nvPicPr>
          <p:cNvPr id="7" name="Picture 6">
            <a:extLst>
              <a:ext uri="{FF2B5EF4-FFF2-40B4-BE49-F238E27FC236}">
                <a16:creationId xmlns:a16="http://schemas.microsoft.com/office/drawing/2014/main" id="{147E0DD3-9208-150F-9DE4-F17EA4137B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45926" y="923599"/>
            <a:ext cx="2331161" cy="3388111"/>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428117" y="1030131"/>
            <a:ext cx="4054046" cy="4087829"/>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3445A0DB-EDCB-3B84-BD14-31701F04021C}"/>
              </a:ext>
            </a:extLst>
          </p:cNvPr>
          <p:cNvSpPr>
            <a:spLocks noGrp="1"/>
          </p:cNvSpPr>
          <p:nvPr>
            <p:ph type="body" sz="quarter" idx="11"/>
          </p:nvPr>
        </p:nvSpPr>
        <p:spPr>
          <a:xfrm>
            <a:off x="4878387" y="1030131"/>
            <a:ext cx="4123109" cy="3650191"/>
          </a:xfrm>
        </p:spPr>
        <p:txBody>
          <a:bodyPr/>
          <a:lstStyle/>
          <a:p>
            <a:pPr lvl="0" algn="l"/>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alcohol use</a:t>
            </a:r>
          </a:p>
          <a:p>
            <a:pPr lvl="0" algn="l"/>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a:p>
            <a:endParaRPr lang="en-US" dirty="0"/>
          </a:p>
        </p:txBody>
      </p:sp>
      <p:sp>
        <p:nvSpPr>
          <p:cNvPr id="9" name="TextBox 8"/>
          <p:cNvSpPr txBox="1"/>
          <p:nvPr/>
        </p:nvSpPr>
        <p:spPr>
          <a:xfrm>
            <a:off x="4673729" y="3871494"/>
            <a:ext cx="4892403" cy="584775"/>
          </a:xfrm>
          <a:prstGeom prst="rect">
            <a:avLst/>
          </a:prstGeom>
          <a:noFill/>
        </p:spPr>
        <p:txBody>
          <a:bodyPr wrap="square" rtlCol="0">
            <a:spAutoFit/>
          </a:bodyPr>
          <a:lstStyle/>
          <a:p>
            <a:pPr marL="119063" lvl="0" algn="ctr"/>
            <a:r>
              <a:rPr lang="en-US" sz="1600" i="1" dirty="0"/>
              <a:t>Is Giovanni allowed to get outpatient counseling for substance abuse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pic>
        <p:nvPicPr>
          <p:cNvPr id="5" name="Picture Placeholder 5">
            <a:extLst>
              <a:ext uri="{FF2B5EF4-FFF2-40B4-BE49-F238E27FC236}">
                <a16:creationId xmlns:a16="http://schemas.microsoft.com/office/drawing/2014/main" id="{02C00BAC-B274-40D1-8104-4D2CD5249E38}"/>
              </a:ext>
            </a:extLst>
          </p:cNvPr>
          <p:cNvPicPr>
            <a:picLocks noChangeAspect="1"/>
          </p:cNvPicPr>
          <p:nvPr/>
        </p:nvPicPr>
        <p:blipFill>
          <a:blip r:embed="rId4" cstate="hqprint">
            <a:extLst>
              <a:ext uri="{28A0092B-C50C-407E-A947-70E740481C1C}">
                <a14:useLocalDpi xmlns:a14="http://schemas.microsoft.com/office/drawing/2010/main" val="0"/>
              </a:ext>
            </a:extLst>
          </a:blip>
          <a:srcRect l="16667" r="16667"/>
          <a:stretch>
            <a:fillRect/>
          </a:stretch>
        </p:blipFill>
        <p:spPr>
          <a:xfrm>
            <a:off x="307975" y="1614120"/>
            <a:ext cx="3152320" cy="3152319"/>
          </a:xfrm>
          <a:prstGeom prst="rect">
            <a:avLst/>
          </a:prstGeom>
        </p:spPr>
      </p:pic>
      <p:sp>
        <p:nvSpPr>
          <p:cNvPr id="16" name="TextBox 15"/>
          <p:cNvSpPr txBox="1"/>
          <p:nvPr/>
        </p:nvSpPr>
        <p:spPr>
          <a:xfrm>
            <a:off x="3960996" y="3237542"/>
            <a:ext cx="2419304" cy="276999"/>
          </a:xfrm>
          <a:prstGeom prst="rect">
            <a:avLst/>
          </a:prstGeom>
          <a:noFill/>
        </p:spPr>
        <p:txBody>
          <a:bodyPr wrap="square" rtlCol="0">
            <a:spAutoFit/>
          </a:bodyPr>
          <a:lstStyle/>
          <a:p>
            <a:r>
              <a:rPr lang="en-US" sz="1200" i="1" dirty="0">
                <a:solidFill>
                  <a:schemeClr val="bg1"/>
                </a:solidFill>
              </a:rPr>
              <a:t>For educational purposes only </a:t>
            </a:r>
          </a:p>
        </p:txBody>
      </p:sp>
      <p:pic>
        <p:nvPicPr>
          <p:cNvPr id="2" name="Picture 1" descr="A yellow letter m and blue text&#10;&#10;Description automatically generated">
            <a:extLst>
              <a:ext uri="{FF2B5EF4-FFF2-40B4-BE49-F238E27FC236}">
                <a16:creationId xmlns:a16="http://schemas.microsoft.com/office/drawing/2014/main" id="{8893654B-9151-4231-AA5E-09D180A669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5655" y="4783397"/>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7" name="Text Placeholder 6">
            <a:extLst>
              <a:ext uri="{FF2B5EF4-FFF2-40B4-BE49-F238E27FC236}">
                <a16:creationId xmlns:a16="http://schemas.microsoft.com/office/drawing/2014/main" id="{D81EF7AC-62DF-6117-FD29-1CF8474AAD28}"/>
              </a:ext>
            </a:extLst>
          </p:cNvPr>
          <p:cNvSpPr>
            <a:spLocks noGrp="1"/>
          </p:cNvSpPr>
          <p:nvPr>
            <p:ph type="body" sz="quarter" idx="11"/>
          </p:nvPr>
        </p:nvSpPr>
        <p:spPr>
          <a:xfrm>
            <a:off x="763347" y="1123478"/>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763347" y="4239400"/>
            <a:ext cx="4811830" cy="923330"/>
          </a:xfrm>
          <a:prstGeom prst="rect">
            <a:avLst/>
          </a:prstGeom>
          <a:noFill/>
        </p:spPr>
        <p:txBody>
          <a:bodyPr wrap="square">
            <a:spAutoFit/>
          </a:bodyPr>
          <a:lstStyle/>
          <a:p>
            <a:pPr marL="285750" lvl="0" indent="-285750">
              <a:buFont typeface="Arial" panose="020B0604020202020204" pitchFamily="34" charset="0"/>
              <a:buChar char="•"/>
            </a:pPr>
            <a:r>
              <a:rPr lang="en-US" sz="1800" i="1" dirty="0"/>
              <a:t>Can the provider screen Shay for STIs without her mother’s consent? </a:t>
            </a:r>
          </a:p>
          <a:p>
            <a:pPr marL="285750" lvl="0" indent="-285750">
              <a:buFont typeface="Arial" panose="020B0604020202020204" pitchFamily="34" charset="0"/>
              <a:buChar char="•"/>
            </a:pPr>
            <a:r>
              <a:rPr lang="en-US" sz="1800" i="1" dirty="0"/>
              <a:t>Why or why not?</a:t>
            </a:r>
          </a:p>
        </p:txBody>
      </p:sp>
      <p:pic>
        <p:nvPicPr>
          <p:cNvPr id="2" name="Picture 1">
            <a:extLst>
              <a:ext uri="{FF2B5EF4-FFF2-40B4-BE49-F238E27FC236}">
                <a16:creationId xmlns:a16="http://schemas.microsoft.com/office/drawing/2014/main" id="{FA681D3B-E2B9-4E52-F7E5-C063B915EB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726" y="966269"/>
            <a:ext cx="2727816" cy="3964610"/>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3" name="Text Placeholder 2">
            <a:extLst>
              <a:ext uri="{FF2B5EF4-FFF2-40B4-BE49-F238E27FC236}">
                <a16:creationId xmlns:a16="http://schemas.microsoft.com/office/drawing/2014/main" id="{96CE6CA2-3DF7-179D-0EF9-65EDF31B53C2}"/>
              </a:ext>
            </a:extLst>
          </p:cNvPr>
          <p:cNvSpPr>
            <a:spLocks noGrp="1"/>
          </p:cNvSpPr>
          <p:nvPr>
            <p:ph type="body" sz="quarter" idx="11"/>
          </p:nvPr>
        </p:nvSpPr>
        <p:spPr>
          <a:xfrm>
            <a:off x="771524" y="1123478"/>
            <a:ext cx="4073883" cy="3650191"/>
          </a:xfrm>
        </p:spPr>
        <p:txBody>
          <a:bodyPr/>
          <a:lstStyle/>
          <a:p>
            <a:pPr marL="0" lvl="0" indent="0">
              <a:buNone/>
            </a:pPr>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0" lvl="0" indent="0">
              <a:buNone/>
            </a:pPr>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0" lvl="0" indent="0">
              <a:buNone/>
            </a:pPr>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3726" y="966269"/>
            <a:ext cx="2727816" cy="3964610"/>
          </a:xfrm>
          <a:prstGeom prst="rect">
            <a:avLst/>
          </a:prstGeom>
        </p:spPr>
      </p:pic>
    </p:spTree>
    <p:extLst>
      <p:ext uri="{BB962C8B-B14F-4D97-AF65-F5344CB8AC3E}">
        <p14:creationId xmlns:p14="http://schemas.microsoft.com/office/powerpoint/2010/main" val="281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a:spLocks noGrp="1"/>
          </p:cNvSpPr>
          <p:nvPr>
            <p:ph type="body" sz="quarter" idx="10"/>
          </p:nvPr>
        </p:nvSpPr>
        <p:spPr>
          <a:prstGeom prst="rect">
            <a:avLst/>
          </a:prstGeom>
        </p:spPr>
        <p:txBody>
          <a:bodyPr/>
          <a:lstStyle/>
          <a:p>
            <a:pPr marL="0" indent="0">
              <a:lnSpc>
                <a:spcPct val="100000"/>
              </a:lnSpc>
              <a:buNone/>
            </a:pPr>
            <a:r>
              <a:rPr lang="en-US" sz="2400" b="1" cap="all" dirty="0">
                <a:solidFill>
                  <a:srgbClr val="99CC33"/>
                </a:solidFill>
                <a:latin typeface="Roboto Condensed"/>
                <a:cs typeface="Calibri" pitchFamily="34" charset="0"/>
              </a:rPr>
              <a:t>Consent</a:t>
            </a:r>
            <a:endParaRPr lang="en-US" sz="2400" i="1" dirty="0">
              <a:solidFill>
                <a:prstClr val="white"/>
              </a:solidFill>
              <a:cs typeface="Calibri" pitchFamily="34" charset="0"/>
            </a:endParaRPr>
          </a:p>
        </p:txBody>
      </p:sp>
      <p:sp>
        <p:nvSpPr>
          <p:cNvPr id="3" name="Text Placeholder 2">
            <a:extLst>
              <a:ext uri="{FF2B5EF4-FFF2-40B4-BE49-F238E27FC236}">
                <a16:creationId xmlns:a16="http://schemas.microsoft.com/office/drawing/2014/main" id="{C355A2B5-3CAA-0DE7-4B5E-021F5D97B7B7}"/>
              </a:ext>
            </a:extLst>
          </p:cNvPr>
          <p:cNvSpPr>
            <a:spLocks noGrp="1"/>
          </p:cNvSpPr>
          <p:nvPr>
            <p:ph type="body" sz="quarter" idx="11"/>
          </p:nvPr>
        </p:nvSpPr>
        <p:spPr/>
        <p:txBody>
          <a:bodyPr/>
          <a:lstStyle/>
          <a:p>
            <a:pPr marL="400050" indent="-285750">
              <a:lnSpc>
                <a:spcPct val="100000"/>
              </a:lnSpc>
              <a:buFont typeface="Arial" panose="020B0604020202020204" pitchFamily="34" charset="0"/>
              <a:buChar char="•"/>
            </a:pPr>
            <a:r>
              <a:rPr lang="en-US" sz="1800" dirty="0"/>
              <a:t>Permission to act </a:t>
            </a:r>
          </a:p>
          <a:p>
            <a:pPr marL="457200" indent="-347472">
              <a:lnSpc>
                <a:spcPct val="100000"/>
              </a:lnSpc>
              <a:buFont typeface="Arial" panose="020B0604020202020204" pitchFamily="34" charset="0"/>
              <a:buChar char="•"/>
            </a:pPr>
            <a:r>
              <a:rPr lang="en-US" sz="1800" dirty="0"/>
              <a:t>Parent/guardian must give consent before their minor child can receive services (except specific confidential services)</a:t>
            </a:r>
          </a:p>
          <a:p>
            <a:endParaRPr lang="en-US" dirty="0"/>
          </a:p>
        </p:txBody>
      </p:sp>
      <p:sp>
        <p:nvSpPr>
          <p:cNvPr id="4" name="Title 3"/>
          <p:cNvSpPr>
            <a:spLocks noGrp="1"/>
          </p:cNvSpPr>
          <p:nvPr>
            <p:ph type="title"/>
          </p:nvPr>
        </p:nvSpPr>
        <p:spPr>
          <a:ln>
            <a:noFill/>
          </a:ln>
        </p:spPr>
        <p:txBody>
          <a:bodyPr/>
          <a:lstStyle/>
          <a:p>
            <a:r>
              <a:rPr lang="en-US" dirty="0"/>
              <a:t>Important Definitions</a:t>
            </a:r>
          </a:p>
        </p:txBody>
      </p:sp>
      <p:sp>
        <p:nvSpPr>
          <p:cNvPr id="6" name="Text Placeholder 5">
            <a:extLst>
              <a:ext uri="{FF2B5EF4-FFF2-40B4-BE49-F238E27FC236}">
                <a16:creationId xmlns:a16="http://schemas.microsoft.com/office/drawing/2014/main" id="{C9AEB335-59EF-D75B-FE5B-4918879CF1A6}"/>
              </a:ext>
            </a:extLst>
          </p:cNvPr>
          <p:cNvSpPr>
            <a:spLocks noGrp="1"/>
          </p:cNvSpPr>
          <p:nvPr>
            <p:ph type="body" sz="quarter" idx="12"/>
          </p:nvPr>
        </p:nvSpPr>
        <p:spPr/>
        <p:txBody>
          <a:bodyPr/>
          <a:lstStyle/>
          <a:p>
            <a:r>
              <a:rPr lang="en-US" dirty="0"/>
              <a:t>Confidentiality</a:t>
            </a:r>
          </a:p>
        </p:txBody>
      </p:sp>
      <p:sp>
        <p:nvSpPr>
          <p:cNvPr id="7" name="Text Placeholder 6">
            <a:extLst>
              <a:ext uri="{FF2B5EF4-FFF2-40B4-BE49-F238E27FC236}">
                <a16:creationId xmlns:a16="http://schemas.microsoft.com/office/drawing/2014/main" id="{ACD6BA54-08DC-4FE8-EDAB-62B287D0B992}"/>
              </a:ext>
            </a:extLst>
          </p:cNvPr>
          <p:cNvSpPr>
            <a:spLocks noGrp="1"/>
          </p:cNvSpPr>
          <p:nvPr>
            <p:ph type="body" sz="quarter" idx="13"/>
          </p:nvPr>
        </p:nvSpPr>
        <p:spPr/>
        <p:txBody>
          <a:bodyPr/>
          <a:lstStyle/>
          <a:p>
            <a:pPr marL="400050" indent="-285750">
              <a:lnSpc>
                <a:spcPct val="100000"/>
              </a:lnSpc>
              <a:buFont typeface="Arial" panose="020B0604020202020204" pitchFamily="34" charset="0"/>
              <a:buChar char="•"/>
            </a:pPr>
            <a:r>
              <a:rPr lang="en-US" sz="1800" dirty="0"/>
              <a:t>How providers and staff keep certain information confidential</a:t>
            </a:r>
          </a:p>
          <a:p>
            <a:endParaRPr lang="en-US" dirty="0"/>
          </a:p>
          <a:p>
            <a:pPr marL="114300" algn="ctr">
              <a:lnSpc>
                <a:spcPct val="100000"/>
              </a:lnSpc>
            </a:pPr>
            <a:r>
              <a:rPr lang="en-US" sz="1800" dirty="0"/>
              <a:t>Consent ≠ Confidentiality</a:t>
            </a:r>
          </a:p>
          <a:p>
            <a:endParaRPr lang="en-US" dirty="0"/>
          </a:p>
        </p:txBody>
      </p:sp>
    </p:spTree>
    <p:extLst>
      <p:ext uri="{BB962C8B-B14F-4D97-AF65-F5344CB8AC3E}">
        <p14:creationId xmlns:p14="http://schemas.microsoft.com/office/powerpoint/2010/main" val="36567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1E026B5-A440-47C5-E2D8-3DACC3E0722B}"/>
              </a:ext>
            </a:extLst>
          </p:cNvPr>
          <p:cNvSpPr>
            <a:spLocks noGrp="1"/>
          </p:cNvSpPr>
          <p:nvPr>
            <p:ph type="body" sz="quarter" idx="11"/>
          </p:nvPr>
        </p:nvSpPr>
        <p:spPr/>
        <p:txBody>
          <a:bodyPr/>
          <a:lstStyle/>
          <a:p>
            <a:pPr marL="0" indent="0">
              <a:buNone/>
            </a:pPr>
            <a:r>
              <a:rPr lang="en-US" sz="1800" dirty="0">
                <a:cs typeface="Calibri" pitchFamily="34" charset="0"/>
              </a:rPr>
              <a:t>A parent or legal guardian must provide consent on behalf of a minor (under age 18) before health care services are provided, with several important exceptions.</a:t>
            </a:r>
          </a:p>
          <a:p>
            <a:endParaRPr lang="en-US" dirty="0">
              <a:cs typeface="Calibri" pitchFamily="34" charset="0"/>
            </a:endParaRPr>
          </a:p>
          <a:p>
            <a:pPr marL="0" indent="0">
              <a:buNone/>
            </a:pPr>
            <a:r>
              <a:rPr lang="en-US" dirty="0">
                <a:cs typeface="Calibri" pitchFamily="34" charset="0"/>
              </a:rPr>
              <a:t>The exceptions are based on:</a:t>
            </a:r>
          </a:p>
          <a:p>
            <a:pPr marL="342900" indent="-342900">
              <a:buFont typeface="Arial" panose="020B0604020202020204" pitchFamily="34" charset="0"/>
              <a:buChar char="•"/>
            </a:pPr>
            <a:r>
              <a:rPr lang="en-US" dirty="0">
                <a:cs typeface="Calibri" pitchFamily="34" charset="0"/>
              </a:rPr>
              <a:t>The minor’s </a:t>
            </a:r>
            <a:r>
              <a:rPr lang="en-US" b="1" dirty="0">
                <a:cs typeface="Calibri" pitchFamily="34" charset="0"/>
              </a:rPr>
              <a:t>status</a:t>
            </a:r>
            <a:r>
              <a:rPr lang="en-US" dirty="0">
                <a:cs typeface="Calibri" pitchFamily="34" charset="0"/>
              </a:rPr>
              <a:t> (independence from parents/guardians),</a:t>
            </a:r>
          </a:p>
          <a:p>
            <a:pPr marL="342900" indent="-342900">
              <a:buFont typeface="Arial" panose="020B0604020202020204" pitchFamily="34" charset="0"/>
              <a:buChar char="•"/>
            </a:pPr>
            <a:r>
              <a:rPr lang="en-US" dirty="0">
                <a:cs typeface="Calibri" pitchFamily="34" charset="0"/>
              </a:rPr>
              <a:t>The </a:t>
            </a:r>
            <a:r>
              <a:rPr lang="en-US" b="1" dirty="0">
                <a:cs typeface="Calibri" pitchFamily="34" charset="0"/>
              </a:rPr>
              <a:t>type of service requested </a:t>
            </a:r>
            <a:r>
              <a:rPr lang="en-US" dirty="0">
                <a:cs typeface="Calibri" pitchFamily="34" charset="0"/>
              </a:rPr>
              <a:t>(such as certain sexual health services)</a:t>
            </a:r>
          </a:p>
        </p:txBody>
      </p:sp>
      <p:sp>
        <p:nvSpPr>
          <p:cNvPr id="3" name="Title 2"/>
          <p:cNvSpPr>
            <a:spLocks noGrp="1"/>
          </p:cNvSpPr>
          <p:nvPr>
            <p:ph type="title"/>
          </p:nvPr>
        </p:nvSpPr>
        <p:spPr>
          <a:ln>
            <a:noFill/>
          </a:ln>
        </p:spPr>
        <p:txBody>
          <a:bodyPr/>
          <a:lstStyle/>
          <a:p>
            <a:r>
              <a:rPr lang="en-US" dirty="0"/>
              <a:t>NV Law: Parental Consent Exceptions </a:t>
            </a:r>
          </a:p>
        </p:txBody>
      </p:sp>
    </p:spTree>
    <p:custDataLst>
      <p:tags r:id="rId1"/>
    </p:custDataLst>
    <p:extLst>
      <p:ext uri="{BB962C8B-B14F-4D97-AF65-F5344CB8AC3E}">
        <p14:creationId xmlns:p14="http://schemas.microsoft.com/office/powerpoint/2010/main" val="40364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785430"/>
          </a:xfrm>
          <a:prstGeom prst="rect">
            <a:avLst/>
          </a:prstGeom>
        </p:spPr>
        <p:txBody>
          <a:bodyPr/>
          <a:lstStyle/>
          <a:p>
            <a:pPr marL="0" lvl="0" indent="0">
              <a:lnSpc>
                <a:spcPct val="108000"/>
              </a:lnSpc>
              <a:buNone/>
            </a:pPr>
            <a:r>
              <a:rPr lang="en-US" sz="2400" b="1" dirty="0">
                <a:solidFill>
                  <a:srgbClr val="99CC33"/>
                </a:solidFill>
                <a:latin typeface="+mj-lt"/>
              </a:rPr>
              <a:t>A MINOR MAY CONSENT TO HEALTH CARE SERVICES WITHOUT A PARENT/GUARDIAN’S PERMISSION IF THEY ARE:</a:t>
            </a:r>
          </a:p>
        </p:txBody>
      </p:sp>
      <p:sp>
        <p:nvSpPr>
          <p:cNvPr id="3" name="Title 2"/>
          <p:cNvSpPr>
            <a:spLocks noGrp="1"/>
          </p:cNvSpPr>
          <p:nvPr>
            <p:ph type="title"/>
          </p:nvPr>
        </p:nvSpPr>
        <p:spPr/>
        <p:txBody>
          <a:bodyPr/>
          <a:lstStyle/>
          <a:p>
            <a:r>
              <a:rPr lang="en-US" dirty="0"/>
              <a:t>NV Law: minor consent based on </a:t>
            </a:r>
            <a:r>
              <a:rPr lang="en-US" i="1" dirty="0"/>
              <a:t>status</a:t>
            </a:r>
          </a:p>
        </p:txBody>
      </p:sp>
      <p:sp>
        <p:nvSpPr>
          <p:cNvPr id="8" name="Text Placeholder 7">
            <a:extLst>
              <a:ext uri="{FF2B5EF4-FFF2-40B4-BE49-F238E27FC236}">
                <a16:creationId xmlns:a16="http://schemas.microsoft.com/office/drawing/2014/main" id="{106ED994-6653-275A-AF24-60F18B403127}"/>
              </a:ext>
            </a:extLst>
          </p:cNvPr>
          <p:cNvSpPr>
            <a:spLocks noGrp="1"/>
          </p:cNvSpPr>
          <p:nvPr>
            <p:ph type="body" sz="quarter" idx="11"/>
          </p:nvPr>
        </p:nvSpPr>
        <p:spPr>
          <a:xfrm>
            <a:off x="771524" y="1778000"/>
            <a:ext cx="8221664" cy="3251200"/>
          </a:xfrm>
        </p:spPr>
        <p:txBody>
          <a:bodyPr/>
          <a:lstStyle/>
          <a:p>
            <a:pPr marL="285750" indent="-285750">
              <a:buFont typeface="Arial" panose="020B0604020202020204" pitchFamily="34" charset="0"/>
              <a:buChar char="•"/>
            </a:pPr>
            <a:r>
              <a:rPr lang="en-US" dirty="0"/>
              <a:t>Emancipated minors, living apart from parents/guardians for at least 4 months </a:t>
            </a:r>
          </a:p>
          <a:p>
            <a:pPr marL="285750" indent="-285750">
              <a:buFont typeface="Arial" panose="020B0604020202020204" pitchFamily="34" charset="0"/>
              <a:buChar char="•"/>
            </a:pPr>
            <a:r>
              <a:rPr lang="en-US" dirty="0"/>
              <a:t>Married or previously married minors</a:t>
            </a:r>
          </a:p>
          <a:p>
            <a:pPr marL="285750" indent="-285750">
              <a:buFont typeface="Arial" panose="020B0604020202020204" pitchFamily="34" charset="0"/>
              <a:buChar char="•"/>
            </a:pPr>
            <a:r>
              <a:rPr lang="en-US" dirty="0"/>
              <a:t>Minors who are mothers or who have borne a child</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67434" y="983594"/>
            <a:ext cx="8221905" cy="794406"/>
          </a:xfrm>
          <a:prstGeom prst="rect">
            <a:avLst/>
          </a:prstGeom>
        </p:spPr>
        <p:txBody>
          <a:bodyPr/>
          <a:lstStyle/>
          <a:p>
            <a:pPr marL="0" indent="0">
              <a:lnSpc>
                <a:spcPct val="100000"/>
              </a:lnSpc>
              <a:buNone/>
            </a:pPr>
            <a:r>
              <a:rPr lang="en-US" sz="2400" b="1" dirty="0">
                <a:solidFill>
                  <a:srgbClr val="99CC33"/>
                </a:solidFill>
                <a:latin typeface="+mj-lt"/>
                <a:cs typeface="Calibri" pitchFamily="34" charset="0"/>
              </a:rPr>
              <a:t>PATIENTS UNDER 18 MAY CONSENT TO THE FOLLOWING WITHOUT PARENTAL/GUARDIAN CONSENT: </a:t>
            </a:r>
          </a:p>
        </p:txBody>
      </p:sp>
      <p:sp>
        <p:nvSpPr>
          <p:cNvPr id="2" name="Text Placeholder 1">
            <a:extLst>
              <a:ext uri="{FF2B5EF4-FFF2-40B4-BE49-F238E27FC236}">
                <a16:creationId xmlns:a16="http://schemas.microsoft.com/office/drawing/2014/main" id="{38179086-DE93-335E-E3D8-BD2FC557922B}"/>
              </a:ext>
            </a:extLst>
          </p:cNvPr>
          <p:cNvSpPr>
            <a:spLocks noGrp="1"/>
          </p:cNvSpPr>
          <p:nvPr>
            <p:ph type="body" sz="quarter" idx="11"/>
          </p:nvPr>
        </p:nvSpPr>
        <p:spPr>
          <a:xfrm>
            <a:off x="771524" y="1777999"/>
            <a:ext cx="8221664" cy="3445187"/>
          </a:xfrm>
        </p:spPr>
        <p:txBody>
          <a:bodyPr/>
          <a:lstStyle/>
          <a:p>
            <a:pPr marL="285750" lvl="0" indent="-285750">
              <a:buFont typeface="Arial" panose="020B0604020202020204" pitchFamily="34" charset="0"/>
              <a:buChar char="•"/>
            </a:pPr>
            <a:r>
              <a:rPr lang="en-US" dirty="0">
                <a:cs typeface="Calibri" pitchFamily="34" charset="0"/>
              </a:rPr>
              <a:t>Pregnancy services and prenatal care</a:t>
            </a:r>
          </a:p>
          <a:p>
            <a:pPr marL="285750" lvl="0" indent="-285750">
              <a:buFont typeface="Arial" panose="020B0604020202020204" pitchFamily="34" charset="0"/>
              <a:buChar char="•"/>
            </a:pPr>
            <a:r>
              <a:rPr lang="en-US" dirty="0">
                <a:cs typeface="Calibri" pitchFamily="34" charset="0"/>
              </a:rPr>
              <a:t>Contraceptives and family planning services including emergency contraceptives</a:t>
            </a:r>
          </a:p>
          <a:p>
            <a:pPr marL="285750" lvl="0" indent="-285750">
              <a:buFont typeface="Arial" panose="020B0604020202020204" pitchFamily="34" charset="0"/>
              <a:buChar char="•"/>
            </a:pPr>
            <a:r>
              <a:rPr lang="en-US" dirty="0">
                <a:cs typeface="Calibri" pitchFamily="34" charset="0"/>
              </a:rPr>
              <a:t>Testing and treatment for sexually transmitted infections (STIs) including HIV testing and treatment*</a:t>
            </a:r>
          </a:p>
          <a:p>
            <a:pPr marL="285750" lvl="0" indent="-285750">
              <a:buFont typeface="Arial" panose="020B0604020202020204" pitchFamily="34" charset="0"/>
              <a:buChar char="•"/>
            </a:pPr>
            <a:r>
              <a:rPr lang="en-US" dirty="0">
                <a:cs typeface="Calibri" pitchFamily="34" charset="0"/>
              </a:rPr>
              <a:t>Substance use treatment**</a:t>
            </a:r>
          </a:p>
          <a:p>
            <a:r>
              <a:rPr lang="en-US" sz="1600" i="1" dirty="0">
                <a:cs typeface="Calibri" pitchFamily="34" charset="0"/>
              </a:rPr>
              <a:t>*Providers must note an attempt to obtain minor consent to communicate with parents or justification for not attempting in minor’s medical record, unless doing so would jeopardize the treatment or result in a health hazard.</a:t>
            </a:r>
          </a:p>
          <a:p>
            <a:r>
              <a:rPr lang="en-US" sz="1600" i="1" dirty="0">
                <a:cs typeface="Calibri" pitchFamily="34" charset="0"/>
              </a:rPr>
              <a:t>**Provider must make every reasonable effort to report treatment to the minor’s parents/guardian within reasonable time after treatment.</a:t>
            </a:r>
          </a:p>
          <a:p>
            <a:endParaRPr lang="en-US" dirty="0"/>
          </a:p>
        </p:txBody>
      </p:sp>
      <p:sp>
        <p:nvSpPr>
          <p:cNvPr id="3" name="Title 2"/>
          <p:cNvSpPr>
            <a:spLocks noGrp="1"/>
          </p:cNvSpPr>
          <p:nvPr>
            <p:ph type="title"/>
          </p:nvPr>
        </p:nvSpPr>
        <p:spPr/>
        <p:txBody>
          <a:bodyPr/>
          <a:lstStyle/>
          <a:p>
            <a:r>
              <a:rPr lang="en-US" dirty="0"/>
              <a:t>NV Law: minor consent based on </a:t>
            </a:r>
            <a:r>
              <a:rPr lang="en-US" i="1" dirty="0"/>
              <a:t>service</a:t>
            </a:r>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prstGeom prst="rect">
            <a:avLst/>
          </a:prstGeom>
        </p:spPr>
        <p:txBody>
          <a:bodyPr/>
          <a:lstStyle/>
          <a:p>
            <a:endParaRPr lang="en-US" dirty="0"/>
          </a:p>
        </p:txBody>
      </p:sp>
      <p:sp>
        <p:nvSpPr>
          <p:cNvPr id="2" name="Text Placeholder 1">
            <a:extLst>
              <a:ext uri="{FF2B5EF4-FFF2-40B4-BE49-F238E27FC236}">
                <a16:creationId xmlns:a16="http://schemas.microsoft.com/office/drawing/2014/main" id="{3C0F550F-A12F-7AB8-75A9-B45182D6FAFB}"/>
              </a:ext>
            </a:extLst>
          </p:cNvPr>
          <p:cNvSpPr>
            <a:spLocks noGrp="1"/>
          </p:cNvSpPr>
          <p:nvPr>
            <p:ph type="body" sz="quarter" idx="11"/>
          </p:nvPr>
        </p:nvSpPr>
        <p:spPr/>
        <p:txBody>
          <a:bodyPr/>
          <a:lstStyle/>
          <a:p>
            <a:pPr marL="285750" indent="-285750">
              <a:buFont typeface="Arial" panose="020B0604020202020204" pitchFamily="34" charset="0"/>
              <a:buChar char="•"/>
            </a:pPr>
            <a:r>
              <a:rPr lang="en-US" sz="1800" dirty="0"/>
              <a:t>Nevada requires parent/guardian consent for all vaccines, including the HPV vaccine.</a:t>
            </a:r>
            <a:endParaRPr lang="en-US" dirty="0"/>
          </a:p>
          <a:p>
            <a:pPr marL="285750" indent="-285750">
              <a:buFont typeface="Arial" panose="020B0604020202020204" pitchFamily="34" charset="0"/>
              <a:buChar char="•"/>
            </a:pPr>
            <a:r>
              <a:rPr lang="en-US" sz="1800" dirty="0"/>
              <a:t>Mental health medications also require a parent or guardian’s consent.</a:t>
            </a:r>
          </a:p>
          <a:p>
            <a:endParaRPr lang="en-US" dirty="0"/>
          </a:p>
        </p:txBody>
      </p:sp>
      <p:sp>
        <p:nvSpPr>
          <p:cNvPr id="4" name="Title 3"/>
          <p:cNvSpPr>
            <a:spLocks noGrp="1"/>
          </p:cNvSpPr>
          <p:nvPr>
            <p:ph type="title"/>
          </p:nvPr>
        </p:nvSpPr>
        <p:spPr>
          <a:xfrm>
            <a:off x="718895" y="-33470"/>
            <a:ext cx="7176411" cy="839099"/>
          </a:xfrm>
        </p:spPr>
        <p:txBody>
          <a:bodyPr/>
          <a:lstStyle/>
          <a:p>
            <a:pPr>
              <a:lnSpc>
                <a:spcPct val="100000"/>
              </a:lnSpc>
            </a:pPr>
            <a:r>
              <a:rPr lang="en-US" dirty="0"/>
              <a:t>HPV VACCINATIONS &amp; MENTAL HEALTH </a:t>
            </a:r>
            <a:br>
              <a:rPr lang="en-US" dirty="0"/>
            </a:br>
            <a:r>
              <a:rPr lang="en-US" dirty="0"/>
              <a:t>medication</a:t>
            </a:r>
          </a:p>
        </p:txBody>
      </p:sp>
    </p:spTree>
    <p:extLst>
      <p:ext uri="{BB962C8B-B14F-4D97-AF65-F5344CB8AC3E}">
        <p14:creationId xmlns:p14="http://schemas.microsoft.com/office/powerpoint/2010/main" val="318228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prstGeom prst="rect">
            <a:avLst/>
          </a:prstGeom>
        </p:spPr>
        <p:txBody>
          <a:bodyPr/>
          <a:lstStyle/>
          <a:p>
            <a:pPr marL="0" indent="0">
              <a:buNone/>
            </a:pPr>
            <a:endParaRPr lang="en-US" dirty="0"/>
          </a:p>
        </p:txBody>
      </p:sp>
      <p:sp>
        <p:nvSpPr>
          <p:cNvPr id="5" name="Text Placeholder 4">
            <a:extLst>
              <a:ext uri="{FF2B5EF4-FFF2-40B4-BE49-F238E27FC236}">
                <a16:creationId xmlns:a16="http://schemas.microsoft.com/office/drawing/2014/main" id="{FF00C856-A891-0AD9-BBFF-489C4AD1E17C}"/>
              </a:ext>
            </a:extLst>
          </p:cNvPr>
          <p:cNvSpPr>
            <a:spLocks noGrp="1"/>
          </p:cNvSpPr>
          <p:nvPr>
            <p:ph type="body" sz="quarter" idx="11"/>
          </p:nvPr>
        </p:nvSpPr>
        <p:spPr/>
        <p:txBody>
          <a:bodyPr/>
          <a:lstStyle/>
          <a:p>
            <a:pPr marL="285750" indent="-285750">
              <a:buFont typeface="Arial" panose="020B0604020202020204" pitchFamily="34" charset="0"/>
              <a:buChar char="•"/>
            </a:pPr>
            <a:r>
              <a:rPr lang="en-US" sz="1800" dirty="0"/>
              <a:t>Nevada requires parent/guardian </a:t>
            </a:r>
            <a:r>
              <a:rPr lang="en-US" sz="1800" i="1" dirty="0"/>
              <a:t>notice</a:t>
            </a:r>
            <a:r>
              <a:rPr lang="en-US" sz="1800" dirty="0"/>
              <a:t> for a minor to receive abortion care. </a:t>
            </a:r>
          </a:p>
          <a:p>
            <a:pPr marL="285750" indent="-285750">
              <a:buFont typeface="Arial" panose="020B0604020202020204" pitchFamily="34" charset="0"/>
              <a:buChar char="•"/>
            </a:pPr>
            <a:r>
              <a:rPr lang="en-US" sz="1800" dirty="0"/>
              <a:t>Unless deemed medically necessary by a physician to save the patient’s life or health, parent/guardian notice is required before performing an abortion. </a:t>
            </a:r>
          </a:p>
          <a:p>
            <a:pPr marL="285750" indent="-285750">
              <a:buFont typeface="Arial" panose="020B0604020202020204" pitchFamily="34" charset="0"/>
              <a:buChar char="•"/>
            </a:pPr>
            <a:r>
              <a:rPr lang="en-US" sz="1800" dirty="0"/>
              <a:t>A minor may seek court order to obtain an abortion without parental notification</a:t>
            </a:r>
            <a:endParaRPr lang="en-US" dirty="0"/>
          </a:p>
        </p:txBody>
      </p:sp>
      <p:sp>
        <p:nvSpPr>
          <p:cNvPr id="4" name="Title 3"/>
          <p:cNvSpPr>
            <a:spLocks noGrp="1"/>
          </p:cNvSpPr>
          <p:nvPr>
            <p:ph type="title"/>
          </p:nvPr>
        </p:nvSpPr>
        <p:spPr/>
        <p:txBody>
          <a:bodyPr/>
          <a:lstStyle/>
          <a:p>
            <a:r>
              <a:rPr lang="en-US" dirty="0"/>
              <a:t>Abortion care</a:t>
            </a:r>
          </a:p>
        </p:txBody>
      </p:sp>
    </p:spTree>
    <p:extLst>
      <p:ext uri="{BB962C8B-B14F-4D97-AF65-F5344CB8AC3E}">
        <p14:creationId xmlns:p14="http://schemas.microsoft.com/office/powerpoint/2010/main" val="2524107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ags/tag8.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598CA53-D3BE-4A35-9EB7-A8B2D3C173F7}">
  <ds:schemaRefs>
    <ds:schemaRef ds:uri="http://purl.org/dc/terms/"/>
    <ds:schemaRef ds:uri="http://schemas.openxmlformats.org/package/2006/metadata/core-properties"/>
    <ds:schemaRef ds:uri="http://schemas.microsoft.com/office/2006/documentManagement/types"/>
    <ds:schemaRef ds:uri="06384dcc-0cdc-498a-a7bd-67cf6bcf7cd5"/>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B43CAC50-BCFC-4E15-9D66-8677706D06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17459</TotalTime>
  <Words>2553</Words>
  <Application>Microsoft Office PowerPoint</Application>
  <PresentationFormat>Custom</PresentationFormat>
  <Paragraphs>158</Paragraphs>
  <Slides>14</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Roboto</vt:lpstr>
      <vt:lpstr>Roboto Condensed</vt:lpstr>
      <vt:lpstr>Title</vt:lpstr>
      <vt:lpstr>Text Only</vt:lpstr>
      <vt:lpstr>Text w/Pictures</vt:lpstr>
      <vt:lpstr>Text w/Video</vt:lpstr>
      <vt:lpstr>Other</vt:lpstr>
      <vt:lpstr>Nevada Minor Consent and Confidentiality Laws</vt:lpstr>
      <vt:lpstr>CASE SCENARIO: SHAY, 15 Y/O GIRL</vt:lpstr>
      <vt:lpstr>CASE SCENARIO: SHAY, 15 Y/O GIRL</vt:lpstr>
      <vt:lpstr>Important Definitions</vt:lpstr>
      <vt:lpstr>NV Law: Parental Consent Exceptions </vt:lpstr>
      <vt:lpstr>NV Law: minor consent based on status</vt:lpstr>
      <vt:lpstr>NV Law: minor consent based on service</vt:lpstr>
      <vt:lpstr>HPV VACCINATIONS &amp; MENTAL HEALTH  medication</vt:lpstr>
      <vt:lpstr>Abortion care</vt:lpstr>
      <vt:lpstr>Nevada reporting requirements</vt:lpstr>
      <vt:lpstr>Accessing records</vt:lpstr>
      <vt:lpstr>CASE SCENARIO: SHAY, 15 Y/O GIRL</vt:lpstr>
      <vt:lpstr>CASE SCENARIO: GIOVANNI, 17 Y/O BOY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487</cp:revision>
  <dcterms:created xsi:type="dcterms:W3CDTF">2016-12-02T20:56:01Z</dcterms:created>
  <dcterms:modified xsi:type="dcterms:W3CDTF">2023-11-20T17:55:30Z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