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1" r:id="rId5"/>
    <p:sldMasterId id="2147483740" r:id="rId6"/>
    <p:sldMasterId id="2147483764" r:id="rId7"/>
    <p:sldMasterId id="2147483768" r:id="rId8"/>
  </p:sldMasterIdLst>
  <p:notesMasterIdLst>
    <p:notesMasterId r:id="rId21"/>
  </p:notesMasterIdLst>
  <p:sldIdLst>
    <p:sldId id="271" r:id="rId9"/>
    <p:sldId id="293" r:id="rId10"/>
    <p:sldId id="297" r:id="rId11"/>
    <p:sldId id="274" r:id="rId12"/>
    <p:sldId id="298" r:id="rId13"/>
    <p:sldId id="307" r:id="rId14"/>
    <p:sldId id="301" r:id="rId15"/>
    <p:sldId id="308" r:id="rId16"/>
    <p:sldId id="291" r:id="rId17"/>
    <p:sldId id="294" r:id="rId18"/>
    <p:sldId id="295" r:id="rId19"/>
    <p:sldId id="270" r:id="rId20"/>
  </p:sldIdLst>
  <p:sldSz cx="9756775" cy="5486400"/>
  <p:notesSz cx="6858000" cy="9144000"/>
  <p:custDataLst>
    <p:tags r:id="rId22"/>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0099CC"/>
    <a:srgbClr val="8CC443"/>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autoAdjust="0"/>
    <p:restoredTop sz="92072" autoAdjust="0"/>
  </p:normalViewPr>
  <p:slideViewPr>
    <p:cSldViewPr snapToGrid="0">
      <p:cViewPr varScale="1">
        <p:scale>
          <a:sx n="65" d="100"/>
          <a:sy n="65" d="100"/>
        </p:scale>
        <p:origin x="1224" y="60"/>
      </p:cViewPr>
      <p:guideLst/>
    </p:cSldViewPr>
  </p:slideViewPr>
  <p:outlineViewPr>
    <p:cViewPr>
      <p:scale>
        <a:sx n="33" d="100"/>
        <a:sy n="33" d="100"/>
      </p:scale>
      <p:origin x="0" y="-105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a:t>
            </a:r>
            <a:r>
              <a:rPr lang="en-US" sz="960" kern="1200" dirty="0">
                <a:solidFill>
                  <a:schemeClr val="tx1"/>
                </a:solidFill>
                <a:effectLst/>
                <a:latin typeface="+mn-lt"/>
                <a:ea typeface="+mn-ea"/>
                <a:cs typeface="+mn-cs"/>
              </a:rPr>
              <a:t>]</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she receive preventive care, such as an HPV vaccine?</a:t>
            </a:r>
            <a:r>
              <a:rPr lang="en-US" sz="960" i="1" kern="1200" dirty="0">
                <a:solidFill>
                  <a:schemeClr val="tx1"/>
                </a:solidFill>
                <a:effectLst/>
                <a:latin typeface="+mn-lt"/>
                <a:ea typeface="+mn-ea"/>
                <a:cs typeface="+mn-cs"/>
              </a:rPr>
              <a:t> </a:t>
            </a:r>
            <a:r>
              <a:rPr lang="en-US" sz="960" kern="1200" dirty="0">
                <a:solidFill>
                  <a:schemeClr val="tx1"/>
                </a:solidFill>
                <a:effectLst/>
                <a:latin typeface="+mn-lt"/>
                <a:ea typeface="+mn-ea"/>
                <a:cs typeface="+mn-cs"/>
              </a:rPr>
              <a:t>What about condoms or other contraception?  [</a:t>
            </a:r>
            <a:r>
              <a:rPr lang="en-US" sz="960" i="1" kern="1200" dirty="0">
                <a:solidFill>
                  <a:schemeClr val="tx1"/>
                </a:solidFill>
                <a:effectLst/>
                <a:latin typeface="+mn-lt"/>
                <a:ea typeface="+mn-ea"/>
                <a:cs typeface="+mn-cs"/>
              </a:rPr>
              <a:t>Answer: She can’t get an HPV vaccine without her mother’s consent.</a:t>
            </a:r>
            <a:r>
              <a:rPr lang="en-US" sz="960" i="1" kern="1200" baseline="0" dirty="0">
                <a:solidFill>
                  <a:schemeClr val="tx1"/>
                </a:solidFill>
                <a:effectLst/>
                <a:latin typeface="+mn-lt"/>
                <a:ea typeface="+mn-ea"/>
                <a:cs typeface="+mn-cs"/>
              </a:rPr>
              <a:t>  As far as other forms of contraception go, Ohio laws are silent on contraception, so </a:t>
            </a:r>
            <a:r>
              <a:rPr lang="en-US" sz="960" i="1" kern="1200" dirty="0">
                <a:solidFill>
                  <a:schemeClr val="tx1"/>
                </a:solidFill>
                <a:effectLst/>
                <a:latin typeface="+mn-lt"/>
                <a:ea typeface="+mn-ea"/>
                <a:cs typeface="+mn-cs"/>
              </a:rPr>
              <a:t>it would be up to the provider’s discretion to determine how they would handle that situation.</a:t>
            </a:r>
            <a:r>
              <a:rPr lang="en-US" sz="960" i="1" kern="1200" baseline="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If Shay was receiving care at a Title X funded clinic, she could consent for her own contraception. </a:t>
            </a:r>
          </a:p>
          <a:p>
            <a:endParaRPr lang="en-US" sz="96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quietly 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yes.</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provider</a:t>
            </a:r>
            <a:r>
              <a:rPr lang="en-US" sz="1200" kern="1200" baseline="0" dirty="0">
                <a:solidFill>
                  <a:schemeClr val="tx1"/>
                </a:solidFill>
                <a:effectLst/>
                <a:latin typeface="+mn-lt"/>
                <a:ea typeface="+mn-ea"/>
                <a:cs typeface="+mn-cs"/>
              </a:rPr>
              <a:t> is not required to notify Giovanni’s parents, but </a:t>
            </a:r>
            <a:r>
              <a:rPr lang="en-US" sz="1200" kern="1200" dirty="0">
                <a:solidFill>
                  <a:schemeClr val="tx1"/>
                </a:solidFill>
                <a:effectLst/>
                <a:latin typeface="+mn-lt"/>
                <a:ea typeface="+mn-ea"/>
                <a:cs typeface="+mn-cs"/>
              </a:rPr>
              <a:t>may encourage Giovanni to tell his parents. </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“Ohio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Here’s a handout that explains Ohio’s minor consent and confidentiality laws. As we see in the top section, emancipated minors can legally consent for their own health care, however, Ohio law does not allow for minor emancipation. However, there are situations where Ohio law allows certain minors to consent to services based on their </a:t>
            </a:r>
            <a:r>
              <a:rPr lang="en-US" sz="960" b="1" i="0" u="none" strike="noStrike" kern="1200" baseline="0" dirty="0">
                <a:solidFill>
                  <a:schemeClr val="tx1"/>
                </a:solidFill>
                <a:latin typeface="+mn-lt"/>
                <a:ea typeface="+mn-ea"/>
                <a:cs typeface="+mn-cs"/>
              </a:rPr>
              <a:t>status</a:t>
            </a:r>
            <a:r>
              <a:rPr lang="en-US" sz="960" b="0" i="0" u="none" strike="noStrike" kern="1200" baseline="0" dirty="0">
                <a:solidFill>
                  <a:schemeClr val="tx1"/>
                </a:solidFill>
                <a:latin typeface="+mn-lt"/>
                <a:ea typeface="+mn-ea"/>
                <a:cs typeface="+mn-cs"/>
              </a:rPr>
              <a:t>. This includes: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may consent to health care services without a parent/guardian’s permission if they are: </a:t>
            </a:r>
          </a:p>
          <a:p>
            <a:pPr marL="903061" lvl="2"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legally married</a:t>
            </a:r>
          </a:p>
          <a:p>
            <a:pPr marL="903061" lvl="2"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Enlisted in the military</a:t>
            </a:r>
          </a:p>
          <a:p>
            <a:pPr marL="171450" lvl="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There are also some situations where providers may provide care without parental consent, such as:</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Emergency care</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Exams related to sexual assault </a:t>
            </a:r>
          </a:p>
          <a:p>
            <a:pPr lvl="1"/>
            <a:r>
              <a:rPr lang="en-US" sz="1000" kern="1200" dirty="0">
                <a:solidFill>
                  <a:schemeClr val="tx1"/>
                </a:solidFill>
                <a:effectLst/>
                <a:latin typeface="+mn-lt"/>
                <a:ea typeface="+mn-ea"/>
                <a:cs typeface="+mn-cs"/>
              </a:rPr>
              <a:t>(Written notice must be provided to the parent/guardian after examination)</a:t>
            </a:r>
          </a:p>
          <a:p>
            <a:pPr marL="537256" lvl="1" indent="-171450">
              <a:buFont typeface="Arial" panose="020B0604020202020204" pitchFamily="34" charset="0"/>
              <a:buChar char="•"/>
            </a:pPr>
            <a:endParaRPr lang="en-US" sz="96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96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960" b="0" i="0" u="none" strike="noStrike" kern="1200" baseline="0" dirty="0">
                <a:solidFill>
                  <a:schemeClr val="tx1"/>
                </a:solidFill>
                <a:latin typeface="+mn-lt"/>
                <a:ea typeface="+mn-ea"/>
                <a:cs typeface="+mn-cs"/>
              </a:rPr>
              <a:t>Are there any questions about the </a:t>
            </a:r>
            <a:r>
              <a:rPr lang="en-US" sz="960" b="1" i="0" u="none" strike="noStrike" kern="1200" baseline="0" dirty="0">
                <a:solidFill>
                  <a:schemeClr val="tx1"/>
                </a:solidFill>
                <a:latin typeface="+mn-lt"/>
                <a:ea typeface="+mn-ea"/>
                <a:cs typeface="+mn-cs"/>
              </a:rPr>
              <a:t>status </a:t>
            </a:r>
            <a:r>
              <a:rPr lang="en-US" sz="960" b="0" i="0" u="none" strike="noStrike" kern="1200" baseline="0" dirty="0">
                <a:solidFill>
                  <a:schemeClr val="tx1"/>
                </a:solidFill>
                <a:latin typeface="+mn-lt"/>
                <a:ea typeface="+mn-ea"/>
                <a:cs typeface="+mn-cs"/>
              </a:rPr>
              <a:t>of minors who can consent to services without a parent or guardian’s permission? </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look at the services any minors can receive without parental or guardian consent.</a:t>
            </a:r>
          </a:p>
          <a:p>
            <a:r>
              <a:rPr lang="en-US" sz="1200" i="1" kern="1200" dirty="0">
                <a:solidFill>
                  <a:schemeClr val="tx1"/>
                </a:solidFill>
                <a:effectLst/>
                <a:latin typeface="+mn-lt"/>
                <a:ea typeface="+mn-ea"/>
                <a:cs typeface="+mn-cs"/>
              </a:rPr>
              <a:t>[Advance slide] </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1.Testing, treatment, and prevention of sexually transmitted infections (STIs), including HIV testing (but not HIV treatment).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2.Substance use disorder treatment, including for alcohol or drug abuse,</a:t>
            </a:r>
            <a:r>
              <a:rPr lang="en-US" sz="1200" kern="1200" baseline="0" dirty="0">
                <a:solidFill>
                  <a:schemeClr val="tx1"/>
                </a:solidFill>
                <a:effectLst/>
                <a:latin typeface="+mn-lt"/>
                <a:ea typeface="+mn-ea"/>
                <a:cs typeface="+mn-cs"/>
              </a:rPr>
              <a:t> if they are 12 years of age or older</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Finally, patients age 14 and up can access outpatient mental health services without parental/guardian consent,</a:t>
            </a:r>
            <a:r>
              <a:rPr lang="en-US" sz="1200" kern="1200" baseline="0" dirty="0">
                <a:solidFill>
                  <a:schemeClr val="tx1"/>
                </a:solidFill>
                <a:effectLst/>
                <a:latin typeface="+mn-lt"/>
                <a:ea typeface="+mn-ea"/>
                <a:cs typeface="+mn-cs"/>
              </a:rPr>
              <a:t> but the treatment cannot last more than 30 days or 6 visits and cannot include mental health medications . If it does exceed that time/length, parent/guardians must be notified and provide consent, or services will stop.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that Ohio law is silent on contraceptives, pregnancy testing and related care, and minor access to pre-exposure prophylaxis (</a:t>
            </a:r>
            <a:r>
              <a:rPr lang="en-US" sz="1200" kern="1200" baseline="0" dirty="0" err="1">
                <a:solidFill>
                  <a:schemeClr val="tx1"/>
                </a:solidFill>
                <a:effectLst/>
                <a:latin typeface="+mn-lt"/>
                <a:ea typeface="+mn-ea"/>
                <a:cs typeface="+mn-cs"/>
              </a:rPr>
              <a:t>PrEP</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Can a minor in the state of Ohio</a:t>
            </a:r>
            <a:r>
              <a:rPr lang="en-US" sz="100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a:t>
            </a: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give consent for the HPV vaccine?  </a:t>
            </a:r>
          </a:p>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Ohio is silent on HPV, unlike California, that interprets getting an HPV vaccination as a protected reproductive health service.</a:t>
            </a: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So the answer in</a:t>
            </a:r>
            <a:r>
              <a:rPr lang="en-US" sz="100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Ohio</a:t>
            </a: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 is no. A minor cannot consent for the HPV vaccine. To get any vaccine, a parent or legal guardian must sign that they received a vaccine information statement (VIS).  </a:t>
            </a: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731520" marR="0" lvl="0" indent="0" algn="l" defTabSz="731611" rtl="0" eaLnBrk="1" fontAlgn="auto" latinLnBrk="0" hangingPunct="1">
              <a:lnSpc>
                <a:spcPct val="107000"/>
              </a:lnSpc>
              <a:spcBef>
                <a:spcPts val="200"/>
              </a:spcBef>
              <a:spcAft>
                <a:spcPts val="600"/>
              </a:spcAft>
              <a:buClrTx/>
              <a:buSzTx/>
              <a:buFontTx/>
              <a:buNone/>
              <a:tabLst/>
              <a:defRPr/>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On your handout, you’ll see this toward the bottom.  Note that HIV treatment and mental health medications also require a parent or guardian’s consent,</a:t>
            </a:r>
            <a:r>
              <a:rPr lang="en-US" sz="100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a:t>
            </a:r>
            <a:r>
              <a:rPr lang="en-US" sz="960" kern="1200" dirty="0">
                <a:solidFill>
                  <a:schemeClr val="tx1"/>
                </a:solidFill>
                <a:effectLst/>
                <a:latin typeface="+mn-lt"/>
                <a:ea typeface="+mn-ea"/>
                <a:cs typeface="+mn-cs"/>
              </a:rPr>
              <a:t>as well as minors seeking abortions, unless they obtain a judicial bypass waiver.</a:t>
            </a: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7911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There are a few services offered to minors that Ohio law does not have explicit guidance for. In any case, we recommend consulting with your legal and/or risk management team, and relevant state public health officials to develop policies and practices around these issues.</a:t>
            </a:r>
          </a:p>
          <a:p>
            <a:pPr marL="171450" marR="0" lvl="0" indent="-171450">
              <a:lnSpc>
                <a:spcPct val="115000"/>
              </a:lnSpc>
              <a:spcBef>
                <a:spcPts val="0"/>
              </a:spcBef>
              <a:spcAft>
                <a:spcPts val="0"/>
              </a:spcAft>
              <a:buFont typeface="Arial" panose="020B0604020202020204" pitchFamily="34" charset="0"/>
              <a:buChar char="•"/>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Contraception or emergency contraception for non-Title X funded clinics</a:t>
            </a:r>
          </a:p>
          <a:p>
            <a:pPr marL="171450" marR="0" lvl="0" indent="-171450">
              <a:lnSpc>
                <a:spcPct val="115000"/>
              </a:lnSpc>
              <a:spcBef>
                <a:spcPts val="0"/>
              </a:spcBef>
              <a:spcAft>
                <a:spcPts val="0"/>
              </a:spcAft>
              <a:buFont typeface="Arial" panose="020B0604020202020204" pitchFamily="34" charset="0"/>
              <a:buChar char="•"/>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Pregnancy testing or pregnancy related-care.</a:t>
            </a:r>
          </a:p>
          <a:p>
            <a:pPr marL="171450" marR="0" lvl="0" indent="-171450">
              <a:lnSpc>
                <a:spcPct val="115000"/>
              </a:lnSpc>
              <a:spcBef>
                <a:spcPts val="0"/>
              </a:spcBef>
              <a:spcAft>
                <a:spcPts val="0"/>
              </a:spcAft>
              <a:buFont typeface="Arial" panose="020B0604020202020204" pitchFamily="34" charset="0"/>
              <a:buChar char="•"/>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Access to HIV prevention through pre-exposure prophylaxis (</a:t>
            </a:r>
            <a:r>
              <a:rPr lang="en-US"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Ohio law does not expressly allow minors to consent to HIV pre-exposure prophylaxis (</a:t>
            </a:r>
            <a:r>
              <a:rPr lang="en-US"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Ohio Department of Health HIV Prevention Program at (614) 995-5599.]</a:t>
            </a:r>
          </a:p>
          <a:p>
            <a:pPr marL="342900" marR="0" lvl="0" indent="-342900">
              <a:lnSpc>
                <a:spcPct val="115000"/>
              </a:lnSpc>
              <a:spcBef>
                <a:spcPts val="0"/>
              </a:spcBef>
              <a:spcAft>
                <a:spcPts val="800"/>
              </a:spcAft>
              <a:buFont typeface="Symbol" panose="05050102010706020507" pitchFamily="18" charset="2"/>
              <a:buChar char=""/>
            </a:pPr>
            <a:r>
              <a:rPr lang="en-US"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Conditions to determine mature minors or a judicial system for minor emancipation that in would result in minors consenting for their own health care.</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251782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breached. Health care providers must override the minor’s confidentiality and report… </a:t>
            </a:r>
          </a:p>
          <a:p>
            <a:pPr lvl="0"/>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 minor poses a danger to themselves or others</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480794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9076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79779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51153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008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39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4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2305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6145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8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5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1738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0866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20416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9250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339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2034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56369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590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7222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99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2522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7115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1390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693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005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1181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051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160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53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4052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2751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47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92919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560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20919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0493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8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410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717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9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56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545974066"/>
      </p:ext>
    </p:extLst>
  </p:cSld>
  <p:clrMap bg1="lt1" tx1="dk1" bg2="lt2" tx2="dk2" accent1="accent1" accent2="accent2" accent3="accent3" accent4="accent4" accent5="accent5" accent6="accent6" hlink="hlink" folHlink="folHlink"/>
  <p:sldLayoutIdLst>
    <p:sldLayoutId id="2147483730" r:id="rId1"/>
    <p:sldLayoutId id="2147483773" r:id="rId2"/>
    <p:sldLayoutId id="21474837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DF65BF9-9697-6006-F62C-8B3409B008BE}"/>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42081447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97484C40-A7EE-40E6-B27F-682900155A0F}"/>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0050364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B6FFB366-2828-0736-B14F-00DE3ED2A0CC}"/>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898171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078164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90865" y="465559"/>
            <a:ext cx="5865910" cy="2966762"/>
          </a:xfrm>
        </p:spPr>
        <p:txBody>
          <a:bodyPr/>
          <a:lstStyle/>
          <a:p>
            <a:r>
              <a:rPr lang="en-US" dirty="0" err="1"/>
              <a:t>ohio</a:t>
            </a:r>
            <a:br>
              <a:rPr lang="en-US" dirty="0"/>
            </a:br>
            <a:r>
              <a:rPr lang="en-US" dirty="0"/>
              <a:t>Minor Consent and Confidentiality Laws</a:t>
            </a:r>
            <a:endParaRPr lang="en-US" dirty="0">
              <a:solidFill>
                <a:srgbClr val="002060"/>
              </a:solidFill>
            </a:endParaRPr>
          </a:p>
        </p:txBody>
      </p:sp>
      <p:sp>
        <p:nvSpPr>
          <p:cNvPr id="8" name="TextBox 7"/>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February 2021</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774" y="4780753"/>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D61D97B9-88AB-946E-5ECF-8E95862BEDF7}"/>
              </a:ext>
            </a:extLst>
          </p:cNvPr>
          <p:cNvSpPr>
            <a:spLocks noGrp="1"/>
          </p:cNvSpPr>
          <p:nvPr>
            <p:ph type="body" sz="quarter" idx="11"/>
          </p:nvPr>
        </p:nvSpPr>
        <p:spPr>
          <a:xfrm>
            <a:off x="771524" y="1022039"/>
            <a:ext cx="4073883" cy="3650191"/>
          </a:xfrm>
        </p:spPr>
        <p:txBody>
          <a:bodyPr/>
          <a:lstStyle/>
          <a:p>
            <a:pPr marL="0" lvl="0" indent="0">
              <a:lnSpc>
                <a:spcPct val="100000"/>
              </a:lnSpc>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88868" y="4064017"/>
            <a:ext cx="8967907" cy="1200329"/>
          </a:xfrm>
          <a:prstGeom prst="rect">
            <a:avLst/>
          </a:prstGeom>
          <a:noFill/>
        </p:spPr>
        <p:txBody>
          <a:bodyPr wrap="square">
            <a:spAutoFit/>
          </a:bodyPr>
          <a:lstStyle/>
          <a:p>
            <a:pPr marL="457200" lvl="0" indent="-457200">
              <a:buFont typeface="Arial" panose="020B0604020202020204" pitchFamily="34" charset="0"/>
              <a:buChar char="•"/>
            </a:pPr>
            <a:r>
              <a:rPr lang="en-US" sz="1800" i="1" dirty="0"/>
              <a:t>Can Shay receive STI testing without her parent’s permission? </a:t>
            </a:r>
          </a:p>
          <a:p>
            <a:pPr marL="457200" lvl="0" indent="-457200">
              <a:buFont typeface="Arial" panose="020B0604020202020204" pitchFamily="34" charset="0"/>
              <a:buChar char="•"/>
            </a:pPr>
            <a:r>
              <a:rPr lang="en-US" sz="1800" i="1" dirty="0"/>
              <a:t>Can she receive STI treatment?  </a:t>
            </a:r>
          </a:p>
          <a:p>
            <a:pPr marL="457200" lvl="0" indent="-457200">
              <a:buFont typeface="Arial" panose="020B0604020202020204" pitchFamily="34" charset="0"/>
              <a:buChar char="•"/>
            </a:pPr>
            <a:r>
              <a:rPr lang="en-US" sz="1800" i="1" dirty="0"/>
              <a:t>Can she receive preventive care, such as a HPV vaccine? What about condoms or other contraception?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191" y="947260"/>
            <a:ext cx="1996224" cy="2901313"/>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64084" y="996762"/>
            <a:ext cx="4189256" cy="4224166"/>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CFF9E52D-B14D-6E82-FFDB-48AC2886F777}"/>
              </a:ext>
            </a:extLst>
          </p:cNvPr>
          <p:cNvSpPr>
            <a:spLocks noGrp="1"/>
          </p:cNvSpPr>
          <p:nvPr>
            <p:ph type="body" sz="quarter" idx="11"/>
          </p:nvPr>
        </p:nvSpPr>
        <p:spPr>
          <a:xfrm>
            <a:off x="4869788" y="996762"/>
            <a:ext cx="4123109" cy="3650191"/>
          </a:xfrm>
        </p:spPr>
        <p:txBody>
          <a:bodyPr/>
          <a:lstStyle/>
          <a:p>
            <a:pPr lvl="0" algn="l">
              <a:lnSpc>
                <a:spcPct val="100000"/>
              </a:lnSpc>
            </a:pPr>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752510" y="4185288"/>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504" b="504"/>
          <a:stretch>
            <a:fillRect/>
          </a:stretch>
        </p:blipFill>
        <p:spPr>
          <a:xfrm>
            <a:off x="307975" y="1688684"/>
            <a:ext cx="3011648" cy="2966762"/>
          </a:xfrm>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3906982" y="5257527"/>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42CF9CB7-95E9-7967-C6F8-410DF56F9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774" y="4780753"/>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solidFill>
                  <a:srgbClr val="002060"/>
                </a:solidFill>
              </a:rPr>
              <a:t>CASE SCENARIO: SHAY, 15 Y/O GIRL</a:t>
            </a:r>
          </a:p>
        </p:txBody>
      </p:sp>
      <p:sp>
        <p:nvSpPr>
          <p:cNvPr id="2" name="Text Placeholder 1">
            <a:extLst>
              <a:ext uri="{FF2B5EF4-FFF2-40B4-BE49-F238E27FC236}">
                <a16:creationId xmlns:a16="http://schemas.microsoft.com/office/drawing/2014/main" id="{3DFD3D20-14A1-6E05-0CC0-5E10553CF922}"/>
              </a:ext>
            </a:extLst>
          </p:cNvPr>
          <p:cNvSpPr>
            <a:spLocks noGrp="1"/>
          </p:cNvSpPr>
          <p:nvPr>
            <p:ph type="body" sz="quarter" idx="11"/>
          </p:nvPr>
        </p:nvSpPr>
        <p:spPr>
          <a:xfrm>
            <a:off x="763474" y="1028701"/>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304911" y="4239635"/>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530" y="1028701"/>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73923190-61C4-E8D6-4923-988B060C02FB}"/>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A33E9E6B-8115-92FF-6FB2-2950F5B5ECC2}"/>
              </a:ext>
            </a:extLst>
          </p:cNvPr>
          <p:cNvSpPr>
            <a:spLocks noGrp="1"/>
          </p:cNvSpPr>
          <p:nvPr>
            <p:ph type="body" sz="quarter" idx="12"/>
          </p:nvPr>
        </p:nvSpPr>
        <p:spPr/>
        <p:txBody>
          <a:bodyPr/>
          <a:lstStyle/>
          <a:p>
            <a:r>
              <a:rPr lang="en-US" sz="2400" b="1" cap="all" dirty="0">
                <a:solidFill>
                  <a:srgbClr val="99CC33"/>
                </a:solidFill>
                <a:latin typeface="Roboto Condensed"/>
                <a:cs typeface="Calibri" pitchFamily="34" charset="0"/>
              </a:rPr>
              <a:t>Confidentiality</a:t>
            </a:r>
            <a:endParaRPr lang="en-US" dirty="0"/>
          </a:p>
        </p:txBody>
      </p:sp>
      <p:sp>
        <p:nvSpPr>
          <p:cNvPr id="6" name="Text Placeholder 5">
            <a:extLst>
              <a:ext uri="{FF2B5EF4-FFF2-40B4-BE49-F238E27FC236}">
                <a16:creationId xmlns:a16="http://schemas.microsoft.com/office/drawing/2014/main" id="{288EA7D8-52FD-68B8-38F1-E3A75BF79E01}"/>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114300">
              <a:lnSpc>
                <a:spcPct val="100000"/>
              </a:lnSpc>
            </a:pPr>
            <a:endParaRPr lang="en-US" dirty="0"/>
          </a:p>
          <a:p>
            <a:pPr marL="114300">
              <a:lnSpc>
                <a:spcPct val="100000"/>
              </a:lnSpc>
            </a:pPr>
            <a:r>
              <a:rPr lang="en-US" sz="1800" dirty="0"/>
              <a:t>			</a:t>
            </a:r>
            <a:r>
              <a:rPr lang="en-US" sz="2400" b="1" dirty="0"/>
              <a:t>Consent ≠ Confidentiality</a:t>
            </a:r>
          </a:p>
          <a:p>
            <a:endParaRPr lang="en-US" dirty="0"/>
          </a:p>
        </p:txBody>
      </p:sp>
    </p:spTree>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20534"/>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a:t>
            </a:r>
            <a:r>
              <a:rPr lang="en-US" i="1" dirty="0">
                <a:cs typeface="Calibri" pitchFamily="34" charset="0"/>
              </a:rPr>
              <a:t>with several important exceptions.</a:t>
            </a:r>
          </a:p>
        </p:txBody>
      </p:sp>
      <p:sp>
        <p:nvSpPr>
          <p:cNvPr id="2" name="Text Placeholder 1">
            <a:extLst>
              <a:ext uri="{FF2B5EF4-FFF2-40B4-BE49-F238E27FC236}">
                <a16:creationId xmlns:a16="http://schemas.microsoft.com/office/drawing/2014/main" id="{CE3D7382-482B-1E39-E73E-8B0923C41BBA}"/>
              </a:ext>
            </a:extLst>
          </p:cNvPr>
          <p:cNvSpPr>
            <a:spLocks noGrp="1"/>
          </p:cNvSpPr>
          <p:nvPr>
            <p:ph type="body" sz="quarter" idx="11"/>
          </p:nvPr>
        </p:nvSpPr>
        <p:spPr>
          <a:xfrm>
            <a:off x="771524" y="2341984"/>
            <a:ext cx="8221664" cy="2687215"/>
          </a:xfrm>
        </p:spPr>
        <p:txBody>
          <a:bodyPr/>
          <a:lstStyle/>
          <a:p>
            <a:pPr marL="0" indent="0">
              <a:buNone/>
            </a:pPr>
            <a:r>
              <a:rPr lang="en-US" sz="1800" dirty="0">
                <a:cs typeface="Calibri" pitchFamily="34" charset="0"/>
              </a:rPr>
              <a:t>The exceptions are based on either:</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 or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Oh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7E463-AE36-7001-22C9-5658783FD715}"/>
              </a:ext>
            </a:extLst>
          </p:cNvPr>
          <p:cNvSpPr>
            <a:spLocks noGrp="1"/>
          </p:cNvSpPr>
          <p:nvPr>
            <p:ph type="body" sz="quarter" idx="11"/>
          </p:nvPr>
        </p:nvSpPr>
        <p:spPr/>
        <p:txBody>
          <a:bodyPr/>
          <a:lstStyle/>
          <a:p>
            <a:pPr marL="342900" lvl="0" indent="-342900">
              <a:lnSpc>
                <a:spcPct val="108000"/>
              </a:lnSpc>
              <a:buFont typeface="Arial" panose="020B0604020202020204" pitchFamily="34" charset="0"/>
              <a:buChar char="•"/>
            </a:pPr>
            <a:r>
              <a:rPr lang="en-US" sz="1800" dirty="0"/>
              <a:t>Generally, emancipated minors can legally consent for themselves for their healthcare, however Ohio law does not allow for emancipation, except for the cases of minors being </a:t>
            </a:r>
            <a:r>
              <a:rPr lang="en-US" sz="1800" b="1" dirty="0"/>
              <a:t>legally married </a:t>
            </a:r>
            <a:r>
              <a:rPr lang="en-US" sz="1800" dirty="0"/>
              <a:t>or enlisted in the </a:t>
            </a:r>
            <a:r>
              <a:rPr lang="en-US" sz="1800" b="1" dirty="0"/>
              <a:t>military</a:t>
            </a:r>
            <a:r>
              <a:rPr lang="en-US" sz="1800" dirty="0"/>
              <a:t>. </a:t>
            </a:r>
          </a:p>
          <a:p>
            <a:pPr marL="342900" lvl="0" indent="-342900">
              <a:lnSpc>
                <a:spcPct val="108000"/>
              </a:lnSpc>
              <a:buFont typeface="Arial" panose="020B0604020202020204" pitchFamily="34" charset="0"/>
              <a:buChar char="•"/>
            </a:pPr>
            <a:r>
              <a:rPr lang="en-US" sz="1800" dirty="0"/>
              <a:t>Providers may provide care without parental consent in the following situations:</a:t>
            </a:r>
          </a:p>
          <a:p>
            <a:pPr marL="1028700" lvl="1" indent="-342900">
              <a:lnSpc>
                <a:spcPct val="108000"/>
              </a:lnSpc>
            </a:pPr>
            <a:r>
              <a:rPr lang="en-US" sz="1800" dirty="0"/>
              <a:t>Emergency care</a:t>
            </a:r>
          </a:p>
          <a:p>
            <a:pPr marL="1028700" lvl="1" indent="-342900">
              <a:lnSpc>
                <a:spcPct val="108000"/>
              </a:lnSpc>
            </a:pPr>
            <a:r>
              <a:rPr lang="en-US" sz="1800" dirty="0"/>
              <a:t>Examinations related to sexual assault (although written notice to the parent/guardian is required after the examination.</a:t>
            </a:r>
            <a:endParaRPr lang="en-US" dirty="0"/>
          </a:p>
        </p:txBody>
      </p:sp>
      <p:sp>
        <p:nvSpPr>
          <p:cNvPr id="3" name="Title 2"/>
          <p:cNvSpPr>
            <a:spLocks noGrp="1"/>
          </p:cNvSpPr>
          <p:nvPr>
            <p:ph type="title"/>
          </p:nvPr>
        </p:nvSpPr>
        <p:spPr>
          <a:ln>
            <a:noFill/>
          </a:ln>
        </p:spPr>
        <p:txBody>
          <a:bodyPr/>
          <a:lstStyle/>
          <a:p>
            <a:r>
              <a:rPr lang="en-US" dirty="0"/>
              <a:t>OH Law: Minor Consent based on </a:t>
            </a:r>
            <a:r>
              <a:rPr lang="en-US" i="1" dirty="0"/>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98018"/>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MINORS MAY RECEIVE THE FOLLOWING CARE </a:t>
            </a:r>
            <a:r>
              <a:rPr lang="en-US" sz="2400" b="1" i="1" dirty="0">
                <a:solidFill>
                  <a:srgbClr val="99CC33"/>
                </a:solidFill>
                <a:latin typeface="+mj-lt"/>
                <a:cs typeface="Calibri" pitchFamily="34" charset="0"/>
              </a:rPr>
              <a:t>WITHOUT </a:t>
            </a:r>
            <a:r>
              <a:rPr lang="en-US" sz="2400" b="1" dirty="0">
                <a:solidFill>
                  <a:srgbClr val="99CC33"/>
                </a:solidFill>
                <a:latin typeface="+mj-lt"/>
                <a:cs typeface="Calibri" pitchFamily="34" charset="0"/>
              </a:rPr>
              <a:t>PARENTAL/GUARDIAN CONSENT:</a:t>
            </a:r>
            <a:endParaRPr lang="en-US" sz="1800" dirty="0">
              <a:cs typeface="Calibri" pitchFamily="34" charset="0"/>
            </a:endParaRPr>
          </a:p>
        </p:txBody>
      </p:sp>
      <p:sp>
        <p:nvSpPr>
          <p:cNvPr id="2" name="Text Placeholder 1">
            <a:extLst>
              <a:ext uri="{FF2B5EF4-FFF2-40B4-BE49-F238E27FC236}">
                <a16:creationId xmlns:a16="http://schemas.microsoft.com/office/drawing/2014/main" id="{D1B74185-7634-91B8-361A-CE8006028294}"/>
              </a:ext>
            </a:extLst>
          </p:cNvPr>
          <p:cNvSpPr>
            <a:spLocks noGrp="1"/>
          </p:cNvSpPr>
          <p:nvPr>
            <p:ph type="body" sz="quarter" idx="11"/>
          </p:nvPr>
        </p:nvSpPr>
        <p:spPr>
          <a:xfrm>
            <a:off x="771524" y="1819468"/>
            <a:ext cx="8221664" cy="3209731"/>
          </a:xfrm>
        </p:spPr>
        <p: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Testing, treatment, and prevention of sexually transmitted infections (STIs), including HIV testing</a:t>
            </a:r>
          </a:p>
          <a:p>
            <a:pPr marL="285750" indent="-285750">
              <a:buFont typeface="Arial" panose="020B0604020202020204" pitchFamily="34" charset="0"/>
              <a:buChar char="•"/>
            </a:pPr>
            <a:r>
              <a:rPr lang="en-US" sz="1800" dirty="0">
                <a:ea typeface="Calibri" panose="020F0502020204030204" pitchFamily="34" charset="0"/>
                <a:cs typeface="Times New Roman" panose="02020603050405020304" pitchFamily="18" charset="0"/>
              </a:rPr>
              <a:t>Substance use disorder treatment, including for alcohol or drug abuse (age 12 or older)</a:t>
            </a:r>
          </a:p>
          <a:p>
            <a:pPr marL="285750" indent="-285750">
              <a:buFont typeface="Arial" panose="020B0604020202020204" pitchFamily="34" charset="0"/>
              <a:buChar char="•"/>
            </a:pPr>
            <a:r>
              <a:rPr lang="en-US" sz="1800" dirty="0">
                <a:cs typeface="Calibri" pitchFamily="34" charset="0"/>
              </a:rPr>
              <a:t>Outpatient </a:t>
            </a:r>
            <a:r>
              <a:rPr lang="en-US" sz="1800" dirty="0"/>
              <a:t>mental health services (age 14 or older)</a:t>
            </a:r>
          </a:p>
          <a:p>
            <a:pPr marL="971550" lvl="1" indent="-285750"/>
            <a:r>
              <a:rPr lang="en-US" dirty="0"/>
              <a:t>Treatment is less than 30 days or a maximum of 6 visits </a:t>
            </a:r>
          </a:p>
          <a:p>
            <a:pPr marL="971550" lvl="1" indent="-285750"/>
            <a:r>
              <a:rPr lang="en-US" sz="1800" dirty="0">
                <a:cs typeface="Calibri" pitchFamily="34" charset="0"/>
              </a:rPr>
              <a:t>Mental health medications not included</a:t>
            </a:r>
            <a:endParaRPr lang="en-US" dirty="0"/>
          </a:p>
        </p:txBody>
      </p:sp>
      <p:sp>
        <p:nvSpPr>
          <p:cNvPr id="3" name="Title 2"/>
          <p:cNvSpPr>
            <a:spLocks noGrp="1"/>
          </p:cNvSpPr>
          <p:nvPr>
            <p:ph type="title"/>
          </p:nvPr>
        </p:nvSpPr>
        <p:spPr/>
        <p:txBody>
          <a:bodyPr/>
          <a:lstStyle/>
          <a:p>
            <a:r>
              <a:rPr lang="en-US" dirty="0"/>
              <a:t>Oh Law: Minor Consent based on </a:t>
            </a:r>
            <a:r>
              <a:rPr lang="en-US" i="1" dirty="0"/>
              <a:t>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524" y="-18291"/>
            <a:ext cx="6955949" cy="858629"/>
          </a:xfrm>
        </p:spPr>
        <p:txBody>
          <a:bodyPr/>
          <a:lstStyle/>
          <a:p>
            <a:r>
              <a:rPr lang="en-US" dirty="0" err="1"/>
              <a:t>Hpv</a:t>
            </a:r>
            <a:r>
              <a:rPr lang="en-US" dirty="0"/>
              <a:t> vaccines &amp; Other care that requires parental consent</a:t>
            </a:r>
          </a:p>
        </p:txBody>
      </p:sp>
      <p:pic>
        <p:nvPicPr>
          <p:cNvPr id="11" name="Picture Placeholder 10"/>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802" b="13802"/>
          <a:stretch/>
        </p:blipFill>
        <p:spPr/>
      </p:pic>
    </p:spTree>
    <p:extLst>
      <p:ext uri="{BB962C8B-B14F-4D97-AF65-F5344CB8AC3E}">
        <p14:creationId xmlns:p14="http://schemas.microsoft.com/office/powerpoint/2010/main" val="16719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B555-99AF-C9B8-D9A0-F3A0D30379A0}"/>
              </a:ext>
            </a:extLst>
          </p:cNvPr>
          <p:cNvSpPr>
            <a:spLocks noGrp="1"/>
          </p:cNvSpPr>
          <p:nvPr>
            <p:ph type="title"/>
          </p:nvPr>
        </p:nvSpPr>
        <p:spPr>
          <a:xfrm>
            <a:off x="763347" y="182751"/>
            <a:ext cx="6880106" cy="466344"/>
          </a:xfrm>
        </p:spPr>
        <p:txBody>
          <a:bodyPr/>
          <a:lstStyle/>
          <a:p>
            <a:r>
              <a:rPr lang="en-US" dirty="0"/>
              <a:t>The law does not have explicit guidance for:</a:t>
            </a:r>
          </a:p>
        </p:txBody>
      </p:sp>
      <p:sp>
        <p:nvSpPr>
          <p:cNvPr id="5" name="Text Placeholder 4">
            <a:extLst>
              <a:ext uri="{FF2B5EF4-FFF2-40B4-BE49-F238E27FC236}">
                <a16:creationId xmlns:a16="http://schemas.microsoft.com/office/drawing/2014/main" id="{9EE245B5-A731-4D89-5E51-9D32D96BDCD6}"/>
              </a:ext>
            </a:extLst>
          </p:cNvPr>
          <p:cNvSpPr>
            <a:spLocks noGrp="1"/>
          </p:cNvSpPr>
          <p:nvPr>
            <p:ph type="body" sz="quarter" idx="11"/>
          </p:nvPr>
        </p:nvSpPr>
        <p:spPr>
          <a:xfrm>
            <a:off x="763587" y="975387"/>
            <a:ext cx="8229601" cy="4053814"/>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Roboto" panose="02000000000000000000" pitchFamily="2" charset="0"/>
                <a:ea typeface="Calibri" panose="020F0502020204030204" pitchFamily="34" charset="0"/>
                <a:cs typeface="Times New Roman" panose="02020603050405020304" pitchFamily="18" charset="0"/>
              </a:rPr>
              <a:t>Contraception or emergency contraception for non-Title X funded clinics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Roboto" panose="02000000000000000000" pitchFamily="2" charset="0"/>
                <a:ea typeface="Calibri" panose="020F0502020204030204" pitchFamily="34" charset="0"/>
                <a:cs typeface="Times New Roman" panose="02020603050405020304" pitchFamily="18" charset="0"/>
              </a:rPr>
              <a:t>Pregnancy testing or pregnancy related-care.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Roboto" panose="02000000000000000000" pitchFamily="2" charset="0"/>
                <a:ea typeface="Calibri" panose="020F0502020204030204" pitchFamily="34" charset="0"/>
                <a:cs typeface="Times New Roman" panose="02020603050405020304" pitchFamily="18" charset="0"/>
              </a:rPr>
              <a:t>Access to HIV prevention through pre-exposure prophylaxis (</a:t>
            </a:r>
            <a:r>
              <a:rPr lang="en-US" dirty="0" err="1">
                <a:effectLst/>
                <a:latin typeface="Roboto" panose="02000000000000000000" pitchFamily="2" charset="0"/>
                <a:ea typeface="Calibri" panose="020F0502020204030204" pitchFamily="34" charset="0"/>
                <a:cs typeface="Times New Roman" panose="02020603050405020304" pitchFamily="18" charset="0"/>
              </a:rPr>
              <a:t>PrEP</a:t>
            </a:r>
            <a:r>
              <a:rPr lang="en-US" dirty="0">
                <a:effectLst/>
                <a:latin typeface="Roboto" panose="02000000000000000000" pitchFamily="2"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800"/>
              </a:spcAft>
              <a:buFont typeface="Symbol" panose="05050102010706020507" pitchFamily="18" charset="2"/>
              <a:buChar char=""/>
            </a:pPr>
            <a:r>
              <a:rPr lang="en-US" dirty="0">
                <a:effectLst/>
                <a:latin typeface="Roboto" panose="02000000000000000000" pitchFamily="2" charset="0"/>
                <a:ea typeface="Calibri" panose="020F0502020204030204" pitchFamily="34" charset="0"/>
                <a:cs typeface="Times New Roman" panose="02020603050405020304" pitchFamily="18" charset="0"/>
              </a:rPr>
              <a:t>Conditions to determine mature minors or a judicial system for minor emancipation that in would result in minors consenting for their own health care</a:t>
            </a:r>
          </a:p>
        </p:txBody>
      </p:sp>
    </p:spTree>
    <p:extLst>
      <p:ext uri="{BB962C8B-B14F-4D97-AF65-F5344CB8AC3E}">
        <p14:creationId xmlns:p14="http://schemas.microsoft.com/office/powerpoint/2010/main" val="7482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30068"/>
          </a:xfrm>
          <a:prstGeom prst="rect">
            <a:avLst/>
          </a:prstGeom>
        </p:spPr>
        <p:txBody>
          <a:bodyPr/>
          <a:lstStyle/>
          <a:p>
            <a:pPr marL="0" indent="0">
              <a:buNone/>
            </a:pPr>
            <a:r>
              <a:rPr lang="en-US" sz="2400" b="1" dirty="0">
                <a:solidFill>
                  <a:srgbClr val="99CC33"/>
                </a:solidFill>
                <a:latin typeface="+mj-lt"/>
                <a:cs typeface="Calibri" pitchFamily="34" charset="0"/>
              </a:rPr>
              <a:t>PROVIDERS MUST OVERRIDE A MINOR’S CONFIDENTIALITY AND REPORT IF:</a:t>
            </a:r>
            <a:endParaRPr lang="en-US" sz="2300" dirty="0">
              <a:cs typeface="Calibri" pitchFamily="34" charset="0"/>
            </a:endParaRPr>
          </a:p>
        </p:txBody>
      </p:sp>
      <p:sp>
        <p:nvSpPr>
          <p:cNvPr id="2" name="Text Placeholder 1">
            <a:extLst>
              <a:ext uri="{FF2B5EF4-FFF2-40B4-BE49-F238E27FC236}">
                <a16:creationId xmlns:a16="http://schemas.microsoft.com/office/drawing/2014/main" id="{2827848A-B86A-2FA3-1220-836B0D972020}"/>
              </a:ext>
            </a:extLst>
          </p:cNvPr>
          <p:cNvSpPr>
            <a:spLocks noGrp="1"/>
          </p:cNvSpPr>
          <p:nvPr>
            <p:ph type="body" sz="quarter" idx="11"/>
          </p:nvPr>
        </p:nvSpPr>
        <p:spPr>
          <a:xfrm>
            <a:off x="771524" y="1651518"/>
            <a:ext cx="8221664" cy="3377682"/>
          </a:xfrm>
        </p:spPr>
        <p:txBody>
          <a:bodyPr/>
          <a:lstStyle/>
          <a:p>
            <a:pPr marL="285750" indent="-285750">
              <a:buFont typeface="Arial" panose="020B0604020202020204" pitchFamily="34" charset="0"/>
              <a:buChar char="•"/>
            </a:pPr>
            <a:r>
              <a:rPr lang="en-US" dirty="0"/>
              <a:t>If the minor poses a danger to self or others</a:t>
            </a:r>
          </a:p>
          <a:p>
            <a:pPr marL="285750" indent="-285750">
              <a:buFont typeface="Arial" panose="020B0604020202020204" pitchFamily="34" charset="0"/>
              <a:buChar char="•"/>
            </a:pPr>
            <a:r>
              <a:rPr lang="en-US" dirty="0"/>
              <a:t>There is suspicion of abuse or neglect by an adult </a:t>
            </a:r>
          </a:p>
          <a:p>
            <a:pPr marL="285750" indent="-285750">
              <a:buFont typeface="Arial" panose="020B0604020202020204" pitchFamily="34" charset="0"/>
              <a:buChar char="•"/>
            </a:pPr>
            <a:r>
              <a:rPr lang="en-US" dirty="0"/>
              <a:t>The minor is under age 16 and has been involved in sexual activity with a person aged 18 or older </a:t>
            </a:r>
          </a:p>
        </p:txBody>
      </p:sp>
      <p:sp>
        <p:nvSpPr>
          <p:cNvPr id="3" name="Title 2"/>
          <p:cNvSpPr>
            <a:spLocks noGrp="1"/>
          </p:cNvSpPr>
          <p:nvPr>
            <p:ph type="title"/>
          </p:nvPr>
        </p:nvSpPr>
        <p:spPr>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0598CA53-D3BE-4A35-9EB7-A8B2D3C173F7}">
  <ds:schemaRefs>
    <ds:schemaRef ds:uri="06384dcc-0cdc-498a-a7bd-67cf6bcf7cd5"/>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7830</TotalTime>
  <Words>2310</Words>
  <Application>Microsoft Office PowerPoint</Application>
  <PresentationFormat>Custom</PresentationFormat>
  <Paragraphs>153</Paragraphs>
  <Slides>12</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Calibri</vt:lpstr>
      <vt:lpstr>Courier New</vt:lpstr>
      <vt:lpstr>Roboto</vt:lpstr>
      <vt:lpstr>Roboto Condensed</vt:lpstr>
      <vt:lpstr>Symbol</vt:lpstr>
      <vt:lpstr>1_Title</vt:lpstr>
      <vt:lpstr>Text Only</vt:lpstr>
      <vt:lpstr>Text w/Pictures</vt:lpstr>
      <vt:lpstr>Text w/Video</vt:lpstr>
      <vt:lpstr>Other</vt:lpstr>
      <vt:lpstr>ohio Minor Consent and Confidentiality Laws</vt:lpstr>
      <vt:lpstr>CASE SCENARIO: SHAY, 15 Y/O GIRL</vt:lpstr>
      <vt:lpstr>Important Definitions</vt:lpstr>
      <vt:lpstr>Oh Law: Parental Consent Exceptions </vt:lpstr>
      <vt:lpstr>OH Law: Minor Consent based on status</vt:lpstr>
      <vt:lpstr>Oh Law: Minor Consent based on service</vt:lpstr>
      <vt:lpstr>Hpv vaccines &amp; Other care that requires parental consent</vt:lpstr>
      <vt:lpstr>The law does not have explicit guidance for:</vt:lpstr>
      <vt:lpstr>Reporting </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475</cp:revision>
  <dcterms:created xsi:type="dcterms:W3CDTF">2016-12-02T20:56:01Z</dcterms:created>
  <dcterms:modified xsi:type="dcterms:W3CDTF">2023-11-20T17:56:58Z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