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30" r:id="rId5"/>
    <p:sldMasterId id="2147483739" r:id="rId6"/>
    <p:sldMasterId id="2147483763" r:id="rId7"/>
    <p:sldMasterId id="2147483767" r:id="rId8"/>
  </p:sldMasterIdLst>
  <p:notesMasterIdLst>
    <p:notesMasterId r:id="rId23"/>
  </p:notesMasterIdLst>
  <p:sldIdLst>
    <p:sldId id="306" r:id="rId9"/>
    <p:sldId id="293" r:id="rId10"/>
    <p:sldId id="303" r:id="rId11"/>
    <p:sldId id="297" r:id="rId12"/>
    <p:sldId id="307" r:id="rId13"/>
    <p:sldId id="308" r:id="rId14"/>
    <p:sldId id="309" r:id="rId15"/>
    <p:sldId id="310" r:id="rId16"/>
    <p:sldId id="298" r:id="rId17"/>
    <p:sldId id="291" r:id="rId18"/>
    <p:sldId id="304" r:id="rId19"/>
    <p:sldId id="295" r:id="rId20"/>
    <p:sldId id="294"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6" clrIdx="4"/>
  <p:cmAuthor id="6" name="Wagner, Ellen" initials="WE"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8CC443"/>
    <a:srgbClr val="0D233D"/>
    <a:srgbClr val="0D2571"/>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22" autoAdjust="0"/>
    <p:restoredTop sz="92072" autoAdjust="0"/>
  </p:normalViewPr>
  <p:slideViewPr>
    <p:cSldViewPr snapToGrid="0">
      <p:cViewPr varScale="1">
        <p:scale>
          <a:sx n="65" d="100"/>
          <a:sy n="65" d="100"/>
        </p:scale>
        <p:origin x="1074" y="54"/>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are going to do a 15-minute mini-training, also called a Spark. As youth-serving professionals, it is important that we understand minor consent and adolescent confidentiality. 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418184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 health care provider who treats a minor ordinarily must </a:t>
            </a:r>
            <a:r>
              <a:rPr lang="en-US" sz="960" b="1" kern="1200" dirty="0">
                <a:solidFill>
                  <a:schemeClr val="tx1"/>
                </a:solidFill>
                <a:effectLst/>
                <a:latin typeface="+mn-lt"/>
                <a:ea typeface="+mn-ea"/>
                <a:cs typeface="+mn-cs"/>
              </a:rPr>
              <a:t>not</a:t>
            </a:r>
            <a:r>
              <a:rPr lang="en-US" sz="960" kern="1200" dirty="0">
                <a:solidFill>
                  <a:schemeClr val="tx1"/>
                </a:solidFill>
                <a:effectLst/>
                <a:latin typeface="+mn-lt"/>
                <a:ea typeface="+mn-ea"/>
                <a:cs typeface="+mn-cs"/>
              </a:rPr>
              <a:t> notify the minor’s parent or guardian about the treatment without the minor’s express permission. However, a health care provider must break confidentiality and</a:t>
            </a:r>
            <a:r>
              <a:rPr lang="en-US" sz="960" kern="1200" baseline="0" dirty="0">
                <a:solidFill>
                  <a:schemeClr val="tx1"/>
                </a:solidFill>
                <a:effectLst/>
                <a:latin typeface="+mn-lt"/>
                <a:ea typeface="+mn-ea"/>
                <a:cs typeface="+mn-cs"/>
              </a:rPr>
              <a:t> make a report when there is reasonable belief that the minor has been or may be abuse or neglected. The health care provider does not need to know for sure that the minor has been abused or neglect, only that there is a reasonable belief. </a:t>
            </a:r>
          </a:p>
          <a:p>
            <a:endParaRPr lang="en-US" sz="960" kern="1200" baseline="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baseline="0" dirty="0">
                <a:solidFill>
                  <a:schemeClr val="tx1"/>
                </a:solidFill>
                <a:effectLst/>
                <a:latin typeface="+mn-lt"/>
                <a:ea typeface="+mn-ea"/>
                <a:cs typeface="+mn-cs"/>
              </a:rPr>
              <a:t>It’s also important to note that t</a:t>
            </a:r>
            <a:r>
              <a:rPr lang="en-US" sz="960" b="0" i="0" kern="1200" dirty="0">
                <a:solidFill>
                  <a:schemeClr val="tx1"/>
                </a:solidFill>
                <a:effectLst/>
                <a:latin typeface="+mn-lt"/>
                <a:ea typeface="+mn-ea"/>
                <a:cs typeface="+mn-cs"/>
              </a:rPr>
              <a:t>he legal age of consent for sexual contact in South Carolina is 16. In addition, individuals as young as 14 years old are able to consent to have sex with a partner who is 18 years old or younger.</a:t>
            </a:r>
            <a:r>
              <a:rPr lang="en-US" sz="960" b="0" i="0" kern="1200" baseline="0" dirty="0">
                <a:solidFill>
                  <a:schemeClr val="tx1"/>
                </a:solidFill>
                <a:effectLst/>
                <a:latin typeface="+mn-lt"/>
                <a:ea typeface="+mn-ea"/>
                <a:cs typeface="+mn-cs"/>
              </a:rPr>
              <a:t> For example, if a 13 year old patient disclosed they he was sexually active, the provider would be required to break confidentiality and report this as abuse since 13 year olds cannot legally consent for sexual contact. </a:t>
            </a:r>
            <a:endParaRPr lang="en-US" sz="960" b="0" i="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struggling with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 though the provider may encourage Giovanni to tell his parents.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 Chlamydia without parental consent.]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[Yes, her provider can tell her mother that Shay received the services</a:t>
            </a:r>
            <a:r>
              <a:rPr lang="en-US" sz="960" b="0" i="0" kern="1200" dirty="0">
                <a:solidFill>
                  <a:schemeClr val="tx1"/>
                </a:solidFill>
                <a:effectLst/>
                <a:latin typeface="+mn-lt"/>
                <a:ea typeface="+mn-ea"/>
                <a:cs typeface="+mn-cs"/>
              </a:rPr>
              <a:t>. However,</a:t>
            </a:r>
            <a:r>
              <a:rPr lang="en-US" sz="960" b="0" i="0" kern="1200" baseline="0" dirty="0">
                <a:solidFill>
                  <a:schemeClr val="tx1"/>
                </a:solidFill>
                <a:effectLst/>
                <a:latin typeface="+mn-lt"/>
                <a:ea typeface="+mn-ea"/>
                <a:cs typeface="+mn-cs"/>
              </a:rPr>
              <a:t> </a:t>
            </a:r>
            <a:r>
              <a:rPr lang="en-US" sz="960" b="0" i="0" strike="noStrike" kern="1200" baseline="0" dirty="0">
                <a:solidFill>
                  <a:schemeClr val="tx1"/>
                </a:solidFill>
                <a:effectLst/>
                <a:latin typeface="+mn-lt"/>
                <a:ea typeface="+mn-ea"/>
                <a:cs typeface="+mn-cs"/>
              </a:rPr>
              <a:t>Shay may be less likely to seek out care if she is worried her confidentiality will not be maintained, and in this case, there may be other negative consequences of involving the parent.]</a:t>
            </a:r>
          </a:p>
          <a:p>
            <a:pPr marL="0" marR="0" lvl="0" indent="0" algn="l" defTabSz="7316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60" b="0" i="0" strike="noStrike" kern="1200" baseline="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r>
              <a:rPr lang="en-US" sz="960" b="0" i="1" strike="noStrike" kern="1200" baseline="0" dirty="0">
                <a:solidFill>
                  <a:schemeClr val="tx1"/>
                </a:solidFill>
                <a:effectLst/>
                <a:latin typeface="+mn-lt"/>
                <a:ea typeface="+mn-ea"/>
                <a:cs typeface="+mn-cs"/>
              </a:rPr>
              <a:t>If time allows ,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few moments to consider</a:t>
            </a:r>
            <a:r>
              <a:rPr lang="en-US" sz="960" b="0" i="1" u="none" strike="noStrike" kern="1200" baseline="0" dirty="0">
                <a:solidFill>
                  <a:srgbClr val="7030A0"/>
                </a:solidFill>
                <a:effectLst/>
                <a:latin typeface="+mn-lt"/>
                <a:ea typeface="+mn-ea"/>
                <a:cs typeface="+mn-cs"/>
              </a:rPr>
              <a:t> these questions.]</a:t>
            </a:r>
            <a:endParaRPr lang="en-US" sz="960" b="0" i="1" u="none" strike="noStrike" kern="1200" dirty="0">
              <a:solidFill>
                <a:srgbClr val="7030A0"/>
              </a:solidFill>
              <a:effectLst/>
              <a:latin typeface="+mn-lt"/>
              <a:ea typeface="+mn-ea"/>
              <a:cs typeface="+mn-cs"/>
            </a:endParaRP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how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lvl="0"/>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lvl="0"/>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lvl="0"/>
            <a:endParaRPr lang="en-US" sz="1000" kern="1200" dirty="0">
              <a:solidFill>
                <a:schemeClr val="tx1"/>
              </a:solidFill>
              <a:effectLst/>
              <a:latin typeface="+mn-lt"/>
              <a:ea typeface="+mn-ea"/>
              <a:cs typeface="+mn-cs"/>
            </a:endParaRPr>
          </a:p>
          <a:p>
            <a:pPr lvl="0"/>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lvl="1"/>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lvl="1"/>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let’s review</a:t>
            </a:r>
            <a:r>
              <a:rPr lang="en-US" sz="960" kern="1200" baseline="0" dirty="0">
                <a:solidFill>
                  <a:schemeClr val="tx1"/>
                </a:solidFill>
                <a:effectLst/>
                <a:latin typeface="+mn-lt"/>
                <a:ea typeface="+mn-ea"/>
                <a:cs typeface="+mn-cs"/>
              </a:rPr>
              <a:t> the South Carolina laws in more depth. </a:t>
            </a:r>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 </a:t>
            </a:r>
            <a:r>
              <a:rPr lang="en-US" sz="1000" dirty="0">
                <a:cs typeface="Calibri" pitchFamily="34" charset="0"/>
              </a:rPr>
              <a:t>(independence from parents/guardians),</a:t>
            </a:r>
            <a:endParaRPr lang="en-US" sz="96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60" b="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age</a:t>
            </a: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r>
              <a:rPr lang="en-US" sz="1000" dirty="0">
                <a:cs typeface="Calibri" pitchFamily="34" charset="0"/>
              </a:rPr>
              <a:t>(such as certain sexual health services), </a:t>
            </a:r>
            <a:r>
              <a:rPr lang="en-US" sz="960" kern="1200" baseline="0" dirty="0">
                <a:solidFill>
                  <a:schemeClr val="tx1"/>
                </a:solidFill>
                <a:effectLst/>
                <a:latin typeface="+mn-lt"/>
                <a:ea typeface="+mn-ea"/>
                <a:cs typeface="+mn-cs"/>
              </a:rPr>
              <a:t>or</a:t>
            </a: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The </a:t>
            </a:r>
            <a:r>
              <a:rPr lang="en-US" sz="960" b="1" kern="1200" baseline="0" dirty="0">
                <a:solidFill>
                  <a:schemeClr val="tx1"/>
                </a:solidFill>
                <a:effectLst/>
                <a:latin typeface="+mn-lt"/>
                <a:ea typeface="+mn-ea"/>
                <a:cs typeface="+mn-cs"/>
              </a:rPr>
              <a:t>funding source </a:t>
            </a:r>
            <a:r>
              <a:rPr lang="en-US" sz="960" b="0" kern="1200" baseline="0" dirty="0">
                <a:solidFill>
                  <a:schemeClr val="tx1"/>
                </a:solidFill>
                <a:effectLst/>
                <a:latin typeface="+mn-lt"/>
                <a:ea typeface="+mn-ea"/>
                <a:cs typeface="+mn-cs"/>
              </a:rPr>
              <a:t>(such as a DHEC clinic or Title X clinic) </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a:t>
            </a: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“South Carolina </a:t>
            </a:r>
            <a:r>
              <a:rPr lang="en-US" sz="960" i="1" kern="1200" dirty="0">
                <a:solidFill>
                  <a:schemeClr val="tx1"/>
                </a:solidFill>
                <a:effectLst/>
                <a:latin typeface="+mn-lt"/>
                <a:ea typeface="+mn-ea"/>
                <a:cs typeface="+mn-cs"/>
              </a:rPr>
              <a:t>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2573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three statuses, they can consent to health care services without a parent or guardian’s permission. If they are: </a:t>
            </a:r>
          </a:p>
          <a:p>
            <a:pPr marL="342900" indent="-342900">
              <a:buFont typeface="Arial" panose="020B0604020202020204" pitchFamily="34" charset="0"/>
              <a:buChar char="•"/>
            </a:pPr>
            <a:r>
              <a:rPr lang="en-US" sz="2500" dirty="0">
                <a:solidFill>
                  <a:prstClr val="white"/>
                </a:solidFill>
              </a:rPr>
              <a:t>Married -OR-</a:t>
            </a:r>
          </a:p>
          <a:p>
            <a:pPr marL="342900" indent="-342900">
              <a:buFont typeface="Arial" panose="020B0604020202020204" pitchFamily="34" charset="0"/>
              <a:buChar char="•"/>
            </a:pPr>
            <a:r>
              <a:rPr lang="en-US" sz="2500" dirty="0">
                <a:solidFill>
                  <a:prstClr val="white"/>
                </a:solidFill>
              </a:rPr>
              <a:t>Serving in the military</a:t>
            </a:r>
            <a:r>
              <a:rPr lang="en-US" sz="2500" baseline="0" dirty="0">
                <a:solidFill>
                  <a:prstClr val="white"/>
                </a:solidFill>
              </a:rPr>
              <a:t> -OR- </a:t>
            </a:r>
            <a:endParaRPr lang="en-US" sz="2500" dirty="0">
              <a:solidFill>
                <a:prstClr val="white"/>
              </a:solidFill>
            </a:endParaRPr>
          </a:p>
          <a:p>
            <a:pPr marL="342900" indent="-342900">
              <a:buFont typeface="Arial" panose="020B0604020202020204" pitchFamily="34" charset="0"/>
              <a:buChar char="•"/>
            </a:pPr>
            <a:r>
              <a:rPr lang="en-US" sz="2500" dirty="0">
                <a:solidFill>
                  <a:prstClr val="white"/>
                </a:solidFill>
              </a:rPr>
              <a:t>Legally emancipated </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96761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South</a:t>
            </a:r>
            <a:r>
              <a:rPr lang="en-US" baseline="0" dirty="0"/>
              <a:t> Carolina has several laws that outline different health care services that minors can receive without their parent’s or guardian’s permission based on their specific age. </a:t>
            </a:r>
          </a:p>
          <a:p>
            <a:endParaRPr lang="en-US" baseline="0" dirty="0"/>
          </a:p>
          <a:p>
            <a:pPr marL="342900" lvl="0" indent="-342900">
              <a:buFont typeface="Arial" panose="020B0604020202020204" pitchFamily="34" charset="0"/>
              <a:buChar char="•"/>
            </a:pPr>
            <a:r>
              <a:rPr lang="en-US" sz="2400" dirty="0"/>
              <a:t>Minors </a:t>
            </a:r>
            <a:r>
              <a:rPr lang="en-US" sz="2400" b="1" dirty="0">
                <a:solidFill>
                  <a:srgbClr val="8CC443"/>
                </a:solidFill>
              </a:rPr>
              <a:t>16 or older</a:t>
            </a:r>
            <a:r>
              <a:rPr lang="en-US" sz="2400" dirty="0">
                <a:solidFill>
                  <a:srgbClr val="8CC443"/>
                </a:solidFill>
              </a:rPr>
              <a:t> </a:t>
            </a:r>
            <a:r>
              <a:rPr lang="en-US" sz="2400" dirty="0"/>
              <a:t>can consent to </a:t>
            </a:r>
            <a:r>
              <a:rPr lang="en-US" sz="2400" b="1" dirty="0"/>
              <a:t>any</a:t>
            </a:r>
            <a:r>
              <a:rPr lang="en-US" sz="2400" dirty="0"/>
              <a:t> health care services that do not require an operation. </a:t>
            </a:r>
          </a:p>
          <a:p>
            <a:pPr marL="342900" lvl="0" indent="-342900">
              <a:buFont typeface="Arial" panose="020B0604020202020204" pitchFamily="34" charset="0"/>
              <a:buChar char="•"/>
            </a:pPr>
            <a:r>
              <a:rPr lang="en-US" sz="2400" dirty="0"/>
              <a:t>Minors </a:t>
            </a:r>
            <a:r>
              <a:rPr lang="en-US" sz="2400" b="1" dirty="0">
                <a:solidFill>
                  <a:srgbClr val="8CC443"/>
                </a:solidFill>
              </a:rPr>
              <a:t>16</a:t>
            </a:r>
            <a:r>
              <a:rPr lang="en-US" sz="2400" b="1" baseline="0" dirty="0">
                <a:solidFill>
                  <a:srgbClr val="8CC443"/>
                </a:solidFill>
              </a:rPr>
              <a:t> or older</a:t>
            </a:r>
            <a:r>
              <a:rPr lang="en-US" sz="2400" dirty="0"/>
              <a:t> may also consent to an operation if it is </a:t>
            </a:r>
            <a:r>
              <a:rPr lang="en-US" sz="2400" b="1" dirty="0"/>
              <a:t>essential to their health or life </a:t>
            </a:r>
            <a:r>
              <a:rPr lang="en-US" sz="2400" dirty="0"/>
              <a:t>in the opinion of the performing physician and a consultant physician if one is available </a:t>
            </a:r>
          </a:p>
          <a:p>
            <a:pPr marL="0" lvl="0" indent="0">
              <a:buFont typeface="Arial" panose="020B0604020202020204" pitchFamily="34" charset="0"/>
              <a:buNone/>
            </a:pPr>
            <a:r>
              <a:rPr lang="en-US" sz="2400" dirty="0"/>
              <a:t>For example – a 16 year old can consent for</a:t>
            </a:r>
            <a:r>
              <a:rPr lang="en-US" sz="2400" baseline="0" dirty="0"/>
              <a:t> insertion of the contraceptive implant, such as the </a:t>
            </a:r>
            <a:r>
              <a:rPr lang="en-US" sz="2400" baseline="0" dirty="0" err="1"/>
              <a:t>Nexplanon</a:t>
            </a:r>
            <a:r>
              <a:rPr lang="en-US" sz="2400" baseline="0" dirty="0"/>
              <a:t> but cannot consent to have it removed because removal is considered an operation/invasive medical procedure. However, if the operation was deemed “essential to their health or life” by the performing physician and, ideally, a consultant, the operation could be performed. </a:t>
            </a:r>
            <a:endParaRPr lang="en-US" sz="2400" dirty="0"/>
          </a:p>
          <a:p>
            <a:pPr marL="342900" lvl="0" indent="-342900">
              <a:buFont typeface="Arial" panose="020B0604020202020204" pitchFamily="34" charset="0"/>
              <a:buChar char="•"/>
            </a:pPr>
            <a:r>
              <a:rPr lang="en-US" sz="2400" dirty="0"/>
              <a:t>Minors </a:t>
            </a:r>
            <a:r>
              <a:rPr lang="en-US" sz="2400" b="1" dirty="0">
                <a:solidFill>
                  <a:srgbClr val="8CC443"/>
                </a:solidFill>
              </a:rPr>
              <a:t>under 16</a:t>
            </a:r>
            <a:r>
              <a:rPr lang="en-US" sz="2400" dirty="0">
                <a:solidFill>
                  <a:srgbClr val="8CC443"/>
                </a:solidFill>
              </a:rPr>
              <a:t> </a:t>
            </a:r>
            <a:r>
              <a:rPr lang="en-US" sz="2400" dirty="0"/>
              <a:t>may consent to health services of </a:t>
            </a:r>
            <a:r>
              <a:rPr lang="en-US" sz="2400" b="1" dirty="0"/>
              <a:t>any kind </a:t>
            </a:r>
            <a:r>
              <a:rPr lang="en-US" sz="2400" dirty="0"/>
              <a:t>when, in the judgment of a person authorized by law to render a particular health service, </a:t>
            </a:r>
            <a:r>
              <a:rPr lang="en-US" sz="2400" b="1" dirty="0"/>
              <a:t>such services are deemed necessary</a:t>
            </a:r>
          </a:p>
          <a:p>
            <a:pPr marL="708706" lvl="1" indent="-342900">
              <a:buFont typeface="Arial" panose="020B0604020202020204" pitchFamily="34" charset="0"/>
              <a:buChar char="•"/>
            </a:pPr>
            <a:r>
              <a:rPr lang="en-US" sz="2400" b="0" dirty="0"/>
              <a:t>Additionally,</a:t>
            </a:r>
            <a:r>
              <a:rPr lang="en-US" sz="2400" b="0" baseline="0" dirty="0"/>
              <a:t> if the minor is under 16 and </a:t>
            </a:r>
            <a:r>
              <a:rPr lang="en-US" sz="2400" dirty="0"/>
              <a:t>the health services involve an operation, it can only be</a:t>
            </a:r>
            <a:r>
              <a:rPr lang="en-US" sz="2400" b="1" dirty="0"/>
              <a:t> </a:t>
            </a:r>
            <a:r>
              <a:rPr lang="en-US" sz="2400" dirty="0"/>
              <a:t>performed only if it is </a:t>
            </a:r>
            <a:r>
              <a:rPr lang="en-US" sz="2400" b="1" dirty="0"/>
              <a:t>essential to their health or life</a:t>
            </a:r>
            <a:r>
              <a:rPr lang="en-US" sz="2400" dirty="0"/>
              <a:t> in the opinion of the performing physician and a consultant physician if one is available </a:t>
            </a:r>
          </a:p>
          <a:p>
            <a:endParaRPr lang="en-US" dirty="0"/>
          </a:p>
          <a:p>
            <a:r>
              <a:rPr lang="en-US" sz="960" kern="1200" dirty="0">
                <a:solidFill>
                  <a:schemeClr val="tx1"/>
                </a:solidFill>
                <a:effectLst/>
                <a:latin typeface="+mn-lt"/>
                <a:ea typeface="+mn-ea"/>
                <a:cs typeface="+mn-cs"/>
              </a:rPr>
              <a:t>As you</a:t>
            </a:r>
            <a:r>
              <a:rPr lang="en-US" sz="960" kern="1200" baseline="0" dirty="0">
                <a:solidFill>
                  <a:schemeClr val="tx1"/>
                </a:solidFill>
                <a:effectLst/>
                <a:latin typeface="+mn-lt"/>
                <a:ea typeface="+mn-ea"/>
                <a:cs typeface="+mn-cs"/>
              </a:rPr>
              <a:t> can see, t</a:t>
            </a:r>
            <a:r>
              <a:rPr lang="en-US" sz="960" kern="1200" dirty="0">
                <a:solidFill>
                  <a:schemeClr val="tx1"/>
                </a:solidFill>
                <a:effectLst/>
                <a:latin typeface="+mn-lt"/>
                <a:ea typeface="+mn-ea"/>
                <a:cs typeface="+mn-cs"/>
              </a:rPr>
              <a:t>hese</a:t>
            </a:r>
            <a:r>
              <a:rPr lang="en-US" sz="960" kern="1200" baseline="0" dirty="0">
                <a:solidFill>
                  <a:schemeClr val="tx1"/>
                </a:solidFill>
                <a:effectLst/>
                <a:latin typeface="+mn-lt"/>
                <a:ea typeface="+mn-ea"/>
                <a:cs typeface="+mn-cs"/>
              </a:rPr>
              <a:t> laws</a:t>
            </a:r>
            <a:r>
              <a:rPr lang="en-US" sz="960" kern="1200" dirty="0">
                <a:solidFill>
                  <a:schemeClr val="tx1"/>
                </a:solidFill>
                <a:effectLst/>
                <a:latin typeface="+mn-lt"/>
                <a:ea typeface="+mn-ea"/>
                <a:cs typeface="+mn-cs"/>
              </a:rPr>
              <a:t> allow</a:t>
            </a:r>
            <a:r>
              <a:rPr lang="en-US" sz="960" kern="1200" baseline="0" dirty="0">
                <a:solidFill>
                  <a:schemeClr val="tx1"/>
                </a:solidFill>
                <a:effectLst/>
                <a:latin typeface="+mn-lt"/>
                <a:ea typeface="+mn-ea"/>
                <a:cs typeface="+mn-cs"/>
              </a:rPr>
              <a:t> for</a:t>
            </a:r>
            <a:r>
              <a:rPr lang="en-US" sz="960" kern="1200" dirty="0">
                <a:solidFill>
                  <a:schemeClr val="tx1"/>
                </a:solidFill>
                <a:effectLst/>
                <a:latin typeface="+mn-lt"/>
                <a:ea typeface="+mn-ea"/>
                <a:cs typeface="+mn-cs"/>
              </a:rPr>
              <a:t> a </a:t>
            </a:r>
            <a:r>
              <a:rPr lang="en-US" sz="960" kern="1200" baseline="0" dirty="0">
                <a:solidFill>
                  <a:schemeClr val="tx1"/>
                </a:solidFill>
                <a:effectLst/>
                <a:latin typeface="+mn-lt"/>
                <a:ea typeface="+mn-ea"/>
                <a:cs typeface="+mn-cs"/>
              </a:rPr>
              <a:t>b</a:t>
            </a:r>
            <a:r>
              <a:rPr lang="en-US" sz="960" kern="1200" dirty="0">
                <a:solidFill>
                  <a:schemeClr val="tx1"/>
                </a:solidFill>
                <a:effectLst/>
                <a:latin typeface="+mn-lt"/>
                <a:ea typeface="+mn-ea"/>
                <a:cs typeface="+mn-cs"/>
              </a:rPr>
              <a:t>road exception for health care professionals to use their professional judgement. In these cases,</a:t>
            </a:r>
            <a:r>
              <a:rPr lang="en-US" sz="960" kern="1200" baseline="0" dirty="0">
                <a:solidFill>
                  <a:schemeClr val="tx1"/>
                </a:solidFill>
                <a:effectLst/>
                <a:latin typeface="+mn-lt"/>
                <a:ea typeface="+mn-ea"/>
                <a:cs typeface="+mn-cs"/>
              </a:rPr>
              <a:t> it is advisable for the physician to consultant another physician if one is available.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49526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Now</a:t>
            </a:r>
            <a:r>
              <a:rPr lang="en-US" baseline="0" dirty="0"/>
              <a:t> let’s look at the exceptions based on type of service. </a:t>
            </a:r>
            <a:r>
              <a:rPr lang="en-US" strike="noStrike" dirty="0"/>
              <a:t>Each</a:t>
            </a:r>
            <a:r>
              <a:rPr lang="en-US" strike="noStrike" baseline="0" dirty="0"/>
              <a:t> state has certain services that a minor may consent to without a parent or guardian’s consent. A parent may still find out about the service, so it may not actually be confidential, but it’s important to note that legally, a minor does not need a parent to consent to these services: </a:t>
            </a:r>
          </a:p>
          <a:p>
            <a:pPr marL="171450" lvl="0" indent="-171450">
              <a:buFont typeface="Arial" panose="020B0604020202020204" pitchFamily="34" charset="0"/>
              <a:buChar char="•"/>
            </a:pPr>
            <a:r>
              <a:rPr lang="en-US" sz="1000" dirty="0"/>
              <a:t>Pregnancy testing and prenatal care, other than abortion</a:t>
            </a:r>
          </a:p>
          <a:p>
            <a:pPr marL="171450" lvl="0" indent="-171450">
              <a:buFont typeface="Arial" panose="020B0604020202020204" pitchFamily="34" charset="0"/>
              <a:buChar char="•"/>
            </a:pPr>
            <a:r>
              <a:rPr lang="en-US" sz="1000" dirty="0"/>
              <a:t>Family</a:t>
            </a:r>
            <a:r>
              <a:rPr lang="en-US" sz="1000" baseline="0" dirty="0"/>
              <a:t> planning and contraceptive care, including Emergency Contraception </a:t>
            </a:r>
            <a:endParaRPr lang="en-US" sz="1000" dirty="0"/>
          </a:p>
          <a:p>
            <a:pPr marL="171450" lvl="0" indent="-171450">
              <a:buFont typeface="Arial" panose="020B0604020202020204" pitchFamily="34" charset="0"/>
              <a:buChar char="•"/>
            </a:pPr>
            <a:r>
              <a:rPr lang="en-US" sz="1000" dirty="0"/>
              <a:t>STI testing and treatment (although</a:t>
            </a:r>
            <a:r>
              <a:rPr lang="en-US" sz="1000" baseline="0" dirty="0"/>
              <a:t> some STIs must be reported to the health department)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t>PrEP</a:t>
            </a:r>
            <a:r>
              <a:rPr lang="en-US" sz="1000" dirty="0"/>
              <a:t>*</a:t>
            </a:r>
          </a:p>
          <a:p>
            <a:pPr marL="537256" marR="0" lvl="1"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South Carolina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the South Carolina Department of Health and Environmental Control about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-related inquiries at PrEPMeSC@dhec.sc.gov.</a:t>
            </a:r>
            <a:endParaRPr lang="en-US" sz="1000" dirty="0"/>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Treatment for abuse of controlled substances or alcohol </a:t>
            </a:r>
          </a:p>
          <a:p>
            <a:pPr marL="171450" lvl="0" indent="-171450">
              <a:buFont typeface="Arial" panose="020B0604020202020204" pitchFamily="34" charset="0"/>
              <a:buChar char="•"/>
            </a:pPr>
            <a:r>
              <a:rPr lang="en-US" sz="1000" dirty="0"/>
              <a:t>Outpatient mental health services </a:t>
            </a:r>
          </a:p>
          <a:p>
            <a:pPr marL="171450" lvl="0" indent="-171450">
              <a:buFont typeface="Arial" panose="020B0604020202020204" pitchFamily="34" charset="0"/>
              <a:buChar char="•"/>
            </a:pPr>
            <a:r>
              <a:rPr lang="en-US" sz="1000" dirty="0">
                <a:cs typeface="Calibri" pitchFamily="34" charset="0"/>
              </a:rPr>
              <a:t>Emergency care</a:t>
            </a:r>
            <a:r>
              <a:rPr lang="en-US" sz="1000" baseline="0" dirty="0">
                <a:cs typeface="Calibri" pitchFamily="34" charset="0"/>
              </a:rPr>
              <a:t> if: </a:t>
            </a:r>
          </a:p>
          <a:p>
            <a:pPr marL="537256" lvl="1"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the proposed surgical or medical treatment is reasonably necessary (according to competent medical judgment)</a:t>
            </a:r>
          </a:p>
          <a:p>
            <a:pPr marL="537256" lvl="1"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a person authorized to consent is not readily available and </a:t>
            </a:r>
          </a:p>
          <a:p>
            <a:pPr marL="537256" lvl="1"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any delay in treatment would jeopardize the minor’s life or health</a:t>
            </a: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33443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Finally, let’s look at exceptions based on funding source. </a:t>
            </a:r>
            <a:r>
              <a:rPr lang="en-US" i="0" dirty="0"/>
              <a:t>M</a:t>
            </a:r>
            <a:r>
              <a:rPr lang="en-US" sz="1000" i="0" dirty="0">
                <a:ea typeface="Calibri" panose="020F0502020204030204" pitchFamily="34" charset="0"/>
                <a:cs typeface="Times New Roman" panose="02020603050405020304" pitchFamily="18" charset="0"/>
              </a:rPr>
              <a:t>inors</a:t>
            </a:r>
            <a:r>
              <a:rPr lang="en-US" sz="1000" i="0" baseline="0" dirty="0">
                <a:ea typeface="Calibri" panose="020F0502020204030204" pitchFamily="34" charset="0"/>
                <a:cs typeface="Times New Roman" panose="02020603050405020304" pitchFamily="18" charset="0"/>
              </a:rPr>
              <a:t> are able to</a:t>
            </a:r>
            <a:r>
              <a:rPr lang="en-US" sz="1000" i="0" dirty="0">
                <a:ea typeface="Calibri" panose="020F0502020204030204" pitchFamily="34" charset="0"/>
                <a:cs typeface="Times New Roman" panose="02020603050405020304" pitchFamily="18" charset="0"/>
              </a:rPr>
              <a:t> receive confidential family planning services if the funding source is Medicaid or a Title X family planning program. </a:t>
            </a:r>
          </a:p>
          <a:p>
            <a:endParaRPr lang="en-US" baseline="0" dirty="0"/>
          </a:p>
          <a:p>
            <a:r>
              <a:rPr lang="en-US" dirty="0"/>
              <a:t>Health centers</a:t>
            </a:r>
            <a:r>
              <a:rPr lang="en-US" baseline="0" dirty="0"/>
              <a:t> that cannot provide confidential sexual health services to patients using private insurance can often provide more assurance of confidentiality to teens using Medicaid. It’s also good to be aware of local Title X clinics so a minor can be referred there if they need confidential sexual health services. If your health center is funded through Title X, you can provide nearly all reproductive health services to minors without a parent’s consent. Abortion is the exception, as it requires parent consent or judicial bypass.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368279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7104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2157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6126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74225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98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6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9967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43093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71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0404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27645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4687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192263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69380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6700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7392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9934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921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069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638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5685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5699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1634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3980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165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93495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0045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232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646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7715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0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35333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0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41331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61889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39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1300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888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2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4554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a:solidFill>
                  <a:srgbClr val="003366"/>
                </a:solidFill>
              </a:rPr>
              <a:t>© 2023 </a:t>
            </a:r>
            <a:r>
              <a:rPr lang="en-US" sz="1200" dirty="0">
                <a:solidFill>
                  <a:srgbClr val="003366"/>
                </a:solidFill>
              </a:rPr>
              <a:t>Regents of the University of Michigan</a:t>
            </a:r>
          </a:p>
        </p:txBody>
      </p:sp>
    </p:spTree>
    <p:extLst>
      <p:ext uri="{BB962C8B-B14F-4D97-AF65-F5344CB8AC3E}">
        <p14:creationId xmlns:p14="http://schemas.microsoft.com/office/powerpoint/2010/main" val="1089271706"/>
      </p:ext>
    </p:extLst>
  </p:cSld>
  <p:clrMap bg1="lt1" tx1="dk1" bg2="lt2" tx2="dk2" accent1="accent1" accent2="accent2" accent3="accent3" accent4="accent4" accent5="accent5" accent6="accent6" hlink="hlink" folHlink="folHlink"/>
  <p:sldLayoutIdLst>
    <p:sldLayoutId id="2147483729" r:id="rId1"/>
    <p:sldLayoutId id="2147483772" r:id="rId2"/>
    <p:sldLayoutId id="21474837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C2BE13-27DE-1004-724F-10655BA801AA}"/>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70103513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36C87D20-CD04-856F-B211-4AE4AEE4BA88}"/>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53609590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EA7427E4-CF7F-1931-0B56-A520301D4A37}"/>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96034581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4394294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60800" y="1100881"/>
            <a:ext cx="5895975" cy="1677043"/>
          </a:xfrm>
        </p:spPr>
        <p:txBody>
          <a:bodyPr/>
          <a:lstStyle/>
          <a:p>
            <a:r>
              <a:rPr lang="en-US" dirty="0"/>
              <a:t>South Carolina</a:t>
            </a:r>
            <a:br>
              <a:rPr lang="en-US" dirty="0"/>
            </a:br>
            <a:r>
              <a:rPr lang="en-US" dirty="0"/>
              <a:t>Minor Consent and Confidentiality Laws</a:t>
            </a:r>
            <a:endParaRPr lang="en-US" sz="4400" dirty="0">
              <a:solidFill>
                <a:srgbClr val="002060"/>
              </a:solidFill>
            </a:endParaRPr>
          </a:p>
        </p:txBody>
      </p:sp>
      <p:sp>
        <p:nvSpPr>
          <p:cNvPr id="8" name="TextBox 7"/>
          <p:cNvSpPr txBox="1"/>
          <p:nvPr/>
        </p:nvSpPr>
        <p:spPr>
          <a:xfrm>
            <a:off x="4939537" y="3659970"/>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July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403" y="4798144"/>
            <a:ext cx="723581" cy="598160"/>
          </a:xfrm>
          <a:prstGeom prst="rect">
            <a:avLst/>
          </a:prstGeom>
        </p:spPr>
      </p:pic>
    </p:spTree>
    <p:custDataLst>
      <p:tags r:id="rId1"/>
    </p:custDataLst>
    <p:extLst>
      <p:ext uri="{BB962C8B-B14F-4D97-AF65-F5344CB8AC3E}">
        <p14:creationId xmlns:p14="http://schemas.microsoft.com/office/powerpoint/2010/main" val="409276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pPr marL="0" indent="0">
              <a:buNone/>
            </a:pPr>
            <a:r>
              <a:rPr lang="en-US" sz="2400" b="1" dirty="0">
                <a:solidFill>
                  <a:srgbClr val="99CC33"/>
                </a:solidFill>
                <a:latin typeface="+mj-lt"/>
              </a:rPr>
              <a:t>MANDATED REPORTING</a:t>
            </a:r>
          </a:p>
        </p:txBody>
      </p:sp>
      <p:sp>
        <p:nvSpPr>
          <p:cNvPr id="4" name="Text Placeholder 3"/>
          <p:cNvSpPr>
            <a:spLocks noGrp="1"/>
          </p:cNvSpPr>
          <p:nvPr>
            <p:ph type="body" sz="quarter" idx="11"/>
          </p:nvPr>
        </p:nvSpPr>
        <p:spPr>
          <a:prstGeom prst="rect">
            <a:avLst/>
          </a:prstGeom>
        </p:spPr>
        <p:txBody>
          <a:bodyPr>
            <a:normAutofit/>
          </a:bodyPr>
          <a:lstStyle/>
          <a:p>
            <a:pPr marL="342900" indent="-342900">
              <a:buFont typeface="Arial" panose="020B0604020202020204" pitchFamily="34" charset="0"/>
              <a:buChar char="•"/>
            </a:pPr>
            <a:r>
              <a:rPr lang="en-US" sz="1800" dirty="0"/>
              <a:t>Health care providers must break confidentiality and make a report when there is </a:t>
            </a:r>
            <a:r>
              <a:rPr lang="en-US" sz="1800" b="1" dirty="0"/>
              <a:t>reasonable belief </a:t>
            </a:r>
            <a:r>
              <a:rPr lang="en-US" sz="1800" dirty="0"/>
              <a:t>that the minor has been or may be abused or neglected </a:t>
            </a:r>
          </a:p>
          <a:p>
            <a:pPr marL="342900" indent="-342900">
              <a:buFont typeface="Arial" panose="020B0604020202020204" pitchFamily="34" charset="0"/>
              <a:buChar char="•"/>
            </a:pPr>
            <a:r>
              <a:rPr lang="en-US" sz="1800" dirty="0"/>
              <a:t>The mandate to report </a:t>
            </a:r>
            <a:r>
              <a:rPr lang="en-US" sz="1800" i="1" dirty="0"/>
              <a:t>does not </a:t>
            </a:r>
            <a:r>
              <a:rPr lang="en-US" sz="1800" dirty="0"/>
              <a:t>require the reporter to know for certain that the minor has been abused or neglected. </a:t>
            </a:r>
            <a:r>
              <a:rPr lang="en-US" dirty="0"/>
              <a:t>	</a:t>
            </a:r>
          </a:p>
        </p:txBody>
      </p:sp>
      <p:sp>
        <p:nvSpPr>
          <p:cNvPr id="3" name="Title 2"/>
          <p:cNvSpPr>
            <a:spLocks noGrp="1"/>
          </p:cNvSpPr>
          <p:nvPr>
            <p:ph type="title"/>
          </p:nvPr>
        </p:nvSpPr>
        <p:spPr/>
        <p:txBody>
          <a:bodyPr/>
          <a:lstStyle/>
          <a:p>
            <a:r>
              <a:rPr lang="en-US" dirty="0"/>
              <a:t>SC LAW: BREAKING CONFIDENTIALITY </a:t>
            </a:r>
          </a:p>
        </p:txBody>
      </p:sp>
      <p:sp>
        <p:nvSpPr>
          <p:cNvPr id="5" name="Text Placeholder 4"/>
          <p:cNvSpPr>
            <a:spLocks noGrp="1"/>
          </p:cNvSpPr>
          <p:nvPr>
            <p:ph type="body" sz="quarter" idx="12"/>
          </p:nvPr>
        </p:nvSpPr>
        <p:spPr>
          <a:prstGeom prst="rect">
            <a:avLst/>
          </a:prstGeom>
        </p:spPr>
        <p:txBody>
          <a:bodyPr/>
          <a:lstStyle/>
          <a:p>
            <a:pPr marL="0" indent="0">
              <a:buNone/>
            </a:pPr>
            <a:r>
              <a:rPr lang="en-US" sz="2400" b="1" dirty="0">
                <a:solidFill>
                  <a:srgbClr val="99CC33"/>
                </a:solidFill>
                <a:latin typeface="+mj-lt"/>
              </a:rPr>
              <a:t>AGE OF CONSENT </a:t>
            </a:r>
          </a:p>
        </p:txBody>
      </p:sp>
      <p:sp>
        <p:nvSpPr>
          <p:cNvPr id="6" name="Text Placeholder 5"/>
          <p:cNvSpPr>
            <a:spLocks noGrp="1"/>
          </p:cNvSpPr>
          <p:nvPr>
            <p:ph type="body" sz="quarter" idx="13"/>
          </p:nvPr>
        </p:nvSpPr>
        <p:spPr>
          <a:prstGeom prst="rect">
            <a:avLst/>
          </a:prstGeom>
        </p:spPr>
        <p:txBody>
          <a:bodyPr/>
          <a:lstStyle/>
          <a:p>
            <a:pPr marL="285750" indent="-285750">
              <a:buFont typeface="Arial" panose="020B0604020202020204" pitchFamily="34" charset="0"/>
              <a:buChar char="•"/>
            </a:pPr>
            <a:r>
              <a:rPr lang="en-US" sz="1800" dirty="0"/>
              <a:t>Must be </a:t>
            </a:r>
            <a:r>
              <a:rPr lang="en-US" sz="1800" b="1" dirty="0"/>
              <a:t>16 or older </a:t>
            </a:r>
            <a:r>
              <a:rPr lang="en-US" sz="1800" dirty="0"/>
              <a:t>to consent for sexual contact </a:t>
            </a:r>
          </a:p>
          <a:p>
            <a:pPr marL="285750" indent="-285750">
              <a:buFont typeface="Arial" panose="020B0604020202020204" pitchFamily="34" charset="0"/>
              <a:buChar char="•"/>
            </a:pPr>
            <a:r>
              <a:rPr lang="en-US" sz="1800" dirty="0"/>
              <a:t>If </a:t>
            </a:r>
            <a:r>
              <a:rPr lang="en-US" sz="1800" b="1" dirty="0"/>
              <a:t>14 or 15 years old</a:t>
            </a:r>
            <a:r>
              <a:rPr lang="en-US" sz="1800" dirty="0"/>
              <a:t>, can consent for sexual contact with a partner who is </a:t>
            </a:r>
            <a:r>
              <a:rPr lang="en-US" sz="1800" b="1" dirty="0"/>
              <a:t>18 years old or younger</a:t>
            </a:r>
            <a:r>
              <a:rPr lang="en-US" sz="1800" dirty="0"/>
              <a:t>.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96" b="13796"/>
          <a:stretch/>
        </p:blipFill>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440002" y="923599"/>
            <a:ext cx="4277171" cy="4312813"/>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A65F778E-49F4-9661-F275-93141B7B0F00}"/>
              </a:ext>
            </a:extLst>
          </p:cNvPr>
          <p:cNvSpPr>
            <a:spLocks noGrp="1"/>
          </p:cNvSpPr>
          <p:nvPr>
            <p:ph type="body" sz="quarter" idx="11"/>
          </p:nvPr>
        </p:nvSpPr>
        <p:spPr>
          <a:xfrm>
            <a:off x="4869788" y="952011"/>
            <a:ext cx="412310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alcohol use</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869788" y="3678872"/>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5" name="Text Placeholder 3"/>
          <p:cNvSpPr>
            <a:spLocks noGrp="1"/>
          </p:cNvSpPr>
          <p:nvPr>
            <p:ph type="body" sz="quarter" idx="10"/>
          </p:nvPr>
        </p:nvSpPr>
        <p:spPr>
          <a:prstGeom prst="rect">
            <a:avLst/>
          </a:prstGeom>
        </p:spPr>
        <p:txBody>
          <a:bodyPr/>
          <a:lstStyle/>
          <a:p>
            <a:pPr marL="0" lvl="0" indent="0">
              <a:buNone/>
            </a:pPr>
            <a:endParaRPr lang="en-US" dirty="0">
              <a:cs typeface="Calibri" pitchFamily="34" charset="0"/>
            </a:endParaRPr>
          </a:p>
        </p:txBody>
      </p:sp>
      <p:sp>
        <p:nvSpPr>
          <p:cNvPr id="2" name="Text Placeholder 1">
            <a:extLst>
              <a:ext uri="{FF2B5EF4-FFF2-40B4-BE49-F238E27FC236}">
                <a16:creationId xmlns:a16="http://schemas.microsoft.com/office/drawing/2014/main" id="{17CDCB24-838B-07E5-2709-C0EC89300D2B}"/>
              </a:ext>
            </a:extLst>
          </p:cNvPr>
          <p:cNvSpPr>
            <a:spLocks noGrp="1"/>
          </p:cNvSpPr>
          <p:nvPr>
            <p:ph type="body" sz="quarter" idx="11"/>
          </p:nvPr>
        </p:nvSpPr>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i="1"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i="1"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i="1"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843293" y="4398562"/>
            <a:ext cx="8152025" cy="923330"/>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Shay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Shay’s mother?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67" y="923599"/>
            <a:ext cx="2223333" cy="3231393"/>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42423"/>
            <a:ext cx="3024505" cy="3024504"/>
          </a:xfrm>
          <a:prstGeom prst="rect">
            <a:avLst/>
          </a:prstGeom>
        </p:spPr>
      </p:pic>
      <p:sp>
        <p:nvSpPr>
          <p:cNvPr id="16" name="TextBox 15"/>
          <p:cNvSpPr txBox="1"/>
          <p:nvPr/>
        </p:nvSpPr>
        <p:spPr>
          <a:xfrm>
            <a:off x="3960995" y="3237542"/>
            <a:ext cx="2879643" cy="307777"/>
          </a:xfrm>
          <a:prstGeom prst="rect">
            <a:avLst/>
          </a:prstGeom>
          <a:noFill/>
        </p:spPr>
        <p:txBody>
          <a:bodyPr wrap="square" rtlCol="0">
            <a:spAutoFit/>
          </a:bodyPr>
          <a:lstStyle/>
          <a:p>
            <a:r>
              <a:rPr lang="en-US" sz="1400" i="1" dirty="0">
                <a:solidFill>
                  <a:schemeClr val="bg1"/>
                </a:solidFill>
              </a:rPr>
              <a:t>For educational purposes only </a:t>
            </a:r>
          </a:p>
        </p:txBody>
      </p:sp>
      <p:pic>
        <p:nvPicPr>
          <p:cNvPr id="2" name="Picture 1" descr="A yellow letter m and blue text&#10;&#10;Description automatically generated">
            <a:extLst>
              <a:ext uri="{FF2B5EF4-FFF2-40B4-BE49-F238E27FC236}">
                <a16:creationId xmlns:a16="http://schemas.microsoft.com/office/drawing/2014/main" id="{B6364F56-A21D-FA2F-7173-49E6CBFC3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403" y="4798144"/>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91A42D1D-5C33-D4B2-87F2-520E1C5D3F44}"/>
              </a:ext>
            </a:extLst>
          </p:cNvPr>
          <p:cNvSpPr>
            <a:spLocks noGrp="1"/>
          </p:cNvSpPr>
          <p:nvPr>
            <p:ph type="body" sz="quarter" idx="11"/>
          </p:nvPr>
        </p:nvSpPr>
        <p:spPr>
          <a:xfrm>
            <a:off x="771524" y="1030899"/>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2000" b="1" dirty="0">
                <a:cs typeface="Calibri" pitchFamily="34" charset="0"/>
              </a:rPr>
            </a:br>
            <a:r>
              <a:rPr lang="en-US" sz="1800" dirty="0">
                <a:cs typeface="Calibri" pitchFamily="34" charset="0"/>
              </a:rPr>
              <a:t>Shay says she is worried her mother will kick her out of the house if she knows Shay is sexually active</a:t>
            </a:r>
            <a:endParaRPr lang="en-US" dirty="0"/>
          </a:p>
        </p:txBody>
      </p:sp>
      <p:sp>
        <p:nvSpPr>
          <p:cNvPr id="6" name="Rectangle 5"/>
          <p:cNvSpPr/>
          <p:nvPr/>
        </p:nvSpPr>
        <p:spPr>
          <a:xfrm>
            <a:off x="771524" y="4357925"/>
            <a:ext cx="8178116" cy="646331"/>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the provider screen Shay for STIs without her mother’s consent? </a:t>
            </a:r>
          </a:p>
          <a:p>
            <a:pPr marL="285750" lvl="0" indent="-285750">
              <a:buFont typeface="Arial" panose="020B0604020202020204" pitchFamily="34" charset="0"/>
              <a:buChar char="•"/>
            </a:pPr>
            <a:r>
              <a:rPr lang="en-US" sz="1800" i="1" dirty="0"/>
              <a:t>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530" y="1028702"/>
            <a:ext cx="2253350" cy="3275020"/>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CB0E04D9-3F2D-D68B-FAF7-AB89836E10DA}"/>
              </a:ext>
            </a:extLst>
          </p:cNvPr>
          <p:cNvSpPr>
            <a:spLocks noGrp="1"/>
          </p:cNvSpPr>
          <p:nvPr>
            <p:ph type="body" sz="quarter" idx="11"/>
          </p:nvPr>
        </p:nvSpPr>
        <p:spPr>
          <a:xfrm>
            <a:off x="771524" y="1028702"/>
            <a:ext cx="4073883" cy="3650191"/>
          </a:xfrm>
        </p:spPr>
        <p:txBody>
          <a:bodyPr/>
          <a:lstStyle/>
          <a:p>
            <a:pPr marL="0" lvl="0" indent="0">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pic>
        <p:nvPicPr>
          <p:cNvPr id="7" name="Picture 6">
            <a:extLst>
              <a:ext uri="{FF2B5EF4-FFF2-40B4-BE49-F238E27FC236}">
                <a16:creationId xmlns:a16="http://schemas.microsoft.com/office/drawing/2014/main" id="{D09AFC00-0813-6964-8A26-0EAB4835B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530" y="1028702"/>
            <a:ext cx="2253350" cy="3275020"/>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17A14734-7122-CCFF-FC4A-CF14234D681D}"/>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3" name="Text Placeholder 2">
            <a:extLst>
              <a:ext uri="{FF2B5EF4-FFF2-40B4-BE49-F238E27FC236}">
                <a16:creationId xmlns:a16="http://schemas.microsoft.com/office/drawing/2014/main" id="{9DA5361A-48E0-1501-92D5-046178160BC9}"/>
              </a:ext>
            </a:extLst>
          </p:cNvPr>
          <p:cNvSpPr>
            <a:spLocks noGrp="1"/>
          </p:cNvSpPr>
          <p:nvPr>
            <p:ph type="body" sz="quarter" idx="12"/>
          </p:nvPr>
        </p:nvSpPr>
        <p:spPr/>
        <p:txBody>
          <a:bodyPr/>
          <a:lstStyle/>
          <a:p>
            <a:r>
              <a:rPr lang="en-US" dirty="0"/>
              <a:t>Confidentiality </a:t>
            </a:r>
          </a:p>
          <a:p>
            <a:endParaRPr lang="en-US" dirty="0"/>
          </a:p>
        </p:txBody>
      </p:sp>
      <p:sp>
        <p:nvSpPr>
          <p:cNvPr id="6" name="Text Placeholder 5">
            <a:extLst>
              <a:ext uri="{FF2B5EF4-FFF2-40B4-BE49-F238E27FC236}">
                <a16:creationId xmlns:a16="http://schemas.microsoft.com/office/drawing/2014/main" id="{95FACD8A-F3C1-DFF7-8746-11445489BF56}"/>
              </a:ext>
            </a:extLst>
          </p:cNvPr>
          <p:cNvSpPr>
            <a:spLocks noGrp="1"/>
          </p:cNvSpPr>
          <p:nvPr>
            <p:ph type="body" sz="quarter" idx="13"/>
          </p:nvPr>
        </p:nvSpPr>
        <p:spPr/>
        <p:txBody>
          <a:bodyPr/>
          <a:lstStyle/>
          <a:p>
            <a:pPr marL="4000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i="0" u="none" strike="noStrike" kern="1200" spc="0" normalizeH="0" baseline="0" noProof="0" dirty="0">
                <a:ln>
                  <a:noFill/>
                </a:ln>
                <a:effectLst/>
                <a:uLnTx/>
                <a:uFillTx/>
                <a:ea typeface="+mn-ea"/>
                <a:cs typeface="+mn-cs"/>
              </a:rPr>
              <a:t>How providers and staff keep certain information confidential</a:t>
            </a:r>
          </a:p>
          <a:p>
            <a:pPr marL="11430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i="0" u="none" strike="noStrike" kern="1200" spc="0" normalizeH="0" baseline="0" noProof="0" dirty="0">
              <a:ln>
                <a:noFill/>
              </a:ln>
              <a:effectLst/>
              <a:uLnTx/>
              <a:uFillTx/>
              <a:ea typeface="+mn-ea"/>
              <a:cs typeface="+mn-cs"/>
            </a:endParaRPr>
          </a:p>
          <a:p>
            <a:pPr marL="11430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i="0" u="none" strike="noStrike" kern="1200" spc="0" normalizeH="0" baseline="0" noProof="0" dirty="0">
                <a:ln>
                  <a:noFill/>
                </a:ln>
                <a:effectLst/>
                <a:uLnTx/>
                <a:uFillTx/>
                <a:ea typeface="+mn-ea"/>
                <a:cs typeface="+mn-cs"/>
              </a:rPr>
              <a:t>Consent ≠ Confidentiality</a:t>
            </a:r>
          </a:p>
          <a:p>
            <a:endParaRPr lang="en-US"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34070"/>
          </a:xfrm>
          <a:prstGeom prst="rect">
            <a:avLst/>
          </a:prstGeom>
        </p:spPr>
        <p:txBody>
          <a:bodyPr/>
          <a:lstStyle/>
          <a:p>
            <a:pPr marL="0" indent="0">
              <a:buNone/>
            </a:pPr>
            <a:r>
              <a:rPr lang="en-US" dirty="0">
                <a:cs typeface="Calibri" pitchFamily="34" charset="0"/>
              </a:rPr>
              <a:t>A parent or legal guardian must provide consent on behalf of a minor (under age 18) before health care services are provided, with several important exceptions:</a:t>
            </a:r>
            <a:endParaRPr lang="en-US" b="1" dirty="0">
              <a:cs typeface="Calibri" pitchFamily="34" charset="0"/>
            </a:endParaRPr>
          </a:p>
        </p:txBody>
      </p:sp>
      <p:sp>
        <p:nvSpPr>
          <p:cNvPr id="2" name="Text Placeholder 1">
            <a:extLst>
              <a:ext uri="{FF2B5EF4-FFF2-40B4-BE49-F238E27FC236}">
                <a16:creationId xmlns:a16="http://schemas.microsoft.com/office/drawing/2014/main" id="{38AD5C04-AA56-9497-4FE3-C17EBB4764A6}"/>
              </a:ext>
            </a:extLst>
          </p:cNvPr>
          <p:cNvSpPr>
            <a:spLocks noGrp="1"/>
          </p:cNvSpPr>
          <p:nvPr>
            <p:ph type="body" sz="quarter" idx="11"/>
          </p:nvPr>
        </p:nvSpPr>
        <p:spPr>
          <a:xfrm>
            <a:off x="771524" y="2255520"/>
            <a:ext cx="8221664" cy="2773680"/>
          </a:xfrm>
        </p:spPr>
        <p:txBody>
          <a:bodyPr/>
          <a:lstStyle/>
          <a:p>
            <a:pPr marL="0" indent="0">
              <a:buNone/>
            </a:pPr>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p>
          <a:p>
            <a:pPr marL="342900" indent="-342900">
              <a:buFont typeface="Arial" panose="020B0604020202020204" pitchFamily="34" charset="0"/>
              <a:buChar char="•"/>
            </a:pPr>
            <a:r>
              <a:rPr lang="en-US" sz="1800" dirty="0">
                <a:cs typeface="Calibri" pitchFamily="34" charset="0"/>
              </a:rPr>
              <a:t>The minor’s</a:t>
            </a:r>
            <a:r>
              <a:rPr lang="en-US" sz="1800" b="1" dirty="0">
                <a:cs typeface="Calibri" pitchFamily="34" charset="0"/>
              </a:rPr>
              <a:t> age </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or</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funding source</a:t>
            </a:r>
            <a:endParaRPr lang="en-US" b="1" dirty="0"/>
          </a:p>
        </p:txBody>
      </p:sp>
      <p:sp>
        <p:nvSpPr>
          <p:cNvPr id="3" name="Title 2"/>
          <p:cNvSpPr>
            <a:spLocks noGrp="1"/>
          </p:cNvSpPr>
          <p:nvPr>
            <p:ph type="title"/>
          </p:nvPr>
        </p:nvSpPr>
        <p:spPr>
          <a:ln>
            <a:noFill/>
          </a:ln>
        </p:spPr>
        <p:txBody>
          <a:bodyPr/>
          <a:lstStyle/>
          <a:p>
            <a:r>
              <a:rPr lang="en-US" dirty="0"/>
              <a:t>SC Law: Parental Consent Exceptions </a:t>
            </a:r>
          </a:p>
        </p:txBody>
      </p:sp>
    </p:spTree>
    <p:custDataLst>
      <p:tags r:id="rId1"/>
    </p:custDataLst>
    <p:extLst>
      <p:ext uri="{BB962C8B-B14F-4D97-AF65-F5344CB8AC3E}">
        <p14:creationId xmlns:p14="http://schemas.microsoft.com/office/powerpoint/2010/main" val="111875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69820"/>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a:t>
            </a:r>
            <a:endParaRPr lang="en-US" sz="1800" dirty="0"/>
          </a:p>
        </p:txBody>
      </p:sp>
      <p:sp>
        <p:nvSpPr>
          <p:cNvPr id="3" name="Title 2"/>
          <p:cNvSpPr>
            <a:spLocks noGrp="1"/>
          </p:cNvSpPr>
          <p:nvPr>
            <p:ph type="title"/>
          </p:nvPr>
        </p:nvSpPr>
        <p:spPr/>
        <p:txBody>
          <a:bodyPr/>
          <a:lstStyle/>
          <a:p>
            <a:r>
              <a:rPr lang="en-US" dirty="0"/>
              <a:t>SC Law: minor consent based on </a:t>
            </a:r>
            <a:r>
              <a:rPr lang="en-US" i="1" dirty="0"/>
              <a:t>status</a:t>
            </a:r>
          </a:p>
        </p:txBody>
      </p:sp>
      <p:sp>
        <p:nvSpPr>
          <p:cNvPr id="4" name="Text Placeholder 1">
            <a:extLst>
              <a:ext uri="{FF2B5EF4-FFF2-40B4-BE49-F238E27FC236}">
                <a16:creationId xmlns:a16="http://schemas.microsoft.com/office/drawing/2014/main" id="{94A788B5-D083-B538-7FC5-5B49DD2C2248}"/>
              </a:ext>
            </a:extLst>
          </p:cNvPr>
          <p:cNvSpPr txBox="1">
            <a:spLocks/>
          </p:cNvSpPr>
          <p:nvPr/>
        </p:nvSpPr>
        <p:spPr>
          <a:xfrm>
            <a:off x="767555" y="1791270"/>
            <a:ext cx="8221664" cy="277368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cs typeface="Calibri" pitchFamily="34" charset="0"/>
              </a:rPr>
              <a:t>Married -OR- </a:t>
            </a:r>
          </a:p>
          <a:p>
            <a:pPr marL="285750" indent="-285750">
              <a:buFont typeface="Arial" panose="020B0604020202020204" pitchFamily="34" charset="0"/>
              <a:buChar char="•"/>
            </a:pPr>
            <a:r>
              <a:rPr lang="en-US" dirty="0">
                <a:cs typeface="Calibri" pitchFamily="34" charset="0"/>
              </a:rPr>
              <a:t>Serving in the military -OR-</a:t>
            </a:r>
          </a:p>
          <a:p>
            <a:pPr marL="285750" indent="-285750">
              <a:buFont typeface="Arial" panose="020B0604020202020204" pitchFamily="34" charset="0"/>
              <a:buChar char="•"/>
            </a:pPr>
            <a:r>
              <a:rPr lang="en-US" dirty="0">
                <a:cs typeface="Calibri" pitchFamily="34" charset="0"/>
              </a:rPr>
              <a:t>Legally emancipated </a:t>
            </a:r>
          </a:p>
        </p:txBody>
      </p:sp>
    </p:spTree>
    <p:custDataLst>
      <p:tags r:id="rId1"/>
    </p:custDataLst>
    <p:extLst>
      <p:ext uri="{BB962C8B-B14F-4D97-AF65-F5344CB8AC3E}">
        <p14:creationId xmlns:p14="http://schemas.microsoft.com/office/powerpoint/2010/main" val="24364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prstGeom prst="rect">
            <a:avLst/>
          </a:prstGeom>
        </p:spPr>
        <p:txBody>
          <a:bodyPr/>
          <a:lstStyle/>
          <a:p>
            <a:pPr lvl="0"/>
            <a:r>
              <a:rPr lang="en-US" dirty="0"/>
              <a:t>Minors </a:t>
            </a:r>
            <a:r>
              <a:rPr lang="en-US" b="1" dirty="0"/>
              <a:t>16 or older:</a:t>
            </a:r>
            <a:endParaRPr lang="en-US" dirty="0"/>
          </a:p>
        </p:txBody>
      </p:sp>
      <p:sp>
        <p:nvSpPr>
          <p:cNvPr id="7" name="Title 6"/>
          <p:cNvSpPr>
            <a:spLocks noGrp="1"/>
          </p:cNvSpPr>
          <p:nvPr>
            <p:ph type="title"/>
          </p:nvPr>
        </p:nvSpPr>
        <p:spPr/>
        <p:txBody>
          <a:bodyPr/>
          <a:lstStyle/>
          <a:p>
            <a:r>
              <a:rPr lang="en-US" dirty="0"/>
              <a:t>SC Law: minor consent based on </a:t>
            </a:r>
            <a:r>
              <a:rPr lang="en-US" i="1" dirty="0"/>
              <a:t>age</a:t>
            </a:r>
          </a:p>
        </p:txBody>
      </p:sp>
      <p:sp>
        <p:nvSpPr>
          <p:cNvPr id="3" name="Text Placeholder 2">
            <a:extLst>
              <a:ext uri="{FF2B5EF4-FFF2-40B4-BE49-F238E27FC236}">
                <a16:creationId xmlns:a16="http://schemas.microsoft.com/office/drawing/2014/main" id="{F39DB6EC-9AE9-1E41-1D08-AEB2CA7D1140}"/>
              </a:ext>
            </a:extLst>
          </p:cNvPr>
          <p:cNvSpPr>
            <a:spLocks noGrp="1"/>
          </p:cNvSpPr>
          <p:nvPr>
            <p:ph type="body" sz="quarter" idx="12"/>
          </p:nvPr>
        </p:nvSpPr>
        <p:spPr/>
        <p:txBody>
          <a:bodyPr/>
          <a:lstStyle/>
          <a:p>
            <a:r>
              <a:rPr lang="en-US" sz="2400" dirty="0"/>
              <a:t>Minors </a:t>
            </a:r>
            <a:r>
              <a:rPr lang="en-US" sz="2400" b="1" dirty="0"/>
              <a:t>under 16:</a:t>
            </a:r>
            <a:endParaRPr lang="en-US" sz="2400" dirty="0"/>
          </a:p>
        </p:txBody>
      </p:sp>
      <p:sp>
        <p:nvSpPr>
          <p:cNvPr id="4" name="Text Placeholder 3">
            <a:extLst>
              <a:ext uri="{FF2B5EF4-FFF2-40B4-BE49-F238E27FC236}">
                <a16:creationId xmlns:a16="http://schemas.microsoft.com/office/drawing/2014/main" id="{678AE618-B7F0-6348-0735-86856E8F92F6}"/>
              </a:ext>
            </a:extLst>
          </p:cNvPr>
          <p:cNvSpPr>
            <a:spLocks noGrp="1"/>
          </p:cNvSpPr>
          <p:nvPr>
            <p:ph type="body" sz="quarter" idx="13"/>
          </p:nvPr>
        </p:nvSpPr>
        <p:spPr/>
        <p:txBody>
          <a:bodyPr/>
          <a:lstStyle/>
          <a:p>
            <a:pPr marL="285750" indent="-285750">
              <a:buFont typeface="Arial" panose="020B0604020202020204" pitchFamily="34" charset="0"/>
              <a:buChar char="•"/>
            </a:pPr>
            <a:r>
              <a:rPr lang="en-US" sz="1800" dirty="0"/>
              <a:t>Can</a:t>
            </a:r>
            <a:r>
              <a:rPr lang="en-US" sz="1800" dirty="0">
                <a:solidFill>
                  <a:srgbClr val="8CC443"/>
                </a:solidFill>
              </a:rPr>
              <a:t> </a:t>
            </a:r>
            <a:r>
              <a:rPr lang="en-US" sz="1800" dirty="0"/>
              <a:t>consent to health services of any kind when such </a:t>
            </a:r>
            <a:r>
              <a:rPr lang="en-US" sz="1800" b="1" dirty="0"/>
              <a:t>services are deemed necessary </a:t>
            </a:r>
            <a:r>
              <a:rPr lang="en-US" sz="1800" dirty="0"/>
              <a:t>in the judgement of a person authorized by law to render a particular health service </a:t>
            </a:r>
          </a:p>
        </p:txBody>
      </p:sp>
      <p:sp>
        <p:nvSpPr>
          <p:cNvPr id="5" name="Text Placeholder 3">
            <a:extLst>
              <a:ext uri="{FF2B5EF4-FFF2-40B4-BE49-F238E27FC236}">
                <a16:creationId xmlns:a16="http://schemas.microsoft.com/office/drawing/2014/main" id="{B5A4C7FA-BCE2-1561-2A82-3B7E40EF53EF}"/>
              </a:ext>
            </a:extLst>
          </p:cNvPr>
          <p:cNvSpPr txBox="1">
            <a:spLocks/>
          </p:cNvSpPr>
          <p:nvPr/>
        </p:nvSpPr>
        <p:spPr>
          <a:xfrm>
            <a:off x="767555" y="1454703"/>
            <a:ext cx="8221664" cy="150007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Can consent to </a:t>
            </a:r>
            <a:r>
              <a:rPr lang="en-US" b="1" dirty="0"/>
              <a:t>any</a:t>
            </a:r>
            <a:r>
              <a:rPr lang="en-US" dirty="0"/>
              <a:t> health care services that do not require an operation</a:t>
            </a:r>
          </a:p>
          <a:p>
            <a:pPr marL="285750" indent="-285750">
              <a:buFont typeface="Arial" panose="020B0604020202020204" pitchFamily="34" charset="0"/>
              <a:buChar char="•"/>
            </a:pPr>
            <a:r>
              <a:rPr lang="en-US" dirty="0"/>
              <a:t>Can consent to an operation if it is </a:t>
            </a:r>
            <a:r>
              <a:rPr lang="en-US" b="1" dirty="0"/>
              <a:t>essential to their health or life </a:t>
            </a:r>
            <a:r>
              <a:rPr lang="en-US" dirty="0"/>
              <a:t>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165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26070"/>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MAY CONSENT TO THE FOLLOWING WITHOUT PARENTAL/GUARDIAN CONSENT:</a:t>
            </a:r>
            <a:endParaRPr lang="en-US" sz="1800" dirty="0">
              <a:cs typeface="Calibri" pitchFamily="34" charset="0"/>
            </a:endParaRPr>
          </a:p>
        </p:txBody>
      </p:sp>
      <p:sp>
        <p:nvSpPr>
          <p:cNvPr id="3" name="Title 2"/>
          <p:cNvSpPr>
            <a:spLocks noGrp="1"/>
          </p:cNvSpPr>
          <p:nvPr>
            <p:ph type="title"/>
          </p:nvPr>
        </p:nvSpPr>
        <p:spPr/>
        <p:txBody>
          <a:bodyPr/>
          <a:lstStyle/>
          <a:p>
            <a:r>
              <a:rPr lang="en-US" dirty="0"/>
              <a:t>SC Law: minor consent based on </a:t>
            </a:r>
            <a:r>
              <a:rPr lang="en-US" dirty="0">
                <a:solidFill>
                  <a:srgbClr val="002060"/>
                </a:solidFill>
              </a:rPr>
              <a:t>service</a:t>
            </a:r>
          </a:p>
        </p:txBody>
      </p:sp>
      <p:sp>
        <p:nvSpPr>
          <p:cNvPr id="5" name="TextBox 4">
            <a:extLst>
              <a:ext uri="{FF2B5EF4-FFF2-40B4-BE49-F238E27FC236}">
                <a16:creationId xmlns:a16="http://schemas.microsoft.com/office/drawing/2014/main" id="{BC2AEC66-EC23-3B0D-690E-4CCE8278CBAB}"/>
              </a:ext>
            </a:extLst>
          </p:cNvPr>
          <p:cNvSpPr txBox="1"/>
          <p:nvPr/>
        </p:nvSpPr>
        <p:spPr>
          <a:xfrm>
            <a:off x="934720" y="1747520"/>
            <a:ext cx="8221905" cy="3427605"/>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1800" dirty="0"/>
              <a:t>Pregnancy testing and prenatal care, other than abortion</a:t>
            </a:r>
          </a:p>
          <a:p>
            <a:pPr marL="285750" indent="-285750">
              <a:spcBef>
                <a:spcPts val="1000"/>
              </a:spcBef>
              <a:buFont typeface="Arial" panose="020B0604020202020204" pitchFamily="34" charset="0"/>
              <a:buChar char="•"/>
            </a:pPr>
            <a:r>
              <a:rPr lang="en-US" sz="1800" dirty="0"/>
              <a:t>Family planning and contraceptive care</a:t>
            </a:r>
          </a:p>
          <a:p>
            <a:pPr marL="285750" indent="-285750">
              <a:spcBef>
                <a:spcPts val="1000"/>
              </a:spcBef>
              <a:buFont typeface="Arial" panose="020B0604020202020204" pitchFamily="34" charset="0"/>
              <a:buChar char="•"/>
            </a:pPr>
            <a:r>
              <a:rPr lang="en-US" sz="1800" dirty="0"/>
              <a:t>STI testing and treatment </a:t>
            </a:r>
          </a:p>
          <a:p>
            <a:pPr marL="285750" indent="-285750">
              <a:spcBef>
                <a:spcPts val="1000"/>
              </a:spcBef>
              <a:buFont typeface="Arial" panose="020B0604020202020204" pitchFamily="34" charset="0"/>
              <a:buChar char="•"/>
            </a:pPr>
            <a:r>
              <a:rPr lang="en-US" sz="1800" dirty="0"/>
              <a:t>HIV/AIDS testing and treatment </a:t>
            </a:r>
          </a:p>
          <a:p>
            <a:pPr marL="285750" indent="-285750">
              <a:spcBef>
                <a:spcPts val="1000"/>
              </a:spcBef>
              <a:buFont typeface="Arial" panose="020B0604020202020204" pitchFamily="34" charset="0"/>
              <a:buChar char="•"/>
            </a:pPr>
            <a:r>
              <a:rPr lang="en-US" sz="1800" dirty="0" err="1"/>
              <a:t>PrEP</a:t>
            </a:r>
            <a:r>
              <a:rPr lang="en-US" sz="1800" dirty="0"/>
              <a:t>* </a:t>
            </a:r>
          </a:p>
          <a:p>
            <a:pPr marL="285750" indent="-285750">
              <a:spcBef>
                <a:spcPts val="1000"/>
              </a:spcBef>
              <a:buFont typeface="Arial" panose="020B0604020202020204" pitchFamily="34" charset="0"/>
              <a:buChar char="•"/>
            </a:pPr>
            <a:r>
              <a:rPr lang="en-US" sz="1800" dirty="0"/>
              <a:t>Treatment for substance use </a:t>
            </a:r>
          </a:p>
          <a:p>
            <a:pPr marL="285750" indent="-285750">
              <a:spcBef>
                <a:spcPts val="1000"/>
              </a:spcBef>
              <a:buFont typeface="Arial" panose="020B0604020202020204" pitchFamily="34" charset="0"/>
              <a:buChar char="•"/>
            </a:pPr>
            <a:r>
              <a:rPr lang="en-US" sz="1800" dirty="0"/>
              <a:t>Outpatient mental health services </a:t>
            </a:r>
          </a:p>
          <a:p>
            <a:pPr marL="285750" indent="-285750">
              <a:spcBef>
                <a:spcPts val="1000"/>
              </a:spcBef>
              <a:buFont typeface="Arial" panose="020B0604020202020204" pitchFamily="34" charset="0"/>
              <a:buChar char="•"/>
            </a:pPr>
            <a:r>
              <a:rPr lang="en-US" sz="1800" dirty="0"/>
              <a:t>Emergency care </a:t>
            </a:r>
          </a:p>
          <a:p>
            <a:endParaRPr lang="en-US" dirty="0"/>
          </a:p>
        </p:txBody>
      </p:sp>
    </p:spTree>
    <p:custDataLst>
      <p:tags r:id="rId1"/>
    </p:custDataLst>
    <p:extLst>
      <p:ext uri="{BB962C8B-B14F-4D97-AF65-F5344CB8AC3E}">
        <p14:creationId xmlns:p14="http://schemas.microsoft.com/office/powerpoint/2010/main" val="25393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pPr marL="0" indent="0">
              <a:buNone/>
            </a:pPr>
            <a:r>
              <a:rPr lang="en-US" sz="2400" b="1" dirty="0">
                <a:solidFill>
                  <a:srgbClr val="99CC33"/>
                </a:solidFill>
                <a:latin typeface="+mj-lt"/>
              </a:rPr>
              <a:t>MEDICAID</a:t>
            </a:r>
            <a:r>
              <a:rPr lang="en-US" sz="2000" dirty="0"/>
              <a:t> </a:t>
            </a:r>
          </a:p>
        </p:txBody>
      </p:sp>
      <p:sp>
        <p:nvSpPr>
          <p:cNvPr id="3" name="Text Placeholder 2"/>
          <p:cNvSpPr>
            <a:spLocks noGrp="1"/>
          </p:cNvSpPr>
          <p:nvPr>
            <p:ph type="body" sz="quarter" idx="11"/>
          </p:nvPr>
        </p:nvSpPr>
        <p:spPr>
          <a:prstGeom prst="rect">
            <a:avLst/>
          </a:prstGeom>
        </p:spPr>
        <p:txBody>
          <a:bodyPr/>
          <a:lstStyle/>
          <a:p>
            <a:pPr marL="285750" indent="-285750">
              <a:buFont typeface="Arial" panose="020B0604020202020204" pitchFamily="34" charset="0"/>
              <a:buChar char="•"/>
            </a:pPr>
            <a:r>
              <a:rPr lang="en-US" sz="1800" dirty="0"/>
              <a:t>Patients of child-bearing age (i.e. past the age of puberty) may receive all FDA-approved contraceptive methods (except for sterilization) without parental consent</a:t>
            </a:r>
          </a:p>
          <a:p>
            <a:pPr marL="285750" indent="-285750">
              <a:buFont typeface="Arial" panose="020B0604020202020204" pitchFamily="34" charset="0"/>
              <a:buChar char="•"/>
            </a:pPr>
            <a:r>
              <a:rPr lang="en-US" sz="1800" dirty="0"/>
              <a:t>Minors with Medicaid who are accessing contraception have a right to confidentiality under federal law</a:t>
            </a:r>
          </a:p>
        </p:txBody>
      </p:sp>
      <p:sp>
        <p:nvSpPr>
          <p:cNvPr id="4" name="Title 3"/>
          <p:cNvSpPr>
            <a:spLocks noGrp="1"/>
          </p:cNvSpPr>
          <p:nvPr>
            <p:ph type="title"/>
          </p:nvPr>
        </p:nvSpPr>
        <p:spPr>
          <a:xfrm>
            <a:off x="771524" y="202253"/>
            <a:ext cx="6955949" cy="466344"/>
          </a:xfrm>
        </p:spPr>
        <p:txBody>
          <a:bodyPr/>
          <a:lstStyle/>
          <a:p>
            <a:r>
              <a:rPr lang="en-US" dirty="0" err="1"/>
              <a:t>sc</a:t>
            </a:r>
            <a:r>
              <a:rPr lang="en-US" dirty="0"/>
              <a:t> law: consent based on Funding source</a:t>
            </a:r>
          </a:p>
        </p:txBody>
      </p:sp>
      <p:sp>
        <p:nvSpPr>
          <p:cNvPr id="5" name="Text Placeholder 4"/>
          <p:cNvSpPr>
            <a:spLocks noGrp="1"/>
          </p:cNvSpPr>
          <p:nvPr>
            <p:ph type="body" sz="quarter" idx="12"/>
          </p:nvPr>
        </p:nvSpPr>
        <p:spPr>
          <a:prstGeom prst="rect">
            <a:avLst/>
          </a:prstGeom>
        </p:spPr>
        <p:txBody>
          <a:bodyPr/>
          <a:lstStyle/>
          <a:p>
            <a:pPr marL="0" indent="0">
              <a:buNone/>
            </a:pPr>
            <a:r>
              <a:rPr lang="en-US" sz="2400" b="1" dirty="0">
                <a:solidFill>
                  <a:srgbClr val="99CC33"/>
                </a:solidFill>
                <a:latin typeface="+mj-lt"/>
              </a:rPr>
              <a:t>TITLE X</a:t>
            </a:r>
          </a:p>
        </p:txBody>
      </p:sp>
      <p:sp>
        <p:nvSpPr>
          <p:cNvPr id="6" name="Text Placeholder 5"/>
          <p:cNvSpPr>
            <a:spLocks noGrp="1"/>
          </p:cNvSpPr>
          <p:nvPr>
            <p:ph type="body" sz="quarter" idx="13"/>
          </p:nvPr>
        </p:nvSpPr>
        <p:spPr>
          <a:prstGeom prst="rect">
            <a:avLst/>
          </a:prstGeom>
        </p:spPr>
        <p:txBody>
          <a:bodyPr/>
          <a:lstStyle/>
          <a:p>
            <a:pPr marL="285750" lvl="0" indent="-285750">
              <a:buFont typeface="Arial" panose="020B0604020202020204" pitchFamily="34" charset="0"/>
              <a:buChar char="•"/>
            </a:pPr>
            <a:r>
              <a:rPr lang="en-US" sz="1800" dirty="0"/>
              <a:t>Adolescents of any age can receive a range of contraceptive methods and counseling services</a:t>
            </a:r>
          </a:p>
          <a:p>
            <a:pPr marL="285750" lvl="0" indent="-285750">
              <a:buFont typeface="Arial" panose="020B0604020202020204" pitchFamily="34" charset="0"/>
              <a:buChar char="•"/>
            </a:pPr>
            <a:r>
              <a:rPr lang="en-US" sz="1800" dirty="0"/>
              <a:t>These adolescents are entitled to confidentiality for these services</a:t>
            </a:r>
          </a:p>
        </p:txBody>
      </p:sp>
    </p:spTree>
    <p:extLst>
      <p:ext uri="{BB962C8B-B14F-4D97-AF65-F5344CB8AC3E}">
        <p14:creationId xmlns:p14="http://schemas.microsoft.com/office/powerpoint/2010/main" val="220819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8CA53-D3BE-4A35-9EB7-A8B2D3C173F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6384dcc-0cdc-498a-a7bd-67cf6bcf7cd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17210</TotalTime>
  <Words>2742</Words>
  <Application>Microsoft Office PowerPoint</Application>
  <PresentationFormat>Custom</PresentationFormat>
  <Paragraphs>170</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Roboto</vt:lpstr>
      <vt:lpstr>Roboto Condensed</vt:lpstr>
      <vt:lpstr>Title</vt:lpstr>
      <vt:lpstr>Text Only</vt:lpstr>
      <vt:lpstr>Text w/Pictures</vt:lpstr>
      <vt:lpstr>Text w/Video</vt:lpstr>
      <vt:lpstr>Other</vt:lpstr>
      <vt:lpstr>South Carolina Minor Consent and Confidentiality Laws</vt:lpstr>
      <vt:lpstr>CASE SCENARIO: SHAY, 15 Y/O GIRL</vt:lpstr>
      <vt:lpstr>CASE SCENARIO: SHAY, 15 Y/O GIRL</vt:lpstr>
      <vt:lpstr>Important Definitions</vt:lpstr>
      <vt:lpstr>SC Law: Parental Consent Exceptions </vt:lpstr>
      <vt:lpstr>SC Law: minor consent based on status</vt:lpstr>
      <vt:lpstr>SC Law: minor consent based on age</vt:lpstr>
      <vt:lpstr>SC Law: minor consent based on service</vt:lpstr>
      <vt:lpstr>sc law: consent based on Funding source</vt:lpstr>
      <vt:lpstr>SC LAW: BREAKING CONFIDENTIALITY </vt:lpstr>
      <vt:lpstr>The role of parents/guardians</vt:lpstr>
      <vt:lpstr>CASE SCENARIO: GIOVANNI, 17 Y/O BOY</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481</cp:revision>
  <dcterms:created xsi:type="dcterms:W3CDTF">2016-12-02T20:56:01Z</dcterms:created>
  <dcterms:modified xsi:type="dcterms:W3CDTF">2023-11-20T17:58:33Z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