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30" r:id="rId5"/>
    <p:sldMasterId id="2147483739" r:id="rId6"/>
    <p:sldMasterId id="2147483763" r:id="rId7"/>
    <p:sldMasterId id="2147483767" r:id="rId8"/>
  </p:sldMasterIdLst>
  <p:notesMasterIdLst>
    <p:notesMasterId r:id="rId25"/>
  </p:notesMasterIdLst>
  <p:sldIdLst>
    <p:sldId id="271" r:id="rId9"/>
    <p:sldId id="293" r:id="rId10"/>
    <p:sldId id="303" r:id="rId11"/>
    <p:sldId id="297" r:id="rId12"/>
    <p:sldId id="299" r:id="rId13"/>
    <p:sldId id="274" r:id="rId14"/>
    <p:sldId id="289" r:id="rId15"/>
    <p:sldId id="298" r:id="rId16"/>
    <p:sldId id="291" r:id="rId17"/>
    <p:sldId id="305" r:id="rId18"/>
    <p:sldId id="295" r:id="rId19"/>
    <p:sldId id="304" r:id="rId20"/>
    <p:sldId id="300" r:id="rId21"/>
    <p:sldId id="296" r:id="rId22"/>
    <p:sldId id="294" r:id="rId23"/>
    <p:sldId id="270" r:id="rId24"/>
  </p:sldIdLst>
  <p:sldSz cx="9756775" cy="5486400"/>
  <p:notesSz cx="6858000" cy="9144000"/>
  <p:custDataLst>
    <p:tags r:id="rId26"/>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9CC33"/>
    <a:srgbClr val="8CC443"/>
    <a:srgbClr val="003366"/>
    <a:srgbClr val="0D233D"/>
    <a:srgbClr val="0D2571"/>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53" autoAdjust="0"/>
    <p:restoredTop sz="88491" autoAdjust="0"/>
  </p:normalViewPr>
  <p:slideViewPr>
    <p:cSldViewPr snapToGrid="0">
      <p:cViewPr varScale="1">
        <p:scale>
          <a:sx n="57" d="100"/>
          <a:sy n="57" d="100"/>
        </p:scale>
        <p:origin x="1092" y="66"/>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Texas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Also, i</a:t>
            </a:r>
            <a:r>
              <a:rPr lang="en-US" sz="1000" dirty="0">
                <a:cs typeface="Calibri" pitchFamily="34" charset="0"/>
              </a:rPr>
              <a:t>f the minor has a sexually</a:t>
            </a:r>
            <a:r>
              <a:rPr lang="en-US" sz="1000" baseline="0" dirty="0">
                <a:cs typeface="Calibri" pitchFamily="34" charset="0"/>
              </a:rPr>
              <a:t> transmitted infection </a:t>
            </a:r>
            <a:r>
              <a:rPr lang="en-US" sz="1000" dirty="0">
                <a:cs typeface="Calibri" pitchFamily="34" charset="0"/>
              </a:rPr>
              <a:t>or other disease on the DSHS list of Notifiable Conditions, such as Chlamydia, Gonorrhea, HIV, or Syphilis, it must be reported to the appropriate health department. In some limited circumstances, follow-up contacts for treatment could result in the minor’s parents finding out about the STI.  </a:t>
            </a: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226985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a:t>
            </a:r>
            <a:r>
              <a:rPr lang="en-US" sz="960" kern="1200" baseline="0" dirty="0">
                <a:solidFill>
                  <a:schemeClr val="tx1"/>
                </a:solidFill>
                <a:effectLst/>
                <a:latin typeface="+mn-lt"/>
                <a:ea typeface="+mn-ea"/>
                <a:cs typeface="+mn-cs"/>
              </a:rPr>
              <a:t> another</a:t>
            </a:r>
            <a:r>
              <a:rPr lang="en-US" sz="960" kern="1200" dirty="0">
                <a:solidFill>
                  <a:schemeClr val="tx1"/>
                </a:solidFill>
                <a:effectLst/>
                <a:latin typeface="+mn-lt"/>
                <a:ea typeface="+mn-ea"/>
                <a:cs typeface="+mn-cs"/>
              </a:rPr>
              <a:t> scenario. Giovanni is a 17-year-old boy who is struggling with alcohol abuse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abuse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r>
              <a:rPr lang="en-US" sz="960" kern="1200" dirty="0">
                <a:solidFill>
                  <a:srgbClr val="FF0000"/>
                </a:solidFill>
                <a:effectLst/>
                <a:latin typeface="+mn-lt"/>
                <a:ea typeface="+mn-ea"/>
                <a:cs typeface="+mn-cs"/>
              </a:rPr>
              <a:t>The answer is yes, though the provider may encourage Giovanni to tell his parents or</a:t>
            </a:r>
            <a:r>
              <a:rPr lang="en-US" sz="960" kern="1200" baseline="0" dirty="0">
                <a:solidFill>
                  <a:srgbClr val="FF0000"/>
                </a:solidFill>
                <a:effectLst/>
                <a:latin typeface="+mn-lt"/>
                <a:ea typeface="+mn-ea"/>
                <a:cs typeface="+mn-cs"/>
              </a:rPr>
              <a:t> may tell the parents without Giovanni’s consent</a:t>
            </a:r>
            <a:r>
              <a:rPr lang="en-US" sz="960" kern="1200" dirty="0">
                <a:solidFill>
                  <a:srgbClr val="FF0000"/>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quick note about parents and guardians. R</a:t>
            </a:r>
            <a:r>
              <a:rPr lang="en-US" dirty="0"/>
              <a:t>esearch</a:t>
            </a:r>
            <a:r>
              <a:rPr lang="en-US" baseline="0" dirty="0"/>
              <a:t> shows that they can play a crucial role in their teenage children’s decision-making and health.  It can be tricky to keep parents engaged and at the same time, it’s essential to provide the opportunity for adolescents to talk to a provider alone, and to provide confidential services where possible.  We’ll talk about parent engagement more in the next Spark, on confidentiality best practices, but let’s keep it in mind.</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2583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ask about the </a:t>
            </a:r>
            <a:r>
              <a:rPr lang="en-US" baseline="0" dirty="0"/>
              <a:t>services listed on this slide, which are not protected for minors, and require the consent of a parent or guardian. Minors need a parent or guardian’s permission for: </a:t>
            </a:r>
          </a:p>
          <a:p>
            <a:pPr marL="514350" lvl="0" indent="-288925">
              <a:spcBef>
                <a:spcPts val="600"/>
              </a:spcBef>
              <a:buFont typeface="Arial" panose="020B0604020202020204" pitchFamily="34" charset="0"/>
              <a:buChar char="•"/>
              <a:tabLst>
                <a:tab pos="914400" algn="l"/>
              </a:tabLst>
            </a:pPr>
            <a:r>
              <a:rPr lang="en-US" sz="1000" dirty="0">
                <a:solidFill>
                  <a:prstClr val="white"/>
                </a:solidFill>
                <a:cs typeface="Calibri" pitchFamily="34" charset="0"/>
              </a:rPr>
              <a:t>Vaccines, including HPV </a:t>
            </a:r>
            <a:r>
              <a:rPr lang="en-US" sz="960" kern="1200" dirty="0">
                <a:solidFill>
                  <a:schemeClr val="tx1"/>
                </a:solidFill>
                <a:effectLst/>
                <a:latin typeface="+mn-lt"/>
                <a:ea typeface="+mn-ea"/>
                <a:cs typeface="+mn-cs"/>
              </a:rPr>
              <a:t>(Note: a minor who is pregnant or a parent may consent to vaccinations typically started prior to age 7)</a:t>
            </a:r>
            <a:r>
              <a:rPr lang="en-US" sz="1000" dirty="0">
                <a:solidFill>
                  <a:prstClr val="white"/>
                </a:solidFill>
                <a:cs typeface="Calibri" pitchFamily="34" charset="0"/>
              </a:rPr>
              <a:t>Mental health treatment and medications other</a:t>
            </a:r>
            <a:r>
              <a:rPr lang="en-US" sz="1000" baseline="0" dirty="0">
                <a:solidFill>
                  <a:prstClr val="white"/>
                </a:solidFill>
                <a:cs typeface="Calibri" pitchFamily="34" charset="0"/>
              </a:rPr>
              <a:t> than for suicide prevention </a:t>
            </a:r>
            <a:endParaRPr lang="en-US" sz="1000" dirty="0">
              <a:solidFill>
                <a:prstClr val="white"/>
              </a:solidFill>
              <a:cs typeface="Calibri" pitchFamily="34" charset="0"/>
            </a:endParaRPr>
          </a:p>
          <a:p>
            <a:pPr marL="514350" lvl="0" indent="-288925">
              <a:spcBef>
                <a:spcPts val="600"/>
              </a:spcBef>
              <a:buFont typeface="Arial" panose="020B0604020202020204" pitchFamily="34" charset="0"/>
              <a:buChar char="•"/>
            </a:pPr>
            <a:r>
              <a:rPr lang="en-US" sz="1000" dirty="0">
                <a:solidFill>
                  <a:prstClr val="white"/>
                </a:solidFill>
                <a:cs typeface="Calibri" pitchFamily="34" charset="0"/>
              </a:rPr>
              <a:t>Inpatient mental health treatment (if under the age of 16)</a:t>
            </a:r>
          </a:p>
          <a:p>
            <a:pPr marL="514350" lvl="0" indent="-288925">
              <a:spcBef>
                <a:spcPts val="600"/>
              </a:spcBef>
              <a:buFont typeface="Arial" panose="020B0604020202020204" pitchFamily="34" charset="0"/>
              <a:buChar char="•"/>
            </a:pPr>
            <a:r>
              <a:rPr lang="en-US" sz="1000" dirty="0">
                <a:solidFill>
                  <a:prstClr val="white"/>
                </a:solidFill>
                <a:cs typeface="Calibri" pitchFamily="34" charset="0"/>
              </a:rPr>
              <a:t>Prescription contraceptives, unless the minor is on Medicaid or being served in a Title X clinic</a:t>
            </a:r>
          </a:p>
          <a:p>
            <a:endParaRPr lang="en-US" baseline="0" dirty="0"/>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i="0" kern="1200" dirty="0">
                <a:solidFill>
                  <a:schemeClr val="tx1"/>
                </a:solidFill>
                <a:effectLst/>
                <a:latin typeface="+mn-lt"/>
                <a:ea typeface="+mn-ea"/>
                <a:cs typeface="+mn-cs"/>
              </a:rPr>
              <a:t>If a</a:t>
            </a:r>
            <a:r>
              <a:rPr lang="en-US" sz="960" i="0" kern="1200" baseline="0" dirty="0">
                <a:solidFill>
                  <a:schemeClr val="tx1"/>
                </a:solidFill>
                <a:effectLst/>
                <a:latin typeface="+mn-lt"/>
                <a:ea typeface="+mn-ea"/>
                <a:cs typeface="+mn-cs"/>
              </a:rPr>
              <a:t> </a:t>
            </a:r>
            <a:r>
              <a:rPr lang="en-US" sz="960" i="0" kern="1200" dirty="0">
                <a:solidFill>
                  <a:schemeClr val="tx1"/>
                </a:solidFill>
                <a:effectLst/>
                <a:latin typeface="+mn-lt"/>
                <a:ea typeface="+mn-ea"/>
                <a:cs typeface="+mn-cs"/>
              </a:rPr>
              <a:t>parent or guardian cannot be located, other adult relatives such as grandparents, siblings, aunts, or uncles may provide consent. An adult or educational institution with written permission from the parents may also provide consent.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138870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Here’s an important final point.  There’s a provision</a:t>
            </a:r>
            <a:r>
              <a:rPr lang="en-US" sz="960" kern="1200" baseline="0" dirty="0">
                <a:solidFill>
                  <a:schemeClr val="tx1"/>
                </a:solidFill>
                <a:effectLst/>
                <a:latin typeface="+mn-lt"/>
                <a:ea typeface="+mn-ea"/>
                <a:cs typeface="+mn-cs"/>
              </a:rPr>
              <a:t> in Texas law that says that even if a minor is allowed to consent to a confidential service (like pregnancy testing) without a parent’s permission, a provider may decide to inform the parent or guardian.  This kind of law exists in some other states as well, and the way it’s interpreted can vary based on the provider and the health center. </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kern="1200" baseline="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baseline="0" dirty="0">
                <a:solidFill>
                  <a:schemeClr val="tx1"/>
                </a:solidFill>
                <a:effectLst/>
                <a:latin typeface="+mn-lt"/>
                <a:ea typeface="+mn-ea"/>
                <a:cs typeface="+mn-cs"/>
              </a:rPr>
              <a:t>What does this mean for adolescent confidentiality?  Is it possible for providers in a primary care setting to provide a confidential service to a teen who does not have Medicaid?  Why or why not? </a:t>
            </a:r>
            <a:r>
              <a:rPr lang="en-US" sz="960" i="1" kern="1200" baseline="0" dirty="0">
                <a:solidFill>
                  <a:schemeClr val="tx1"/>
                </a:solidFill>
                <a:effectLst/>
                <a:latin typeface="+mn-lt"/>
                <a:ea typeface="+mn-ea"/>
                <a:cs typeface="+mn-cs"/>
              </a:rPr>
              <a:t>[Take a moment for discussion]</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kern="1200" baseline="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baseline="0" dirty="0">
                <a:solidFill>
                  <a:schemeClr val="tx1"/>
                </a:solidFill>
                <a:effectLst/>
                <a:latin typeface="+mn-lt"/>
                <a:ea typeface="+mn-ea"/>
                <a:cs typeface="+mn-cs"/>
              </a:rPr>
              <a:t>Research shows that teens are more likely to share personal information when they know which services will be kept confidential and which will not. </a:t>
            </a:r>
            <a:r>
              <a:rPr lang="en-US" sz="1000" kern="1200" baseline="0" dirty="0">
                <a:solidFill>
                  <a:schemeClr val="tx1"/>
                </a:solidFill>
                <a:effectLst/>
                <a:latin typeface="+mn-lt"/>
                <a:ea typeface="+mn-ea"/>
                <a:cs typeface="Times New Roman" panose="02020603050405020304" pitchFamily="18" charset="0"/>
              </a:rPr>
              <a:t>P</a:t>
            </a:r>
            <a:r>
              <a:rPr lang="en-US" sz="1000" baseline="0" dirty="0">
                <a:ea typeface="Calibri" panose="020F0502020204030204" pitchFamily="34" charset="0"/>
                <a:cs typeface="Times New Roman" panose="02020603050405020304" pitchFamily="18" charset="0"/>
              </a:rPr>
              <a:t>roviders can inform minor patients about which services they can receive confidentially and which they cannot. Providers can also decide they will use their discretion and not break confidentiality unless there is a medical need. The next Spark about this topic covers strategies to protect minor confidentiality when appropriate, and will provide more time for our health center to consider privacy practices.</a:t>
            </a:r>
            <a:endParaRPr lang="en-US"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a:p>
        </p:txBody>
      </p:sp>
    </p:spTree>
    <p:extLst>
      <p:ext uri="{BB962C8B-B14F-4D97-AF65-F5344CB8AC3E}">
        <p14:creationId xmlns:p14="http://schemas.microsoft.com/office/powerpoint/2010/main" val="108289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wrap</a:t>
            </a:r>
            <a:r>
              <a:rPr lang="en-US" sz="960" kern="1200" baseline="0" dirty="0">
                <a:solidFill>
                  <a:schemeClr val="tx1"/>
                </a:solidFill>
                <a:effectLst/>
                <a:latin typeface="+mn-lt"/>
                <a:ea typeface="+mn-ea"/>
                <a:cs typeface="+mn-cs"/>
              </a:rPr>
              <a:t> up by </a:t>
            </a:r>
            <a:r>
              <a:rPr lang="en-US" sz="960" kern="1200" dirty="0">
                <a:solidFill>
                  <a:schemeClr val="tx1"/>
                </a:solidFill>
                <a:effectLst/>
                <a:latin typeface="+mn-lt"/>
                <a:ea typeface="+mn-ea"/>
                <a:cs typeface="+mn-cs"/>
              </a:rPr>
              <a:t>going back to our 15-year-old patient scenario, Shay.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 Shay can be tested for Chlamydia without parental consent, because it is reportable and therefore, does not require parent consent]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60" strike="noStrike" kern="1200" dirty="0">
                <a:solidFill>
                  <a:schemeClr val="tx1"/>
                </a:solidFill>
                <a:effectLst/>
                <a:latin typeface="+mn-lt"/>
                <a:ea typeface="+mn-ea"/>
                <a:cs typeface="+mn-cs"/>
              </a:rPr>
              <a:t>Can</a:t>
            </a:r>
            <a:r>
              <a:rPr lang="en-US" sz="960" strike="noStrike" kern="1200" baseline="0" dirty="0">
                <a:solidFill>
                  <a:schemeClr val="tx1"/>
                </a:solidFill>
                <a:effectLst/>
                <a:latin typeface="+mn-lt"/>
                <a:ea typeface="+mn-ea"/>
                <a:cs typeface="+mn-cs"/>
              </a:rPr>
              <a:t> the provider talk to Shay’s mother without Shay’s consent? [Yes, under Texas law, her provider can tell her mother that Shay received the services</a:t>
            </a:r>
            <a:r>
              <a:rPr lang="en-US" sz="960" b="0" i="0" kern="1200" dirty="0">
                <a:solidFill>
                  <a:schemeClr val="tx1"/>
                </a:solidFill>
                <a:effectLst/>
                <a:latin typeface="+mn-lt"/>
                <a:ea typeface="+mn-ea"/>
                <a:cs typeface="+mn-cs"/>
              </a:rPr>
              <a:t>. However,</a:t>
            </a:r>
            <a:r>
              <a:rPr lang="en-US" sz="960" b="0" i="0" kern="1200" baseline="0" dirty="0">
                <a:solidFill>
                  <a:schemeClr val="tx1"/>
                </a:solidFill>
                <a:effectLst/>
                <a:latin typeface="+mn-lt"/>
                <a:ea typeface="+mn-ea"/>
                <a:cs typeface="+mn-cs"/>
              </a:rPr>
              <a:t> </a:t>
            </a:r>
            <a:r>
              <a:rPr lang="en-US" sz="960" b="0" i="0" strike="noStrike" kern="1200" baseline="0" dirty="0">
                <a:solidFill>
                  <a:schemeClr val="tx1"/>
                </a:solidFill>
                <a:effectLst/>
                <a:latin typeface="+mn-lt"/>
                <a:ea typeface="+mn-ea"/>
                <a:cs typeface="+mn-cs"/>
              </a:rPr>
              <a:t>Shay may be less likely to seek out care if she is worried her confidentiality will not be maintained, and in this case, there may be other negative consequences of involving the parent.]</a:t>
            </a:r>
          </a:p>
          <a:p>
            <a:pPr marL="537256" lvl="1" indent="-171450">
              <a:buFont typeface="Arial" panose="020B0604020202020204" pitchFamily="34" charset="0"/>
              <a:buChar char="•"/>
            </a:pPr>
            <a:r>
              <a:rPr lang="en-US" sz="960" b="0" i="0" strike="noStrike" kern="1200" baseline="0" dirty="0">
                <a:solidFill>
                  <a:schemeClr val="tx1"/>
                </a:solidFill>
                <a:effectLst/>
                <a:latin typeface="+mn-lt"/>
                <a:ea typeface="+mn-ea"/>
                <a:cs typeface="+mn-cs"/>
              </a:rPr>
              <a:t>Because </a:t>
            </a:r>
            <a:r>
              <a:rPr lang="en-US" sz="960" kern="1200" dirty="0">
                <a:solidFill>
                  <a:schemeClr val="tx1"/>
                </a:solidFill>
                <a:effectLst/>
                <a:latin typeface="+mn-lt"/>
                <a:ea typeface="+mn-ea"/>
                <a:cs typeface="+mn-cs"/>
              </a:rPr>
              <a:t>Chlamydia is on the DSHS list of reportable diseases, it must be reported to DSHS. </a:t>
            </a: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r>
              <a:rPr lang="en-US" sz="960" b="0" i="1" strike="noStrike" kern="1200" baseline="0" dirty="0">
                <a:solidFill>
                  <a:schemeClr val="tx1"/>
                </a:solidFill>
                <a:effectLst/>
                <a:latin typeface="+mn-lt"/>
                <a:ea typeface="+mn-ea"/>
                <a:cs typeface="+mn-cs"/>
              </a:rPr>
              <a:t>If time allows , you may choose to discuss what approach your health center takes to protecting minor confidentiality</a:t>
            </a:r>
            <a:r>
              <a:rPr lang="en-US" sz="960" b="0" i="0" strike="noStrike" kern="1200" baseline="0" dirty="0">
                <a:solidFill>
                  <a:schemeClr val="tx1"/>
                </a:solidFill>
                <a:effectLst/>
                <a:latin typeface="+mn-lt"/>
                <a:ea typeface="+mn-ea"/>
                <a:cs typeface="+mn-cs"/>
              </a:rPr>
              <a:t>.]</a:t>
            </a: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15</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16</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a:t>
            </a:r>
            <a:r>
              <a:rPr lang="en-US" sz="960" kern="1200" baseline="0" dirty="0">
                <a:solidFill>
                  <a:schemeClr val="tx1"/>
                </a:solidFill>
                <a:effectLst/>
                <a:latin typeface="+mn-lt"/>
                <a:ea typeface="+mn-ea"/>
                <a:cs typeface="+mn-cs"/>
              </a:rPr>
              <a:t> provider</a:t>
            </a:r>
            <a:r>
              <a:rPr lang="en-US" sz="960" kern="1200" dirty="0">
                <a:solidFill>
                  <a:schemeClr val="tx1"/>
                </a:solidFill>
                <a:effectLst/>
                <a:latin typeface="+mn-lt"/>
                <a:ea typeface="+mn-ea"/>
                <a:cs typeface="+mn-cs"/>
              </a:rPr>
              <a:t> finds out that Shay is concerned about having an STI. Shay says she is worried her mother will kick her out of the house if she knows Shay is sexually active. </a:t>
            </a:r>
            <a:r>
              <a:rPr lang="en-US" sz="960" b="0" u="none" strike="noStrike" kern="1200" dirty="0">
                <a:solidFill>
                  <a:srgbClr val="7030A0"/>
                </a:solidFill>
                <a:effectLst/>
                <a:latin typeface="+mn-lt"/>
                <a:ea typeface="+mn-ea"/>
                <a:cs typeface="+mn-cs"/>
              </a:rPr>
              <a:t>Consider the answer to these questions</a:t>
            </a:r>
            <a:r>
              <a:rPr lang="en-US" sz="960" b="0" u="none" strike="noStrike" kern="1200" baseline="0" dirty="0">
                <a:solidFill>
                  <a:srgbClr val="7030A0"/>
                </a:solidFill>
                <a:effectLst/>
                <a:latin typeface="+mn-lt"/>
                <a:ea typeface="+mn-ea"/>
                <a:cs typeface="+mn-cs"/>
              </a:rPr>
              <a:t> quietly to yourself: C</a:t>
            </a:r>
            <a:r>
              <a:rPr lang="en-US" sz="960" b="0" u="none" strike="noStrike" kern="1200" dirty="0">
                <a:solidFill>
                  <a:srgbClr val="7030A0"/>
                </a:solidFill>
                <a:effectLst/>
                <a:latin typeface="+mn-lt"/>
                <a:ea typeface="+mn-ea"/>
                <a:cs typeface="+mn-cs"/>
              </a:rPr>
              <a:t>an the provider screen</a:t>
            </a:r>
            <a:r>
              <a:rPr lang="en-US" sz="960" b="0" u="none" strike="noStrike" kern="1200" baseline="0" dirty="0">
                <a:solidFill>
                  <a:srgbClr val="7030A0"/>
                </a:solidFill>
                <a:effectLst/>
                <a:latin typeface="+mn-lt"/>
                <a:ea typeface="+mn-ea"/>
                <a:cs typeface="+mn-cs"/>
              </a:rPr>
              <a:t> Shay for STIs without her mother’s knowledge or permission and still follow</a:t>
            </a:r>
            <a:r>
              <a:rPr lang="en-US" sz="960" b="0" u="none" strike="noStrike" kern="1200" dirty="0">
                <a:solidFill>
                  <a:srgbClr val="7030A0"/>
                </a:solidFill>
                <a:effectLst/>
                <a:latin typeface="+mn-lt"/>
                <a:ea typeface="+mn-ea"/>
                <a:cs typeface="+mn-cs"/>
              </a:rPr>
              <a:t> consent laws? Why or why not? </a:t>
            </a:r>
          </a:p>
          <a:p>
            <a:endParaRPr lang="en-US" sz="960" b="0" i="1"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few moments to consider</a:t>
            </a:r>
            <a:r>
              <a:rPr lang="en-US" sz="960" b="0" i="1" u="none" strike="noStrike" kern="1200" baseline="0" dirty="0">
                <a:solidFill>
                  <a:srgbClr val="7030A0"/>
                </a:solidFill>
                <a:effectLst/>
                <a:latin typeface="+mn-lt"/>
                <a:ea typeface="+mn-ea"/>
                <a:cs typeface="+mn-cs"/>
              </a:rPr>
              <a:t> these questions.]</a:t>
            </a:r>
            <a:endParaRPr lang="en-US" sz="960" b="0" i="1" u="none" strike="noStrike" kern="1200" dirty="0">
              <a:solidFill>
                <a:srgbClr val="7030A0"/>
              </a:solidFill>
              <a:effectLst/>
              <a:latin typeface="+mn-lt"/>
              <a:ea typeface="+mn-ea"/>
              <a:cs typeface="+mn-cs"/>
            </a:endParaRPr>
          </a:p>
          <a:p>
            <a:endParaRPr lang="en-US" sz="960" b="0" u="none" strike="noStrike" kern="1200" baseline="0" dirty="0">
              <a:solidFill>
                <a:srgbClr val="7030A0"/>
              </a:solidFill>
              <a:effectLst/>
              <a:latin typeface="+mn-lt"/>
              <a:ea typeface="+mn-ea"/>
              <a:cs typeface="+mn-cs"/>
            </a:endParaRPr>
          </a:p>
          <a:p>
            <a:r>
              <a:rPr lang="en-US" sz="960" b="0" u="none" strike="noStrike" kern="1200" baseline="0" dirty="0">
                <a:solidFill>
                  <a:srgbClr val="7030A0"/>
                </a:solidFill>
                <a:effectLst/>
                <a:latin typeface="+mn-lt"/>
                <a:ea typeface="+mn-ea"/>
                <a:cs typeface="+mn-cs"/>
              </a:rPr>
              <a:t>Think about this might play out at your clinic, and we will talk about the answer at the end of the presentation. </a:t>
            </a:r>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baseline="0" dirty="0">
                <a:solidFill>
                  <a:schemeClr val="tx1"/>
                </a:solidFill>
                <a:effectLst/>
                <a:latin typeface="+mn-lt"/>
                <a:ea typeface="+mn-ea"/>
                <a:cs typeface="+mn-cs"/>
              </a:rPr>
              <a:t>Shay’s scenario brings up another issue, which is how our own values might affect the way we feel about teens accessing certain services without their parents being aware.  In Shay’s situation, she is concerned about her mother, which may affect how we feel about her getting STI testing without involving a parent.  </a:t>
            </a:r>
          </a:p>
          <a:p>
            <a:endParaRPr lang="en-US" sz="960" kern="1200" baseline="0" dirty="0">
              <a:solidFill>
                <a:schemeClr val="tx1"/>
              </a:solidFill>
              <a:effectLst/>
              <a:latin typeface="+mn-lt"/>
              <a:ea typeface="+mn-ea"/>
              <a:cs typeface="+mn-cs"/>
            </a:endParaRPr>
          </a:p>
          <a:p>
            <a:r>
              <a:rPr lang="en-US" sz="960" kern="1200" baseline="0" dirty="0">
                <a:solidFill>
                  <a:schemeClr val="tx1"/>
                </a:solidFill>
                <a:effectLst/>
                <a:latin typeface="+mn-lt"/>
                <a:ea typeface="+mn-ea"/>
                <a:cs typeface="+mn-cs"/>
              </a:rPr>
              <a:t>We usually do not have complete </a:t>
            </a:r>
            <a:r>
              <a:rPr lang="en-US" sz="960" kern="1200" dirty="0">
                <a:solidFill>
                  <a:schemeClr val="tx1"/>
                </a:solidFill>
                <a:effectLst/>
                <a:latin typeface="+mn-lt"/>
                <a:ea typeface="+mn-ea"/>
                <a:cs typeface="+mn-cs"/>
              </a:rPr>
              <a:t>information about a patient. When we know more details, </a:t>
            </a:r>
            <a:r>
              <a:rPr lang="en-US" sz="960" strike="noStrike" kern="1200" dirty="0">
                <a:solidFill>
                  <a:srgbClr val="FF0000"/>
                </a:solidFill>
                <a:effectLst/>
                <a:latin typeface="+mn-lt"/>
                <a:ea typeface="+mn-ea"/>
                <a:cs typeface="+mn-cs"/>
              </a:rPr>
              <a:t>could it affect how we feel about the patient’s right to confidentiality? Even</a:t>
            </a:r>
            <a:r>
              <a:rPr lang="en-US" sz="960" strike="noStrike" kern="1200" baseline="0" dirty="0">
                <a:solidFill>
                  <a:srgbClr val="FF0000"/>
                </a:solidFill>
                <a:effectLst/>
                <a:latin typeface="+mn-lt"/>
                <a:ea typeface="+mn-ea"/>
                <a:cs typeface="+mn-cs"/>
              </a:rPr>
              <a:t> if a teen can legally receive some services without a parent’s consent, </a:t>
            </a:r>
            <a:r>
              <a:rPr lang="en-US" sz="960" strike="noStrike" kern="1200" dirty="0">
                <a:solidFill>
                  <a:srgbClr val="FF0000"/>
                </a:solidFill>
                <a:effectLst/>
                <a:latin typeface="+mn-lt"/>
                <a:ea typeface="+mn-ea"/>
                <a:cs typeface="+mn-cs"/>
              </a:rPr>
              <a:t>it can be challenging when we think parents should be involved. What can go wrong if we break confidentiality? </a:t>
            </a:r>
            <a:endParaRPr lang="en-US" sz="960" strike="noStrike"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protect confidentiality, it can have a negative impact on teens.]</a:t>
            </a:r>
          </a:p>
          <a:p>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a:t>
            </a:r>
            <a:endParaRPr lang="en-US"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13444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lvl="0"/>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lvl="0"/>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lvl="0"/>
            <a:endParaRPr lang="en-US" sz="1000" kern="1200" dirty="0">
              <a:solidFill>
                <a:schemeClr val="tx1"/>
              </a:solidFill>
              <a:effectLst/>
              <a:latin typeface="+mn-lt"/>
              <a:ea typeface="+mn-ea"/>
              <a:cs typeface="+mn-cs"/>
            </a:endParaRPr>
          </a:p>
          <a:p>
            <a:pPr lvl="0"/>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lvl="1"/>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lvl="1"/>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a:t>
            </a:r>
            <a:r>
              <a:rPr lang="en-US" sz="960" b="0" kern="1200" dirty="0">
                <a:solidFill>
                  <a:schemeClr val="tx1"/>
                </a:solidFill>
                <a:effectLst/>
                <a:latin typeface="+mn-lt"/>
                <a:ea typeface="+mn-ea"/>
                <a:cs typeface="+mn-cs"/>
              </a:rPr>
              <a:t>,</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or</a:t>
            </a: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The </a:t>
            </a:r>
            <a:r>
              <a:rPr lang="en-US" sz="960" b="1" kern="1200" baseline="0" dirty="0">
                <a:solidFill>
                  <a:schemeClr val="tx1"/>
                </a:solidFill>
                <a:effectLst/>
                <a:latin typeface="+mn-lt"/>
                <a:ea typeface="+mn-ea"/>
                <a:cs typeface="+mn-cs"/>
              </a:rPr>
              <a:t>funding source</a:t>
            </a: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If it’s helpful, you can keep this behind the desk for quick reference in the future. </a:t>
            </a: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“Texas</a:t>
            </a:r>
            <a:r>
              <a:rPr lang="en-US" sz="960" i="1" kern="1200" dirty="0">
                <a:solidFill>
                  <a:schemeClr val="tx1"/>
                </a:solidFill>
                <a:effectLst/>
                <a:latin typeface="+mn-lt"/>
                <a:ea typeface="+mn-ea"/>
                <a:cs typeface="+mn-cs"/>
              </a:rPr>
              <a:t>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20918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look at the exceptions based on status. </a:t>
            </a:r>
          </a:p>
          <a:p>
            <a:endParaRPr lang="en-US" baseline="0" dirty="0"/>
          </a:p>
          <a:p>
            <a:r>
              <a:rPr lang="en-US" dirty="0"/>
              <a:t>If</a:t>
            </a:r>
            <a:r>
              <a:rPr lang="en-US" baseline="0" dirty="0"/>
              <a:t> a minor has any of these four statuses, they can consent to health care services without a parent or guardian’s permission. If they are: </a:t>
            </a:r>
          </a:p>
          <a:p>
            <a:pPr marL="342900" indent="-342900">
              <a:buFont typeface="Arial" panose="020B0604020202020204" pitchFamily="34" charset="0"/>
              <a:buChar char="•"/>
            </a:pPr>
            <a:r>
              <a:rPr lang="en-US" sz="2500" dirty="0">
                <a:solidFill>
                  <a:prstClr val="white"/>
                </a:solidFill>
              </a:rPr>
              <a:t>Married -OR- </a:t>
            </a:r>
          </a:p>
          <a:p>
            <a:pPr marL="342900" indent="-342900">
              <a:buFont typeface="Arial" panose="020B0604020202020204" pitchFamily="34" charset="0"/>
              <a:buChar char="•"/>
            </a:pPr>
            <a:r>
              <a:rPr lang="en-US" sz="2500" dirty="0">
                <a:solidFill>
                  <a:prstClr val="white"/>
                </a:solidFill>
              </a:rPr>
              <a:t>On active duty in the armed services -OR- </a:t>
            </a:r>
          </a:p>
          <a:p>
            <a:pPr marL="342900" indent="-342900">
              <a:buFont typeface="Arial" panose="020B0604020202020204" pitchFamily="34" charset="0"/>
              <a:buChar char="•"/>
            </a:pPr>
            <a:r>
              <a:rPr lang="en-US" sz="2500" dirty="0">
                <a:solidFill>
                  <a:prstClr val="white"/>
                </a:solidFill>
              </a:rPr>
              <a:t>Serving in an adult prison (except abortion) -OR- </a:t>
            </a:r>
          </a:p>
          <a:p>
            <a:pPr marL="342900" indent="-342900">
              <a:buFont typeface="Arial" panose="020B0604020202020204" pitchFamily="34" charset="0"/>
              <a:buChar char="•"/>
            </a:pPr>
            <a:r>
              <a:rPr lang="en-US" sz="2500" dirty="0">
                <a:solidFill>
                  <a:prstClr val="white"/>
                </a:solidFill>
              </a:rPr>
              <a:t>Sixteen or older, living apart from their parents, and managing their </a:t>
            </a:r>
            <a:r>
              <a:rPr lang="en-US" sz="2500">
                <a:solidFill>
                  <a:prstClr val="white"/>
                </a:solidFill>
              </a:rPr>
              <a:t>own finances </a:t>
            </a:r>
            <a:r>
              <a:rPr lang="en-US" sz="2500" dirty="0">
                <a:solidFill>
                  <a:prstClr val="white"/>
                </a:solidFill>
              </a:rPr>
              <a:t>(except abortion) </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dirty="0"/>
              <a:t>Now</a:t>
            </a:r>
            <a:r>
              <a:rPr lang="en-US" baseline="0" dirty="0"/>
              <a:t> let’s look at the exceptions based on type of service. </a:t>
            </a:r>
            <a:r>
              <a:rPr lang="en-US" strike="noStrike" dirty="0"/>
              <a:t>Each</a:t>
            </a:r>
            <a:r>
              <a:rPr lang="en-US" strike="noStrike" baseline="0" dirty="0"/>
              <a:t> state has certain services that a minor may consent to without a parent or guardian’s consent.  Remember, a parent may still find out about the service, so it may not actually be confidential, but it’s important to note that legally, a minor does not need a parent to consent to these services: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t>Pregnancy testing and prenatal care (other than abortion)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t>Non-prescription contraceptives such as condoms and over-the-counter emergency contraception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STI testing and treatment (for reportable STIs such as Chlamydia, Gonorrhea, HIV, Syphilis)</a:t>
            </a:r>
            <a:r>
              <a:rPr lang="en-US" sz="1000" dirty="0">
                <a:ea typeface="Calibri" panose="020F0502020204030204" pitchFamily="34" charset="0"/>
                <a:cs typeface="Times New Roman" panose="02020603050405020304" pitchFamily="18" charset="0"/>
              </a:rPr>
              <a:t>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strike="noStrike" dirty="0">
                <a:cs typeface="Times New Roman" panose="02020603050405020304" pitchFamily="18" charset="0"/>
              </a:rPr>
              <a:t>Counseling and treatment for suicide prevention or substance abuse</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strike="noStrike" baseline="0" dirty="0">
                <a:cs typeface="Times New Roman" panose="02020603050405020304" pitchFamily="18" charset="0"/>
              </a:rPr>
              <a:t>Inpatient mental health care (if they are 16 or older)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strike="noStrike" baseline="0" dirty="0">
                <a:cs typeface="Times New Roman" panose="02020603050405020304" pitchFamily="18" charset="0"/>
              </a:rPr>
              <a:t>Counseling and treatment for suspected abuse or neglect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strike="noStrike" baseline="0" dirty="0">
              <a:cs typeface="Times New Roman" panose="02020603050405020304" pitchFamily="18" charset="0"/>
            </a:endParaRP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strike="noStrike" baseline="0" dirty="0">
                <a:cs typeface="Times New Roman" panose="02020603050405020304" pitchFamily="18" charset="0"/>
              </a:rPr>
              <a:t>*Texas does not have any specific laws on a minor’s right to consent to </a:t>
            </a:r>
            <a:r>
              <a:rPr lang="en-US" sz="1000" strike="noStrike" baseline="0" dirty="0" err="1">
                <a:cs typeface="Times New Roman" panose="02020603050405020304" pitchFamily="18" charset="0"/>
              </a:rPr>
              <a:t>PrEP</a:t>
            </a:r>
            <a:r>
              <a:rPr lang="en-US" sz="1000" strike="noStrike" baseline="0" dirty="0">
                <a:cs typeface="Times New Roman" panose="02020603050405020304" pitchFamily="18" charset="0"/>
              </a:rPr>
              <a:t> for HIV prevention </a:t>
            </a:r>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dirty="0"/>
              <a:t>Finally, let’s look at exceptions based on funding source. </a:t>
            </a:r>
            <a:r>
              <a:rPr lang="en-US" i="0" dirty="0"/>
              <a:t>M</a:t>
            </a:r>
            <a:r>
              <a:rPr lang="en-US" sz="1000" i="0" dirty="0">
                <a:ea typeface="Calibri" panose="020F0502020204030204" pitchFamily="34" charset="0"/>
                <a:cs typeface="Times New Roman" panose="02020603050405020304" pitchFamily="18" charset="0"/>
              </a:rPr>
              <a:t>inors</a:t>
            </a:r>
            <a:r>
              <a:rPr lang="en-US" sz="1000" i="0" baseline="0" dirty="0">
                <a:ea typeface="Calibri" panose="020F0502020204030204" pitchFamily="34" charset="0"/>
                <a:cs typeface="Times New Roman" panose="02020603050405020304" pitchFamily="18" charset="0"/>
              </a:rPr>
              <a:t> are able to</a:t>
            </a:r>
            <a:r>
              <a:rPr lang="en-US" sz="1000" i="0" dirty="0">
                <a:ea typeface="Calibri" panose="020F0502020204030204" pitchFamily="34" charset="0"/>
                <a:cs typeface="Times New Roman" panose="02020603050405020304" pitchFamily="18" charset="0"/>
              </a:rPr>
              <a:t> receive confidential family planning services if the funding source is Medicaid or a Title X family planning program. </a:t>
            </a:r>
          </a:p>
          <a:p>
            <a:endParaRPr lang="en-US" baseline="0" dirty="0"/>
          </a:p>
          <a:p>
            <a:r>
              <a:rPr lang="en-US" dirty="0"/>
              <a:t>Health centers</a:t>
            </a:r>
            <a:r>
              <a:rPr lang="en-US" baseline="0" dirty="0"/>
              <a:t> that cannot provide confidential sexual health services to patients using private insurance can often provide more assurance of confidentiality to teens using Medicaid. It’s also good to be aware of local Title X clinics so a minor can be referred there if they need confidential sexual health services. If your health center is funded through Title X, you can provide nearly all reproductive health services to minors without a parent’s consent. Abortion is the exception, as it requires parent consent or judicial bypass.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36827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Another important set</a:t>
            </a:r>
            <a:r>
              <a:rPr lang="en-US" sz="960" kern="1200" baseline="0" dirty="0">
                <a:solidFill>
                  <a:schemeClr val="tx1"/>
                </a:solidFill>
                <a:effectLst/>
                <a:latin typeface="+mn-lt"/>
                <a:ea typeface="+mn-ea"/>
                <a:cs typeface="+mn-cs"/>
              </a:rPr>
              <a:t> of laws to be aware of are reporting requirements. Reporting requirement laws outline when a health care provider must break confidentiality and report information to The Texas Department of Family and Protective Services Hotline. A health care provider must make a report when:</a:t>
            </a:r>
          </a:p>
          <a:p>
            <a:pPr marL="514350" indent="-288925">
              <a:spcBef>
                <a:spcPts val="600"/>
              </a:spcBef>
              <a:buFont typeface="Arial" panose="020B0604020202020204" pitchFamily="34" charset="0"/>
              <a:buChar char="•"/>
            </a:pPr>
            <a:r>
              <a:rPr lang="en-US" sz="2400" dirty="0">
                <a:cs typeface="Calibri" pitchFamily="34" charset="0"/>
              </a:rPr>
              <a:t>There is suspicion of abuse or neglect by an adult</a:t>
            </a:r>
          </a:p>
          <a:p>
            <a:pPr marL="514350" indent="-288925">
              <a:spcBef>
                <a:spcPts val="600"/>
              </a:spcBef>
              <a:buFont typeface="Arial" panose="020B0604020202020204" pitchFamily="34" charset="0"/>
              <a:buChar char="•"/>
            </a:pPr>
            <a:r>
              <a:rPr lang="en-US" sz="2400" dirty="0">
                <a:cs typeface="Calibri" pitchFamily="34" charset="0"/>
              </a:rPr>
              <a:t>The minor is a risk to themselves or someone else</a:t>
            </a:r>
          </a:p>
          <a:p>
            <a:pPr marL="514350" indent="-288925">
              <a:spcBef>
                <a:spcPts val="600"/>
              </a:spcBef>
              <a:buFont typeface="Arial" panose="020B0604020202020204" pitchFamily="34" charset="0"/>
              <a:buChar char="•"/>
            </a:pPr>
            <a:r>
              <a:rPr lang="en-US" sz="2400" dirty="0">
                <a:cs typeface="Calibri" pitchFamily="34" charset="0"/>
              </a:rPr>
              <a:t>The minor is </a:t>
            </a:r>
            <a:r>
              <a:rPr lang="en-US" sz="2400" u="sng" dirty="0">
                <a:cs typeface="Calibri" pitchFamily="34" charset="0"/>
              </a:rPr>
              <a:t>under</a:t>
            </a:r>
            <a:r>
              <a:rPr lang="en-US" sz="2400" dirty="0">
                <a:cs typeface="Calibri" pitchFamily="34" charset="0"/>
              </a:rPr>
              <a:t> age 14 and sexually active, regardless of the age of their partner</a:t>
            </a:r>
          </a:p>
          <a:p>
            <a:pPr marL="514350" indent="-288925">
              <a:spcBef>
                <a:spcPts val="600"/>
              </a:spcBef>
              <a:buFont typeface="Arial" panose="020B0604020202020204" pitchFamily="34" charset="0"/>
              <a:buChar char="•"/>
            </a:pPr>
            <a:r>
              <a:rPr lang="en-US" sz="2400" dirty="0">
                <a:cs typeface="Calibri" pitchFamily="34" charset="0"/>
              </a:rPr>
              <a:t>The minor is under the age of 17, not married, and has been sexually active and </a:t>
            </a:r>
            <a:r>
              <a:rPr lang="en-US" sz="2400" i="1" dirty="0">
                <a:cs typeface="Calibri" pitchFamily="34" charset="0"/>
              </a:rPr>
              <a:t>any of the following </a:t>
            </a:r>
            <a:r>
              <a:rPr lang="en-US" sz="2400" dirty="0">
                <a:cs typeface="Calibri" pitchFamily="34" charset="0"/>
              </a:rPr>
              <a:t>are true:</a:t>
            </a:r>
          </a:p>
          <a:p>
            <a:pPr marL="1200150" lvl="1" indent="-288925">
              <a:spcBef>
                <a:spcPts val="600"/>
              </a:spcBef>
            </a:pPr>
            <a:r>
              <a:rPr lang="en-US" sz="2000" dirty="0">
                <a:cs typeface="Calibri" pitchFamily="34" charset="0"/>
              </a:rPr>
              <a:t>Their partner is more than three years older -OR-</a:t>
            </a:r>
          </a:p>
          <a:p>
            <a:pPr marL="1200150" lvl="1" indent="-288925">
              <a:spcBef>
                <a:spcPts val="600"/>
              </a:spcBef>
            </a:pPr>
            <a:r>
              <a:rPr lang="en-US" sz="2000" dirty="0">
                <a:cs typeface="Calibri" pitchFamily="34" charset="0"/>
              </a:rPr>
              <a:t>Their partner is of the same sex -OR-</a:t>
            </a:r>
          </a:p>
          <a:p>
            <a:pPr marL="1200150" lvl="1" indent="-288925">
              <a:spcBef>
                <a:spcPts val="600"/>
              </a:spcBef>
            </a:pPr>
            <a:r>
              <a:rPr lang="en-US" sz="2000" dirty="0">
                <a:cs typeface="Calibri" pitchFamily="34" charset="0"/>
              </a:rPr>
              <a:t>Force was involved -OR-</a:t>
            </a:r>
          </a:p>
          <a:p>
            <a:pPr marL="1200150" lvl="1" indent="-288925">
              <a:spcBef>
                <a:spcPts val="600"/>
              </a:spcBef>
            </a:pPr>
            <a:r>
              <a:rPr lang="en-US" sz="2000" dirty="0">
                <a:cs typeface="Calibri" pitchFamily="34" charset="0"/>
              </a:rPr>
              <a:t>Their partner is a registered sex offender </a:t>
            </a:r>
          </a:p>
          <a:p>
            <a:pPr marL="0" lvl="0" indent="0">
              <a:buFont typeface="Arial" panose="020B0604020202020204" pitchFamily="34" charset="0"/>
              <a:buNone/>
            </a:pPr>
            <a:endParaRPr lang="en-US" sz="960" b="0" kern="1200" baseline="0" dirty="0">
              <a:solidFill>
                <a:srgbClr val="FF0000"/>
              </a:solidFill>
              <a:effectLst/>
              <a:latin typeface="+mn-lt"/>
              <a:ea typeface="+mn-ea"/>
              <a:cs typeface="+mn-cs"/>
            </a:endParaRPr>
          </a:p>
          <a:p>
            <a:pPr marL="0" lvl="0" indent="0">
              <a:buFont typeface="Arial" panose="020B0604020202020204" pitchFamily="34" charset="0"/>
              <a:buNone/>
            </a:pPr>
            <a:r>
              <a:rPr lang="en-US" sz="960" kern="1200" dirty="0">
                <a:solidFill>
                  <a:schemeClr val="tx1"/>
                </a:solidFill>
                <a:effectLst/>
                <a:latin typeface="+mn-lt"/>
                <a:ea typeface="+mn-ea"/>
                <a:cs typeface="+mn-cs"/>
              </a:rPr>
              <a:t>Reports should be made within 48 hours to a local law enforcement agency or the Texas Department of Family and Protective Services (DFPS).</a:t>
            </a:r>
            <a:r>
              <a:rPr lang="en-US" sz="960" kern="1200" baseline="0" dirty="0">
                <a:solidFill>
                  <a:schemeClr val="tx1"/>
                </a:solidFill>
                <a:effectLst/>
                <a:latin typeface="+mn-lt"/>
                <a:ea typeface="+mn-ea"/>
                <a:cs typeface="+mn-cs"/>
              </a:rPr>
              <a:t> </a:t>
            </a:r>
            <a:endParaRPr lang="en-US" sz="960" b="0" kern="1200" baseline="0" dirty="0">
              <a:solidFill>
                <a:srgbClr val="FF0000"/>
              </a:solidFill>
              <a:effectLst/>
              <a:latin typeface="+mn-lt"/>
              <a:ea typeface="+mn-ea"/>
              <a:cs typeface="+mn-cs"/>
            </a:endParaRP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480794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284788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78106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9681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57257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370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19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83732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6267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29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5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94514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358628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9546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77150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70328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1678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50900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02373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7447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7094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2830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0227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99731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01072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178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69603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8930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270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102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7937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975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403722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065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402891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8448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4098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8745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2217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1859013409"/>
      </p:ext>
    </p:extLst>
  </p:cSld>
  <p:clrMap bg1="lt1" tx1="dk1" bg2="lt2" tx2="dk2" accent1="accent1" accent2="accent2" accent3="accent3" accent4="accent4" accent5="accent5" accent6="accent6" hlink="hlink" folHlink="folHlink"/>
  <p:sldLayoutIdLst>
    <p:sldLayoutId id="2147483729" r:id="rId1"/>
    <p:sldLayoutId id="2147483772" r:id="rId2"/>
    <p:sldLayoutId id="21474837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45BFBC-BB7C-27A6-F8E5-535FA760CC2A}"/>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84977510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1C1DADBC-F44F-D7FB-9A41-0F4C4DCA2646}"/>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8895362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6FC73D3C-1228-6516-A88D-4E6047642A23}"/>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689382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47656446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6.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jpe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77407" y="5038"/>
            <a:ext cx="5879367" cy="2966762"/>
          </a:xfrm>
        </p:spPr>
        <p:txBody>
          <a:bodyPr/>
          <a:lstStyle/>
          <a:p>
            <a:r>
              <a:rPr lang="en-US" dirty="0"/>
              <a:t>Texas</a:t>
            </a:r>
            <a:br>
              <a:rPr lang="en-US" dirty="0"/>
            </a:br>
            <a:r>
              <a:rPr lang="en-US" dirty="0"/>
              <a:t>Minor Consent and Confidentiality Laws</a:t>
            </a:r>
          </a:p>
        </p:txBody>
      </p:sp>
      <p:grpSp>
        <p:nvGrpSpPr>
          <p:cNvPr id="10" name="Group 9"/>
          <p:cNvGrpSpPr/>
          <p:nvPr/>
        </p:nvGrpSpPr>
        <p:grpSpPr>
          <a:xfrm>
            <a:off x="4134684" y="3927579"/>
            <a:ext cx="5232077" cy="720579"/>
            <a:chOff x="4178710" y="3664536"/>
            <a:chExt cx="5232077" cy="720579"/>
          </a:xfrm>
        </p:grpSpPr>
        <p:sp>
          <p:nvSpPr>
            <p:cNvPr id="11" name="Rectangle 10"/>
            <p:cNvSpPr/>
            <p:nvPr/>
          </p:nvSpPr>
          <p:spPr>
            <a:xfrm>
              <a:off x="4178710" y="3664536"/>
              <a:ext cx="5232077" cy="720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5" cstate="hqprint">
              <a:extLst>
                <a:ext uri="{28A0092B-C50C-407E-A947-70E740481C1C}">
                  <a14:useLocalDpi xmlns:a14="http://schemas.microsoft.com/office/drawing/2010/main" val="0"/>
                </a:ext>
              </a:extLst>
            </a:blip>
            <a:srcRect l="6402" t="27946" r="6205" b="25049"/>
            <a:stretch/>
          </p:blipFill>
          <p:spPr>
            <a:xfrm>
              <a:off x="4377637" y="3742389"/>
              <a:ext cx="1398787" cy="581369"/>
            </a:xfrm>
            <a:prstGeom prst="rect">
              <a:avLst/>
            </a:prstGeom>
            <a:solidFill>
              <a:schemeClr val="bg1"/>
            </a:solidFill>
          </p:spPr>
        </p:pic>
        <p:pic>
          <p:nvPicPr>
            <p:cNvPr id="14" name="Picture 13"/>
            <p:cNvPicPr>
              <a:picLocks noChangeAspect="1"/>
            </p:cNvPicPr>
            <p:nvPr/>
          </p:nvPicPr>
          <p:blipFill>
            <a:blip r:embed="rId6" cstate="hqprint">
              <a:extLst>
                <a:ext uri="{BEBA8EAE-BF5A-486C-A8C5-ECC9F3942E4B}">
                  <a14:imgProps xmlns:a14="http://schemas.microsoft.com/office/drawing/2010/main">
                    <a14:imgLayer r:embed="rId7">
                      <a14:imgEffect>
                        <a14:backgroundRemoval t="3273" b="94909" l="5556" r="89542"/>
                      </a14:imgEffect>
                    </a14:imgLayer>
                  </a14:imgProps>
                </a:ext>
                <a:ext uri="{28A0092B-C50C-407E-A947-70E740481C1C}">
                  <a14:useLocalDpi xmlns:a14="http://schemas.microsoft.com/office/drawing/2010/main" val="0"/>
                </a:ext>
              </a:extLst>
            </a:blip>
            <a:stretch>
              <a:fillRect/>
            </a:stretch>
          </p:blipFill>
          <p:spPr>
            <a:xfrm>
              <a:off x="6159139" y="3689427"/>
              <a:ext cx="745971" cy="670796"/>
            </a:xfrm>
            <a:prstGeom prst="rect">
              <a:avLst/>
            </a:prstGeom>
          </p:spPr>
        </p:pic>
      </p:grpSp>
      <p:sp>
        <p:nvSpPr>
          <p:cNvPr id="16" name="TextBox 15"/>
          <p:cNvSpPr txBox="1"/>
          <p:nvPr/>
        </p:nvSpPr>
        <p:spPr>
          <a:xfrm>
            <a:off x="4886896" y="3330333"/>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February 2021</a:t>
            </a:r>
          </a:p>
        </p:txBody>
      </p:sp>
      <p:pic>
        <p:nvPicPr>
          <p:cNvPr id="1028" name="Picture 4">
            <a:extLst>
              <a:ext uri="{FF2B5EF4-FFF2-40B4-BE49-F238E27FC236}">
                <a16:creationId xmlns:a16="http://schemas.microsoft.com/office/drawing/2014/main" id="{14298814-B918-09C4-DEBB-83D63C2B67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2982" y="4049771"/>
            <a:ext cx="2111529" cy="4926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1820" y="4793398"/>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F3C3EA-C24E-E6D2-F8FF-12C7BF8D5192}"/>
              </a:ext>
            </a:extLst>
          </p:cNvPr>
          <p:cNvSpPr>
            <a:spLocks noGrp="1"/>
          </p:cNvSpPr>
          <p:nvPr>
            <p:ph type="body" sz="quarter" idx="11"/>
          </p:nvPr>
        </p:nvSpPr>
        <p:spPr/>
        <p:txBody>
          <a:bodyPr/>
          <a:lstStyle/>
          <a:p>
            <a:r>
              <a:rPr lang="en-US" sz="1600" dirty="0"/>
              <a:t>If the minor has an STI or other disease on the DSHS list of notifiable conditions, it must be reported to the appropriate health department. </a:t>
            </a:r>
            <a:br>
              <a:rPr lang="en-US" sz="1600" dirty="0"/>
            </a:br>
            <a:br>
              <a:rPr lang="en-US" sz="1600" dirty="0"/>
            </a:br>
            <a:r>
              <a:rPr lang="en-US" sz="1600" dirty="0"/>
              <a:t>These conditions include: </a:t>
            </a:r>
          </a:p>
          <a:p>
            <a:pPr marL="285750" indent="-285750">
              <a:buFont typeface="Arial" panose="020B0604020202020204" pitchFamily="34" charset="0"/>
              <a:buChar char="•"/>
            </a:pPr>
            <a:r>
              <a:rPr lang="en-US" sz="1600" dirty="0"/>
              <a:t>Chlamydia </a:t>
            </a:r>
          </a:p>
          <a:p>
            <a:pPr marL="285750" indent="-285750">
              <a:buFont typeface="Arial" panose="020B0604020202020204" pitchFamily="34" charset="0"/>
              <a:buChar char="•"/>
            </a:pPr>
            <a:r>
              <a:rPr lang="en-US" sz="1600" dirty="0"/>
              <a:t>Gonorrhea </a:t>
            </a:r>
          </a:p>
          <a:p>
            <a:pPr marL="285750" indent="-285750">
              <a:buFont typeface="Arial" panose="020B0604020202020204" pitchFamily="34" charset="0"/>
              <a:buChar char="•"/>
            </a:pPr>
            <a:r>
              <a:rPr lang="en-US" sz="1600" dirty="0"/>
              <a:t>HIV </a:t>
            </a:r>
          </a:p>
          <a:p>
            <a:pPr marL="285750" indent="-285750">
              <a:buFont typeface="Arial" panose="020B0604020202020204" pitchFamily="34" charset="0"/>
              <a:buChar char="•"/>
            </a:pPr>
            <a:r>
              <a:rPr lang="en-US" sz="1600" dirty="0"/>
              <a:t>Syphilis </a:t>
            </a:r>
          </a:p>
          <a:p>
            <a:pPr marL="285750" indent="-285750">
              <a:buFont typeface="Arial" panose="020B0604020202020204" pitchFamily="34" charset="0"/>
              <a:buChar char="•"/>
            </a:pPr>
            <a:r>
              <a:rPr lang="en-US" sz="1600" dirty="0"/>
              <a:t>Hepatitis B </a:t>
            </a:r>
          </a:p>
          <a:p>
            <a:endParaRPr lang="en-US" sz="1600" dirty="0"/>
          </a:p>
          <a:p>
            <a:endParaRPr lang="en-US" dirty="0"/>
          </a:p>
        </p:txBody>
      </p:sp>
      <p:sp>
        <p:nvSpPr>
          <p:cNvPr id="3" name="Title 2"/>
          <p:cNvSpPr>
            <a:spLocks noGrp="1"/>
          </p:cNvSpPr>
          <p:nvPr>
            <p:ph type="title"/>
          </p:nvPr>
        </p:nvSpPr>
        <p:spPr/>
        <p:txBody>
          <a:bodyPr/>
          <a:lstStyle/>
          <a:p>
            <a:r>
              <a:rPr lang="en-US" dirty="0">
                <a:solidFill>
                  <a:srgbClr val="002060"/>
                </a:solidFill>
              </a:rPr>
              <a:t>Texas reporting requirements</a:t>
            </a:r>
          </a:p>
        </p:txBody>
      </p:sp>
    </p:spTree>
    <p:custDataLst>
      <p:tags r:id="rId1"/>
    </p:custDataLst>
    <p:extLst>
      <p:ext uri="{BB962C8B-B14F-4D97-AF65-F5344CB8AC3E}">
        <p14:creationId xmlns:p14="http://schemas.microsoft.com/office/powerpoint/2010/main" val="269828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60674" y="923599"/>
            <a:ext cx="4202534" cy="4237554"/>
          </a:xfrm>
        </p:spPr>
      </p:pic>
      <p:sp>
        <p:nvSpPr>
          <p:cNvPr id="2" name="Title 1"/>
          <p:cNvSpPr>
            <a:spLocks noGrp="1"/>
          </p:cNvSpPr>
          <p:nvPr>
            <p:ph type="title"/>
          </p:nvPr>
        </p:nvSpPr>
        <p:spPr/>
        <p:txBody>
          <a:bodyPr/>
          <a:lstStyle/>
          <a:p>
            <a:r>
              <a:rPr lang="en-US" dirty="0">
                <a:solidFill>
                  <a:srgbClr val="002060"/>
                </a:solidFill>
              </a:rPr>
              <a:t>CASE SCENARIO: GIOVANNI, 17 Y/O BOY</a:t>
            </a:r>
          </a:p>
        </p:txBody>
      </p:sp>
      <p:sp>
        <p:nvSpPr>
          <p:cNvPr id="4" name="Text Placeholder 3">
            <a:extLst>
              <a:ext uri="{FF2B5EF4-FFF2-40B4-BE49-F238E27FC236}">
                <a16:creationId xmlns:a16="http://schemas.microsoft.com/office/drawing/2014/main" id="{4D810004-B499-53E4-C683-1D4AE6C64A61}"/>
              </a:ext>
            </a:extLst>
          </p:cNvPr>
          <p:cNvSpPr>
            <a:spLocks noGrp="1"/>
          </p:cNvSpPr>
          <p:nvPr>
            <p:ph type="body" sz="quarter" idx="11"/>
          </p:nvPr>
        </p:nvSpPr>
        <p:spPr>
          <a:xfrm>
            <a:off x="4878387" y="987230"/>
            <a:ext cx="4123109" cy="3650191"/>
          </a:xfrm>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alcohol abuse</a:t>
            </a: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681741" y="3914395"/>
            <a:ext cx="4875097" cy="584775"/>
          </a:xfrm>
          <a:prstGeom prst="rect">
            <a:avLst/>
          </a:prstGeom>
          <a:noFill/>
        </p:spPr>
        <p:txBody>
          <a:bodyPr wrap="square" rtlCol="0">
            <a:spAutoFit/>
          </a:bodyPr>
          <a:lstStyle/>
          <a:p>
            <a:pPr marL="119063" lvl="0" algn="ctr"/>
            <a:r>
              <a:rPr lang="en-US" sz="1600" i="1" dirty="0"/>
              <a:t>Is Giovanni allowed to get outpatient counseling for substance abuse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2060"/>
                </a:solidFill>
              </a:rPr>
              <a:t>The role of parents/guardians</a:t>
            </a:r>
          </a:p>
        </p:txBody>
      </p:sp>
      <p:pic>
        <p:nvPicPr>
          <p:cNvPr id="10" name="Picture Placeholder 9"/>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796" b="13796"/>
          <a:stretch/>
        </p:blipFill>
        <p:spPr/>
      </p:pic>
    </p:spTree>
    <p:extLst>
      <p:ext uri="{BB962C8B-B14F-4D97-AF65-F5344CB8AC3E}">
        <p14:creationId xmlns:p14="http://schemas.microsoft.com/office/powerpoint/2010/main" val="15875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lstStyle/>
          <a:p>
            <a:pPr marL="0" lvl="0" indent="0">
              <a:buNone/>
            </a:pPr>
            <a:r>
              <a:rPr lang="en-US" sz="2400" b="1" dirty="0">
                <a:solidFill>
                  <a:srgbClr val="99CC33"/>
                </a:solidFill>
                <a:latin typeface="+mj-lt"/>
                <a:cs typeface="Calibri" pitchFamily="34" charset="0"/>
              </a:rPr>
              <a:t>MINORS NEED A PARENT/GUARDIAN’S* PERMISSION FOR:</a:t>
            </a:r>
            <a:endParaRPr lang="en-US" sz="1800" dirty="0"/>
          </a:p>
        </p:txBody>
      </p:sp>
      <p:sp>
        <p:nvSpPr>
          <p:cNvPr id="2" name="Text Placeholder 1">
            <a:extLst>
              <a:ext uri="{FF2B5EF4-FFF2-40B4-BE49-F238E27FC236}">
                <a16:creationId xmlns:a16="http://schemas.microsoft.com/office/drawing/2014/main" id="{93A19544-7B2A-9700-5F67-63780E677EE9}"/>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Vaccines, including HPV (Note: a minor who is pregnant or a parent may consent to vaccinations typically started prior to age 7)</a:t>
            </a:r>
          </a:p>
          <a:p>
            <a:pPr marL="285750" indent="-285750">
              <a:buFont typeface="Arial" panose="020B0604020202020204" pitchFamily="34" charset="0"/>
              <a:buChar char="•"/>
            </a:pPr>
            <a:r>
              <a:rPr lang="en-US" dirty="0"/>
              <a:t>Mental health treatment and medications other than for suicide prevention </a:t>
            </a:r>
          </a:p>
          <a:p>
            <a:pPr marL="285750" indent="-285750">
              <a:buFont typeface="Arial" panose="020B0604020202020204" pitchFamily="34" charset="0"/>
              <a:buChar char="•"/>
            </a:pPr>
            <a:r>
              <a:rPr lang="en-US" dirty="0"/>
              <a:t>Inpatient mental health treatment (if under the age of 16)</a:t>
            </a:r>
          </a:p>
          <a:p>
            <a:pPr marL="285750" indent="-285750">
              <a:buFont typeface="Arial" panose="020B0604020202020204" pitchFamily="34" charset="0"/>
              <a:buChar char="•"/>
            </a:pPr>
            <a:r>
              <a:rPr lang="en-US" dirty="0"/>
              <a:t>Prescription contraceptives</a:t>
            </a:r>
          </a:p>
          <a:p>
            <a:endParaRPr lang="en-US" dirty="0"/>
          </a:p>
          <a:p>
            <a:r>
              <a:rPr lang="en-US" sz="1600" i="1" dirty="0"/>
              <a:t>* If a parent cannot be located, other adult relatives such as grandparents, siblings, aunts, or uncles may provide consent. </a:t>
            </a:r>
          </a:p>
          <a:p>
            <a:endParaRPr lang="en-US" dirty="0"/>
          </a:p>
        </p:txBody>
      </p:sp>
      <p:sp>
        <p:nvSpPr>
          <p:cNvPr id="4" name="Title 3"/>
          <p:cNvSpPr>
            <a:spLocks noGrp="1"/>
          </p:cNvSpPr>
          <p:nvPr>
            <p:ph type="title"/>
          </p:nvPr>
        </p:nvSpPr>
        <p:spPr/>
        <p:txBody>
          <a:bodyPr/>
          <a:lstStyle/>
          <a:p>
            <a:r>
              <a:rPr lang="en-US" dirty="0">
                <a:solidFill>
                  <a:srgbClr val="002060"/>
                </a:solidFill>
              </a:rPr>
              <a:t>Common questions</a:t>
            </a:r>
          </a:p>
        </p:txBody>
      </p:sp>
    </p:spTree>
    <p:extLst>
      <p:ext uri="{BB962C8B-B14F-4D97-AF65-F5344CB8AC3E}">
        <p14:creationId xmlns:p14="http://schemas.microsoft.com/office/powerpoint/2010/main" val="6742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prstGeom prst="rect">
            <a:avLst/>
          </a:prstGeom>
        </p:spPr>
        <p:txBody>
          <a:bodyPr/>
          <a:lstStyle/>
          <a:p>
            <a:pPr marL="0" indent="0">
              <a:lnSpc>
                <a:spcPct val="100000"/>
              </a:lnSpc>
              <a:buNone/>
            </a:pPr>
            <a:endParaRPr lang="en-US" sz="1800" dirty="0"/>
          </a:p>
          <a:p>
            <a:pPr>
              <a:lnSpc>
                <a:spcPct val="100000"/>
              </a:lnSpc>
            </a:pPr>
            <a:endParaRPr lang="en-US" sz="2100" dirty="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76F771FE-0B30-F7A1-DC30-AC9C9CB10419}"/>
              </a:ext>
            </a:extLst>
          </p:cNvPr>
          <p:cNvSpPr>
            <a:spLocks noGrp="1"/>
          </p:cNvSpPr>
          <p:nvPr>
            <p:ph type="body" sz="quarter" idx="11"/>
          </p:nvPr>
        </p:nvSpPr>
        <p:spPr/>
        <p:txBody>
          <a:bodyPr/>
          <a:lstStyle/>
          <a:p>
            <a:pPr marL="0" indent="0">
              <a:lnSpc>
                <a:spcPct val="100000"/>
              </a:lnSpc>
              <a:buNone/>
            </a:pPr>
            <a:r>
              <a:rPr lang="en-US" sz="1800" dirty="0">
                <a:ea typeface="Calibri" panose="020F0502020204030204" pitchFamily="34" charset="0"/>
                <a:cs typeface="Times New Roman" panose="02020603050405020304" pitchFamily="18" charset="0"/>
              </a:rPr>
              <a:t>A licensed physician, dentist, or psychologist </a:t>
            </a:r>
            <a:r>
              <a:rPr lang="en-US" sz="1800" b="1" dirty="0">
                <a:ea typeface="Calibri" panose="020F0502020204030204" pitchFamily="34" charset="0"/>
                <a:cs typeface="Times New Roman" panose="02020603050405020304" pitchFamily="18" charset="0"/>
              </a:rPr>
              <a:t>may</a:t>
            </a:r>
            <a:r>
              <a:rPr lang="en-US" sz="1800" i="1"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without the minor’s consent, inform parents of the treatment given to or needed by the minor.</a:t>
            </a:r>
          </a:p>
          <a:p>
            <a:pPr marL="342900" indent="-342900">
              <a:lnSpc>
                <a:spcPct val="100000"/>
              </a:lnSpc>
              <a:buFont typeface="Arial" charset="0"/>
              <a:buChar char="•"/>
            </a:pPr>
            <a:r>
              <a:rPr lang="en-US" sz="1800" dirty="0">
                <a:ea typeface="Calibri" panose="020F0502020204030204" pitchFamily="34" charset="0"/>
                <a:cs typeface="Times New Roman" panose="02020603050405020304" pitchFamily="18" charset="0"/>
              </a:rPr>
              <a:t>What does this mean for adolescent confidentiality? </a:t>
            </a:r>
          </a:p>
          <a:p>
            <a:pPr marL="342900" indent="-342900">
              <a:lnSpc>
                <a:spcPct val="100000"/>
              </a:lnSpc>
              <a:buFont typeface="Arial" charset="0"/>
              <a:buChar char="•"/>
            </a:pPr>
            <a:r>
              <a:rPr lang="en-US" sz="1800" dirty="0"/>
              <a:t>Is it possible for providers in a primary care setting to provide a confidential service to a teen who does not have Medicaid?</a:t>
            </a:r>
          </a:p>
          <a:p>
            <a:endParaRPr lang="en-US" dirty="0"/>
          </a:p>
        </p:txBody>
      </p:sp>
      <p:sp>
        <p:nvSpPr>
          <p:cNvPr id="3" name="Title 2"/>
          <p:cNvSpPr>
            <a:spLocks noGrp="1"/>
          </p:cNvSpPr>
          <p:nvPr>
            <p:ph type="title"/>
          </p:nvPr>
        </p:nvSpPr>
        <p:spPr/>
        <p:txBody>
          <a:bodyPr/>
          <a:lstStyle/>
          <a:p>
            <a:r>
              <a:rPr lang="en-US" dirty="0">
                <a:solidFill>
                  <a:srgbClr val="002060"/>
                </a:solidFill>
              </a:rPr>
              <a:t>TX Law: Confidentiality</a:t>
            </a:r>
          </a:p>
        </p:txBody>
      </p:sp>
    </p:spTree>
    <p:custDataLst>
      <p:tags r:id="rId1"/>
    </p:custDataLst>
    <p:extLst>
      <p:ext uri="{BB962C8B-B14F-4D97-AF65-F5344CB8AC3E}">
        <p14:creationId xmlns:p14="http://schemas.microsoft.com/office/powerpoint/2010/main" val="143994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2060"/>
                </a:solidFill>
              </a:rPr>
              <a:t>CASE SCENARIO: SHAY, 15 Y/O GIRL</a:t>
            </a:r>
          </a:p>
        </p:txBody>
      </p:sp>
      <p:sp>
        <p:nvSpPr>
          <p:cNvPr id="2" name="Text Placeholder 1">
            <a:extLst>
              <a:ext uri="{FF2B5EF4-FFF2-40B4-BE49-F238E27FC236}">
                <a16:creationId xmlns:a16="http://schemas.microsoft.com/office/drawing/2014/main" id="{82DA5F28-05FD-43D8-D74E-5D388ED994AD}"/>
              </a:ext>
            </a:extLst>
          </p:cNvPr>
          <p:cNvSpPr>
            <a:spLocks noGrp="1"/>
          </p:cNvSpPr>
          <p:nvPr>
            <p:ph type="body" sz="quarter" idx="11"/>
          </p:nvPr>
        </p:nvSpPr>
        <p:spPr>
          <a:xfrm>
            <a:off x="763347" y="975386"/>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63347" y="4449755"/>
            <a:ext cx="8451426" cy="830997"/>
          </a:xfrm>
          <a:prstGeom prst="rect">
            <a:avLst/>
          </a:prstGeom>
          <a:noFill/>
        </p:spPr>
        <p:txBody>
          <a:bodyPr wrap="square">
            <a:spAutoFit/>
          </a:bodyPr>
          <a:lstStyle/>
          <a:p>
            <a:pPr marL="342900" lvl="0" indent="-342900">
              <a:buFont typeface="Arial" panose="020B0604020202020204" pitchFamily="34" charset="0"/>
              <a:buChar char="•"/>
            </a:pPr>
            <a:r>
              <a:rPr lang="en-US" sz="1600" i="1" dirty="0"/>
              <a:t>Can Shay receive STI testing without a parent’s permission?</a:t>
            </a:r>
          </a:p>
          <a:p>
            <a:pPr marL="342900" lvl="0" indent="-342900">
              <a:buFont typeface="Arial" panose="020B0604020202020204" pitchFamily="34" charset="0"/>
              <a:buChar char="•"/>
            </a:pPr>
            <a:r>
              <a:rPr lang="en-US" sz="1600" i="1" dirty="0"/>
              <a:t>Can she receive STI treatment without a parent’s permission?  </a:t>
            </a:r>
          </a:p>
          <a:p>
            <a:pPr marL="342900" lvl="0" indent="-342900">
              <a:buFont typeface="Arial" panose="020B0604020202020204" pitchFamily="34" charset="0"/>
              <a:buChar char="•"/>
            </a:pPr>
            <a:r>
              <a:rPr lang="en-US" sz="1600" i="1" dirty="0"/>
              <a:t>Can the provider talk to Shay’s mother?</a:t>
            </a:r>
          </a:p>
        </p:txBody>
      </p:sp>
      <p:pic>
        <p:nvPicPr>
          <p:cNvPr id="7" name="Picture 6">
            <a:extLst>
              <a:ext uri="{FF2B5EF4-FFF2-40B4-BE49-F238E27FC236}">
                <a16:creationId xmlns:a16="http://schemas.microsoft.com/office/drawing/2014/main" id="{4218C4F1-FD77-7AC9-24E7-21094CEA1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956" y="975386"/>
            <a:ext cx="2293775" cy="3333774"/>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2060"/>
                </a:solidFill>
              </a:rPr>
              <a:t>Thank you!</a:t>
            </a:r>
          </a:p>
        </p:txBody>
      </p:sp>
      <p:pic>
        <p:nvPicPr>
          <p:cNvPr id="5"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634395"/>
            <a:ext cx="3089182" cy="3089181"/>
          </a:xfrm>
          <a:prstGeom prst="rect">
            <a:avLst/>
          </a:prstGeom>
        </p:spPr>
      </p:pic>
      <p:grpSp>
        <p:nvGrpSpPr>
          <p:cNvPr id="11" name="Group 10"/>
          <p:cNvGrpSpPr/>
          <p:nvPr/>
        </p:nvGrpSpPr>
        <p:grpSpPr>
          <a:xfrm>
            <a:off x="4197716" y="3666845"/>
            <a:ext cx="5232077" cy="720579"/>
            <a:chOff x="4178710" y="3664536"/>
            <a:chExt cx="5232077" cy="720579"/>
          </a:xfrm>
        </p:grpSpPr>
        <p:sp>
          <p:nvSpPr>
            <p:cNvPr id="12" name="Rectangle 11"/>
            <p:cNvSpPr/>
            <p:nvPr/>
          </p:nvSpPr>
          <p:spPr>
            <a:xfrm>
              <a:off x="4178710" y="3664536"/>
              <a:ext cx="5232077" cy="720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5" cstate="hqprint">
              <a:extLst>
                <a:ext uri="{28A0092B-C50C-407E-A947-70E740481C1C}">
                  <a14:useLocalDpi xmlns:a14="http://schemas.microsoft.com/office/drawing/2010/main" val="0"/>
                </a:ext>
              </a:extLst>
            </a:blip>
            <a:srcRect l="6402" t="27946" r="6205" b="25049"/>
            <a:stretch/>
          </p:blipFill>
          <p:spPr>
            <a:xfrm>
              <a:off x="4497983" y="3754391"/>
              <a:ext cx="1398787" cy="581369"/>
            </a:xfrm>
            <a:prstGeom prst="rect">
              <a:avLst/>
            </a:prstGeom>
            <a:solidFill>
              <a:schemeClr val="bg1"/>
            </a:solidFill>
          </p:spPr>
        </p:pic>
        <p:pic>
          <p:nvPicPr>
            <p:cNvPr id="15" name="Picture 14"/>
            <p:cNvPicPr>
              <a:picLocks noChangeAspect="1"/>
            </p:cNvPicPr>
            <p:nvPr/>
          </p:nvPicPr>
          <p:blipFill>
            <a:blip r:embed="rId6" cstate="hqprint">
              <a:extLst>
                <a:ext uri="{BEBA8EAE-BF5A-486C-A8C5-ECC9F3942E4B}">
                  <a14:imgProps xmlns:a14="http://schemas.microsoft.com/office/drawing/2010/main">
                    <a14:imgLayer r:embed="rId7">
                      <a14:imgEffect>
                        <a14:backgroundRemoval t="3273" b="94909" l="5556" r="89542"/>
                      </a14:imgEffect>
                    </a14:imgLayer>
                  </a14:imgProps>
                </a:ext>
                <a:ext uri="{28A0092B-C50C-407E-A947-70E740481C1C}">
                  <a14:useLocalDpi xmlns:a14="http://schemas.microsoft.com/office/drawing/2010/main" val="0"/>
                </a:ext>
              </a:extLst>
            </a:blip>
            <a:stretch>
              <a:fillRect/>
            </a:stretch>
          </p:blipFill>
          <p:spPr>
            <a:xfrm>
              <a:off x="6202134" y="3664536"/>
              <a:ext cx="745971" cy="670796"/>
            </a:xfrm>
            <a:prstGeom prst="rect">
              <a:avLst/>
            </a:prstGeom>
          </p:spPr>
        </p:pic>
      </p:grpSp>
      <p:sp>
        <p:nvSpPr>
          <p:cNvPr id="16" name="TextBox 15"/>
          <p:cNvSpPr txBox="1"/>
          <p:nvPr/>
        </p:nvSpPr>
        <p:spPr>
          <a:xfrm>
            <a:off x="3960996" y="3237542"/>
            <a:ext cx="2419304" cy="276999"/>
          </a:xfrm>
          <a:prstGeom prst="rect">
            <a:avLst/>
          </a:prstGeom>
          <a:noFill/>
        </p:spPr>
        <p:txBody>
          <a:bodyPr wrap="square" rtlCol="0">
            <a:spAutoFit/>
          </a:bodyPr>
          <a:lstStyle/>
          <a:p>
            <a:r>
              <a:rPr lang="en-US" sz="1200" i="1" dirty="0">
                <a:solidFill>
                  <a:schemeClr val="bg1"/>
                </a:solidFill>
              </a:rPr>
              <a:t>For educational purposes only </a:t>
            </a:r>
          </a:p>
        </p:txBody>
      </p:sp>
      <p:pic>
        <p:nvPicPr>
          <p:cNvPr id="2050" name="Picture 2">
            <a:extLst>
              <a:ext uri="{FF2B5EF4-FFF2-40B4-BE49-F238E27FC236}">
                <a16:creationId xmlns:a16="http://schemas.microsoft.com/office/drawing/2014/main" id="{EE53DA28-E44A-03D1-EBAC-1708FE2A34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0787" y="3773138"/>
            <a:ext cx="2157317" cy="5033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yellow letter m and blue text&#10;&#10;Description automatically generated">
            <a:extLst>
              <a:ext uri="{FF2B5EF4-FFF2-40B4-BE49-F238E27FC236}">
                <a16:creationId xmlns:a16="http://schemas.microsoft.com/office/drawing/2014/main" id="{36DA2871-8319-1574-AD66-A1FE9FE1B5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1820" y="4793398"/>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13A99CBE-396D-4A96-05A1-AC2F93A4CAF8}"/>
              </a:ext>
            </a:extLst>
          </p:cNvPr>
          <p:cNvSpPr>
            <a:spLocks noGrp="1"/>
          </p:cNvSpPr>
          <p:nvPr>
            <p:ph type="body" sz="quarter" idx="11"/>
          </p:nvPr>
        </p:nvSpPr>
        <p:spPr>
          <a:xfrm>
            <a:off x="771524" y="989170"/>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763347" y="4316196"/>
            <a:ext cx="8229841" cy="646331"/>
          </a:xfrm>
          <a:prstGeom prst="rect">
            <a:avLst/>
          </a:prstGeom>
          <a:noFill/>
        </p:spPr>
        <p:txBody>
          <a:bodyPr wrap="square">
            <a:spAutoFit/>
          </a:bodyPr>
          <a:lstStyle/>
          <a:p>
            <a:pPr marL="285750" lvl="0" indent="-285750">
              <a:buFont typeface="Arial" panose="020B0604020202020204" pitchFamily="34" charset="0"/>
              <a:buChar char="•"/>
            </a:pPr>
            <a:r>
              <a:rPr lang="en-US" sz="1800" i="1" dirty="0"/>
              <a:t>Can the provider screen Shay for STIs without her mother’s consent? </a:t>
            </a:r>
          </a:p>
          <a:p>
            <a:pPr marL="285750" lvl="0" indent="-285750">
              <a:buFont typeface="Arial" panose="020B0604020202020204" pitchFamily="34" charset="0"/>
              <a:buChar char="•"/>
            </a:pPr>
            <a:r>
              <a:rPr lang="en-US" sz="1800" i="1" dirty="0"/>
              <a:t>Why or why not?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956" y="975386"/>
            <a:ext cx="2293775" cy="3333774"/>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4C756F39-D854-2A37-4314-4E048E7FB15C}"/>
              </a:ext>
            </a:extLst>
          </p:cNvPr>
          <p:cNvSpPr>
            <a:spLocks noGrp="1"/>
          </p:cNvSpPr>
          <p:nvPr>
            <p:ph type="body" sz="quarter" idx="11"/>
          </p:nvPr>
        </p:nvSpPr>
        <p:spPr>
          <a:xfrm>
            <a:off x="771524" y="975386"/>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pic>
        <p:nvPicPr>
          <p:cNvPr id="6" name="Picture 5">
            <a:extLst>
              <a:ext uri="{FF2B5EF4-FFF2-40B4-BE49-F238E27FC236}">
                <a16:creationId xmlns:a16="http://schemas.microsoft.com/office/drawing/2014/main" id="{A513ED01-4EF9-45A0-2EFC-4DFB8BC6A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956" y="975386"/>
            <a:ext cx="2293775" cy="3333774"/>
          </a:xfrm>
          <a:prstGeom prst="rect">
            <a:avLst/>
          </a:prstGeom>
        </p:spPr>
      </p:pic>
    </p:spTree>
    <p:extLst>
      <p:ext uri="{BB962C8B-B14F-4D97-AF65-F5344CB8AC3E}">
        <p14:creationId xmlns:p14="http://schemas.microsoft.com/office/powerpoint/2010/main" val="281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2" name="Text Placeholder 1">
            <a:extLst>
              <a:ext uri="{FF2B5EF4-FFF2-40B4-BE49-F238E27FC236}">
                <a16:creationId xmlns:a16="http://schemas.microsoft.com/office/drawing/2014/main" id="{BC9C9341-10F7-B092-F7B3-8CACF270845E}"/>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00050" indent="-285750">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16657A79-9A37-2CA3-AE9F-9B5E5E404BDF}"/>
              </a:ext>
            </a:extLst>
          </p:cNvPr>
          <p:cNvSpPr>
            <a:spLocks noGrp="1"/>
          </p:cNvSpPr>
          <p:nvPr>
            <p:ph type="body" sz="quarter" idx="12"/>
          </p:nvPr>
        </p:nvSpPr>
        <p:spPr/>
        <p:txBody>
          <a:bodyPr/>
          <a:lstStyle/>
          <a:p>
            <a:r>
              <a:rPr lang="en-US" sz="2400" b="1" cap="all" dirty="0">
                <a:solidFill>
                  <a:srgbClr val="99CC33"/>
                </a:solidFill>
                <a:latin typeface="Roboto Condensed"/>
                <a:cs typeface="Calibri" pitchFamily="34" charset="0"/>
              </a:rPr>
              <a:t>Confidentiality </a:t>
            </a:r>
            <a:endParaRPr lang="en-US" sz="2400" b="1" dirty="0">
              <a:solidFill>
                <a:srgbClr val="99CC33"/>
              </a:solidFill>
              <a:cs typeface="Calibri" pitchFamily="34" charset="0"/>
            </a:endParaRPr>
          </a:p>
          <a:p>
            <a:endParaRPr lang="en-US" dirty="0"/>
          </a:p>
        </p:txBody>
      </p:sp>
      <p:sp>
        <p:nvSpPr>
          <p:cNvPr id="6" name="Text Placeholder 5">
            <a:extLst>
              <a:ext uri="{FF2B5EF4-FFF2-40B4-BE49-F238E27FC236}">
                <a16:creationId xmlns:a16="http://schemas.microsoft.com/office/drawing/2014/main" id="{E45799F4-3352-43AE-D438-F70CA4510EB0}"/>
              </a:ext>
            </a:extLst>
          </p:cNvPr>
          <p:cNvSpPr>
            <a:spLocks noGrp="1"/>
          </p:cNvSpPr>
          <p:nvPr>
            <p:ph type="body" sz="quarter" idx="13"/>
          </p:nvPr>
        </p:nvSpPr>
        <p:spPr/>
        <p:txBody>
          <a:bodyPr/>
          <a:lstStyle/>
          <a:p>
            <a:pPr marL="400050" indent="-285750">
              <a:lnSpc>
                <a:spcPct val="100000"/>
              </a:lnSpc>
              <a:buFont typeface="Arial" panose="020B0604020202020204" pitchFamily="34" charset="0"/>
              <a:buChar char="•"/>
            </a:pPr>
            <a:r>
              <a:rPr lang="en-US" sz="1800" dirty="0"/>
              <a:t>How providers and staff keep certain information confidentia</a:t>
            </a:r>
            <a:r>
              <a:rPr lang="en-US" dirty="0"/>
              <a:t>l</a:t>
            </a:r>
          </a:p>
          <a:p>
            <a:pPr marL="400050" indent="-285750">
              <a:lnSpc>
                <a:spcPct val="100000"/>
              </a:lnSpc>
              <a:buFont typeface="Arial" panose="020B0604020202020204" pitchFamily="34" charset="0"/>
              <a:buChar char="•"/>
            </a:pPr>
            <a:endParaRPr lang="en-US" sz="2400" dirty="0"/>
          </a:p>
          <a:p>
            <a:pPr marL="114300" algn="ctr">
              <a:lnSpc>
                <a:spcPct val="100000"/>
              </a:lnSpc>
            </a:pPr>
            <a:r>
              <a:rPr lang="en-US" sz="1800" dirty="0"/>
              <a:t>Consent ≠ Confidentiality</a:t>
            </a:r>
          </a:p>
          <a:p>
            <a:endParaRPr lang="en-US" dirty="0"/>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90927"/>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with several important exceptions.</a:t>
            </a:r>
          </a:p>
        </p:txBody>
      </p:sp>
      <p:sp>
        <p:nvSpPr>
          <p:cNvPr id="2" name="Text Placeholder 1">
            <a:extLst>
              <a:ext uri="{FF2B5EF4-FFF2-40B4-BE49-F238E27FC236}">
                <a16:creationId xmlns:a16="http://schemas.microsoft.com/office/drawing/2014/main" id="{A4ABD454-388B-2100-4D41-FDABDA5ED1CD}"/>
              </a:ext>
            </a:extLst>
          </p:cNvPr>
          <p:cNvSpPr>
            <a:spLocks noGrp="1"/>
          </p:cNvSpPr>
          <p:nvPr>
            <p:ph type="body" sz="quarter" idx="11"/>
          </p:nvPr>
        </p:nvSpPr>
        <p:spPr>
          <a:xfrm>
            <a:off x="771524" y="2312377"/>
            <a:ext cx="8221664" cy="2716822"/>
          </a:xfrm>
        </p:spPr>
        <p:txBody>
          <a:bodyPr/>
          <a:lstStyle/>
          <a:p>
            <a:pPr marL="0" indent="0">
              <a:buNone/>
            </a:pPr>
            <a:r>
              <a:rPr lang="en-US" sz="1800" dirty="0">
                <a:cs typeface="Calibri" pitchFamily="34" charset="0"/>
              </a:rPr>
              <a:t>The exceptions are based on:</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 or</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funding source of the services </a:t>
            </a:r>
            <a:r>
              <a:rPr lang="en-US" sz="1800" dirty="0">
                <a:cs typeface="Calibri" pitchFamily="34" charset="0"/>
              </a:rPr>
              <a:t>(if a minor’s services are funded through Title X or Medicaid, there are additional rights to service).</a:t>
            </a:r>
          </a:p>
          <a:p>
            <a:endParaRPr lang="en-US" dirty="0"/>
          </a:p>
        </p:txBody>
      </p:sp>
      <p:sp>
        <p:nvSpPr>
          <p:cNvPr id="3" name="Title 2"/>
          <p:cNvSpPr>
            <a:spLocks noGrp="1"/>
          </p:cNvSpPr>
          <p:nvPr>
            <p:ph type="title"/>
          </p:nvPr>
        </p:nvSpPr>
        <p:spPr>
          <a:xfrm>
            <a:off x="771524" y="210461"/>
            <a:ext cx="6955949" cy="466344"/>
          </a:xfrm>
          <a:ln>
            <a:noFill/>
          </a:ln>
        </p:spPr>
        <p:txBody>
          <a:bodyPr/>
          <a:lstStyle/>
          <a:p>
            <a:r>
              <a:rPr lang="en-US" dirty="0" err="1">
                <a:solidFill>
                  <a:srgbClr val="002060"/>
                </a:solidFill>
              </a:rPr>
              <a:t>texas</a:t>
            </a:r>
            <a:r>
              <a:rPr lang="en-US" dirty="0">
                <a:solidFill>
                  <a:srgbClr val="002060"/>
                </a:solidFill>
              </a:rPr>
              <a:t> Law: Parental Consent Exceptions </a:t>
            </a:r>
          </a:p>
        </p:txBody>
      </p:sp>
    </p:spTree>
    <p:custDataLst>
      <p:tags r:id="rId1"/>
    </p:custDataLst>
    <p:extLst>
      <p:ext uri="{BB962C8B-B14F-4D97-AF65-F5344CB8AC3E}">
        <p14:creationId xmlns:p14="http://schemas.microsoft.com/office/powerpoint/2010/main" val="40364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801842"/>
          </a:xfrm>
          <a:prstGeom prst="rect">
            <a:avLst/>
          </a:prstGeom>
        </p:spPr>
        <p:txBody>
          <a:bodyPr/>
          <a:lstStyle/>
          <a:p>
            <a:pPr marL="0" lvl="0" indent="0">
              <a:lnSpc>
                <a:spcPct val="108000"/>
              </a:lnSpc>
              <a:buNone/>
            </a:pPr>
            <a:r>
              <a:rPr lang="en-US" sz="2400" b="1" dirty="0">
                <a:solidFill>
                  <a:srgbClr val="99CC33"/>
                </a:solidFill>
                <a:latin typeface="+mj-lt"/>
              </a:rPr>
              <a:t>A MINOR MAY CONSENT TO HEALTH CARE SERVICES WITHOUT A PARENT/GUARDIAN’S PERMISSION IF THEY ARE:</a:t>
            </a:r>
            <a:endParaRPr lang="en-US" sz="1800" dirty="0"/>
          </a:p>
        </p:txBody>
      </p:sp>
      <p:sp>
        <p:nvSpPr>
          <p:cNvPr id="3" name="Title 2"/>
          <p:cNvSpPr>
            <a:spLocks noGrp="1"/>
          </p:cNvSpPr>
          <p:nvPr>
            <p:ph type="title"/>
          </p:nvPr>
        </p:nvSpPr>
        <p:spPr/>
        <p:txBody>
          <a:bodyPr/>
          <a:lstStyle/>
          <a:p>
            <a:r>
              <a:rPr lang="en-US" dirty="0">
                <a:solidFill>
                  <a:srgbClr val="002060"/>
                </a:solidFill>
              </a:rPr>
              <a:t>TX Law: minor consent based on </a:t>
            </a:r>
            <a:r>
              <a:rPr lang="en-US" i="1" dirty="0">
                <a:solidFill>
                  <a:srgbClr val="002060"/>
                </a:solidFill>
              </a:rPr>
              <a:t>status</a:t>
            </a:r>
          </a:p>
        </p:txBody>
      </p:sp>
      <p:sp>
        <p:nvSpPr>
          <p:cNvPr id="4" name="Text Placeholder 1">
            <a:extLst>
              <a:ext uri="{FF2B5EF4-FFF2-40B4-BE49-F238E27FC236}">
                <a16:creationId xmlns:a16="http://schemas.microsoft.com/office/drawing/2014/main" id="{2B5A4C4A-56D2-CA7B-6333-6B8C56FEE129}"/>
              </a:ext>
            </a:extLst>
          </p:cNvPr>
          <p:cNvSpPr txBox="1">
            <a:spLocks/>
          </p:cNvSpPr>
          <p:nvPr/>
        </p:nvSpPr>
        <p:spPr>
          <a:xfrm>
            <a:off x="771524" y="1848128"/>
            <a:ext cx="8221664" cy="271682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cs typeface="Calibri" pitchFamily="34" charset="0"/>
              </a:rPr>
              <a:t>Married -OR- </a:t>
            </a:r>
          </a:p>
          <a:p>
            <a:pPr marL="285750" indent="-285750">
              <a:buFont typeface="Arial" panose="020B0604020202020204" pitchFamily="34" charset="0"/>
              <a:buChar char="•"/>
            </a:pPr>
            <a:r>
              <a:rPr lang="en-US" dirty="0">
                <a:cs typeface="Calibri" pitchFamily="34" charset="0"/>
              </a:rPr>
              <a:t>On active duty in the armed services -OR- </a:t>
            </a:r>
          </a:p>
          <a:p>
            <a:pPr marL="285750" indent="-285750">
              <a:buFont typeface="Arial" panose="020B0604020202020204" pitchFamily="34" charset="0"/>
              <a:buChar char="•"/>
            </a:pPr>
            <a:r>
              <a:rPr lang="en-US" dirty="0">
                <a:cs typeface="Calibri" pitchFamily="34" charset="0"/>
              </a:rPr>
              <a:t>Serving in an adult prison (except abortion) -OR- </a:t>
            </a:r>
          </a:p>
          <a:p>
            <a:pPr marL="285750" indent="-285750">
              <a:buFont typeface="Arial" panose="020B0604020202020204" pitchFamily="34" charset="0"/>
              <a:buChar char="•"/>
            </a:pPr>
            <a:r>
              <a:rPr lang="en-US" dirty="0">
                <a:cs typeface="Calibri" pitchFamily="34" charset="0"/>
              </a:rPr>
              <a:t>Sixteen or older, living apart from their parents, and managing their own finances (except abortion). </a:t>
            </a:r>
            <a:endParaRPr lang="en-US" dirty="0"/>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84258"/>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PATIENTS UNDER 18 MAY CONSENT TO THE FOLLOWING WITHOUT PARENTAL/GUARDIAN CONSENT:</a:t>
            </a:r>
            <a:endParaRPr lang="en-US" sz="2000" strike="sngStrike" dirty="0">
              <a:cs typeface="Calibri" pitchFamily="34" charset="0"/>
            </a:endParaRPr>
          </a:p>
        </p:txBody>
      </p:sp>
      <p:sp>
        <p:nvSpPr>
          <p:cNvPr id="2" name="Text Placeholder 1">
            <a:extLst>
              <a:ext uri="{FF2B5EF4-FFF2-40B4-BE49-F238E27FC236}">
                <a16:creationId xmlns:a16="http://schemas.microsoft.com/office/drawing/2014/main" id="{47464317-F737-69B8-9943-80F622DC1E4B}"/>
              </a:ext>
            </a:extLst>
          </p:cNvPr>
          <p:cNvSpPr>
            <a:spLocks noGrp="1"/>
          </p:cNvSpPr>
          <p:nvPr>
            <p:ph type="body" sz="quarter" idx="11"/>
          </p:nvPr>
        </p:nvSpPr>
        <p:spPr>
          <a:xfrm>
            <a:off x="771524" y="1705708"/>
            <a:ext cx="8221664" cy="3323492"/>
          </a:xfrm>
        </p:spPr>
        <p:txBody>
          <a:bodyPr/>
          <a:lstStyle/>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Pregnancy testing and prenatal care, other than abortion</a:t>
            </a:r>
          </a:p>
          <a:p>
            <a:pPr marL="285750" indent="-285750">
              <a:buFont typeface="Arial" panose="020B0604020202020204" pitchFamily="34" charset="0"/>
              <a:buChar char="•"/>
            </a:pPr>
            <a:r>
              <a:rPr lang="en-US" sz="1800" dirty="0"/>
              <a:t>Non-prescription contraceptives such as condoms and over-the-counter emergency contraception </a:t>
            </a:r>
          </a:p>
          <a:p>
            <a:pPr marL="285750" indent="-285750">
              <a:buFont typeface="Arial" panose="020B0604020202020204" pitchFamily="34" charset="0"/>
              <a:buChar char="•"/>
            </a:pPr>
            <a:r>
              <a:rPr lang="en-US" sz="1800" dirty="0"/>
              <a:t>STI testing and treatment (for reportable STIs such as Chlamydia, Gonorrhea, HIV, Syphilis)</a:t>
            </a:r>
          </a:p>
          <a:p>
            <a:pPr marL="285750" indent="-285750">
              <a:buFont typeface="Arial" panose="020B0604020202020204" pitchFamily="34" charset="0"/>
              <a:buChar char="•"/>
            </a:pPr>
            <a:r>
              <a:rPr lang="en-US" sz="1800" dirty="0">
                <a:cs typeface="Times New Roman" panose="02020603050405020304" pitchFamily="18" charset="0"/>
              </a:rPr>
              <a:t>Counseling and treatment for suicide prevention or substance abuse</a:t>
            </a:r>
          </a:p>
          <a:p>
            <a:pPr marL="285750" indent="-285750">
              <a:buFont typeface="Arial" panose="020B0604020202020204" pitchFamily="34" charset="0"/>
              <a:buChar char="•"/>
            </a:pPr>
            <a:r>
              <a:rPr lang="en-US" sz="1800" dirty="0">
                <a:cs typeface="Times New Roman" panose="02020603050405020304" pitchFamily="18" charset="0"/>
              </a:rPr>
              <a:t>Inpatient or outpatient mental health care (if they are 16 or older) </a:t>
            </a:r>
          </a:p>
          <a:p>
            <a:pPr marL="285750" indent="-285750">
              <a:buFont typeface="Arial" panose="020B0604020202020204" pitchFamily="34" charset="0"/>
              <a:buChar char="•"/>
            </a:pPr>
            <a:r>
              <a:rPr lang="en-US" sz="1800" dirty="0">
                <a:cs typeface="Times New Roman" panose="02020603050405020304" pitchFamily="18" charset="0"/>
              </a:rPr>
              <a:t>Counseling and treatment for suspected abuse or neglect </a:t>
            </a:r>
          </a:p>
          <a:p>
            <a:pPr lvl="0"/>
            <a:endParaRPr lang="en-US" sz="2000" dirty="0"/>
          </a:p>
          <a:p>
            <a:endParaRPr lang="en-US" dirty="0"/>
          </a:p>
        </p:txBody>
      </p:sp>
      <p:sp>
        <p:nvSpPr>
          <p:cNvPr id="3" name="Title 2"/>
          <p:cNvSpPr>
            <a:spLocks noGrp="1"/>
          </p:cNvSpPr>
          <p:nvPr>
            <p:ph type="title"/>
          </p:nvPr>
        </p:nvSpPr>
        <p:spPr/>
        <p:txBody>
          <a:bodyPr/>
          <a:lstStyle/>
          <a:p>
            <a:r>
              <a:rPr lang="en-US" dirty="0">
                <a:solidFill>
                  <a:srgbClr val="002060"/>
                </a:solidFill>
              </a:rPr>
              <a:t>TX Law: minor consent based on </a:t>
            </a:r>
            <a:r>
              <a:rPr lang="en-US" i="1" dirty="0">
                <a:solidFill>
                  <a:srgbClr val="002060"/>
                </a:solidFill>
              </a:rPr>
              <a:t>service</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1523" y="1881383"/>
            <a:ext cx="3848483" cy="407249"/>
          </a:xfrm>
          <a:prstGeom prst="rect">
            <a:avLst/>
          </a:prstGeom>
        </p:spPr>
        <p:txBody>
          <a:bodyPr/>
          <a:lstStyle/>
          <a:p>
            <a:pPr marL="0" indent="0">
              <a:buNone/>
            </a:pPr>
            <a:r>
              <a:rPr lang="en-US" sz="2400" b="1" dirty="0">
                <a:solidFill>
                  <a:srgbClr val="99CC33"/>
                </a:solidFill>
                <a:latin typeface="+mj-lt"/>
              </a:rPr>
              <a:t>MEDICAID</a:t>
            </a:r>
            <a:r>
              <a:rPr lang="en-US" sz="2400" b="1" dirty="0">
                <a:solidFill>
                  <a:srgbClr val="99CC33"/>
                </a:solidFill>
              </a:rPr>
              <a:t> </a:t>
            </a:r>
          </a:p>
        </p:txBody>
      </p:sp>
      <p:sp>
        <p:nvSpPr>
          <p:cNvPr id="3" name="Text Placeholder 2"/>
          <p:cNvSpPr>
            <a:spLocks noGrp="1"/>
          </p:cNvSpPr>
          <p:nvPr>
            <p:ph type="body" sz="quarter" idx="11"/>
          </p:nvPr>
        </p:nvSpPr>
        <p:spPr>
          <a:xfrm>
            <a:off x="771763" y="2280668"/>
            <a:ext cx="3848243" cy="2686986"/>
          </a:xfrm>
          <a:prstGeom prst="rect">
            <a:avLst/>
          </a:prstGeom>
        </p:spPr>
        <p:txBody>
          <a:bodyPr/>
          <a:lstStyle/>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Teens accessing all forms of contraception through Medicaid have a right to confidential care under federal law. </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Clinics that want to ensure patient confidentiality for minors on Medicaid receiving contraception should take care that mailed communications or EOBs don’t break confidentiality. </a:t>
            </a:r>
            <a:endParaRPr lang="en-US" sz="1800" dirty="0"/>
          </a:p>
        </p:txBody>
      </p:sp>
      <p:sp>
        <p:nvSpPr>
          <p:cNvPr id="4" name="Title 3"/>
          <p:cNvSpPr>
            <a:spLocks noGrp="1"/>
          </p:cNvSpPr>
          <p:nvPr>
            <p:ph type="title"/>
          </p:nvPr>
        </p:nvSpPr>
        <p:spPr>
          <a:xfrm>
            <a:off x="771524" y="192877"/>
            <a:ext cx="7194307" cy="466344"/>
          </a:xfrm>
        </p:spPr>
        <p:txBody>
          <a:bodyPr/>
          <a:lstStyle/>
          <a:p>
            <a:r>
              <a:rPr lang="en-US" dirty="0" err="1">
                <a:solidFill>
                  <a:srgbClr val="002060"/>
                </a:solidFill>
              </a:rPr>
              <a:t>Tx</a:t>
            </a:r>
            <a:r>
              <a:rPr lang="en-US" dirty="0">
                <a:solidFill>
                  <a:srgbClr val="002060"/>
                </a:solidFill>
              </a:rPr>
              <a:t> law: consent based on </a:t>
            </a:r>
            <a:r>
              <a:rPr lang="en-US" i="1" dirty="0">
                <a:solidFill>
                  <a:srgbClr val="002060"/>
                </a:solidFill>
              </a:rPr>
              <a:t>Funding source</a:t>
            </a:r>
          </a:p>
        </p:txBody>
      </p:sp>
      <p:sp>
        <p:nvSpPr>
          <p:cNvPr id="5" name="Text Placeholder 4"/>
          <p:cNvSpPr>
            <a:spLocks noGrp="1"/>
          </p:cNvSpPr>
          <p:nvPr>
            <p:ph type="body" sz="quarter" idx="12"/>
          </p:nvPr>
        </p:nvSpPr>
        <p:spPr>
          <a:xfrm>
            <a:off x="5132623" y="1881383"/>
            <a:ext cx="3868502" cy="407249"/>
          </a:xfrm>
          <a:prstGeom prst="rect">
            <a:avLst/>
          </a:prstGeom>
        </p:spPr>
        <p:txBody>
          <a:bodyPr/>
          <a:lstStyle/>
          <a:p>
            <a:pPr marL="0" indent="0">
              <a:buNone/>
            </a:pPr>
            <a:r>
              <a:rPr lang="en-US" sz="2400" b="1" dirty="0">
                <a:solidFill>
                  <a:srgbClr val="99CC33"/>
                </a:solidFill>
                <a:latin typeface="+mj-lt"/>
              </a:rPr>
              <a:t>TITLE X</a:t>
            </a:r>
          </a:p>
        </p:txBody>
      </p:sp>
      <p:sp>
        <p:nvSpPr>
          <p:cNvPr id="6" name="Text Placeholder 5"/>
          <p:cNvSpPr>
            <a:spLocks noGrp="1"/>
          </p:cNvSpPr>
          <p:nvPr>
            <p:ph type="body" sz="quarter" idx="13"/>
          </p:nvPr>
        </p:nvSpPr>
        <p:spPr>
          <a:xfrm>
            <a:off x="5132623" y="2288632"/>
            <a:ext cx="3868541" cy="2553705"/>
          </a:xfrm>
          <a:prstGeom prst="rect">
            <a:avLst/>
          </a:prstGeom>
        </p:spPr>
        <p:txBody>
          <a:bodyPr/>
          <a:lstStyle/>
          <a:p>
            <a:pPr marL="285750" indent="-285750">
              <a:buFont typeface="Arial" panose="020B0604020202020204" pitchFamily="34" charset="0"/>
              <a:buChar char="•"/>
            </a:pPr>
            <a:r>
              <a:rPr lang="en-US" sz="1800" dirty="0"/>
              <a:t>Minors have maximum privacy protections and practices allowed by law for reproductive health services.</a:t>
            </a:r>
          </a:p>
          <a:p>
            <a:pPr marL="285750" indent="-285750">
              <a:buFont typeface="Arial" panose="020B0604020202020204" pitchFamily="34" charset="0"/>
              <a:buChar char="•"/>
            </a:pPr>
            <a:r>
              <a:rPr lang="en-US" sz="1800" dirty="0"/>
              <a:t>There are about 150 Title X clinics in Texas.</a:t>
            </a:r>
          </a:p>
        </p:txBody>
      </p:sp>
      <p:sp>
        <p:nvSpPr>
          <p:cNvPr id="9" name="Text Placeholder 2"/>
          <p:cNvSpPr txBox="1">
            <a:spLocks/>
          </p:cNvSpPr>
          <p:nvPr/>
        </p:nvSpPr>
        <p:spPr>
          <a:xfrm>
            <a:off x="771523" y="984053"/>
            <a:ext cx="8674101" cy="82716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dirty="0">
                <a:solidFill>
                  <a:schemeClr val="tx1"/>
                </a:solidFill>
                <a:ea typeface="Calibri" panose="020F0502020204030204" pitchFamily="34" charset="0"/>
                <a:cs typeface="Times New Roman" panose="02020603050405020304" pitchFamily="18" charset="0"/>
              </a:rPr>
              <a:t>The DSHS Adolescent Health Guidance for Providers states that minors may receive confidential family planning services if the funding source is Medicaid or a Title X family planning program. </a:t>
            </a:r>
          </a:p>
        </p:txBody>
      </p:sp>
    </p:spTree>
    <p:extLst>
      <p:ext uri="{BB962C8B-B14F-4D97-AF65-F5344CB8AC3E}">
        <p14:creationId xmlns:p14="http://schemas.microsoft.com/office/powerpoint/2010/main" val="220819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05126"/>
          </a:xfrm>
          <a:prstGeom prst="rect">
            <a:avLst/>
          </a:prstGeom>
        </p:spPr>
        <p:txBody>
          <a:bodyPr/>
          <a:lstStyle/>
          <a:p>
            <a:pPr marL="0" indent="0">
              <a:buNone/>
            </a:pPr>
            <a:r>
              <a:rPr lang="en-US" sz="2400" b="1" dirty="0">
                <a:solidFill>
                  <a:srgbClr val="99CC33"/>
                </a:solidFill>
                <a:latin typeface="+mj-lt"/>
                <a:cs typeface="Calibri" pitchFamily="34" charset="0"/>
              </a:rPr>
              <a:t>HEALTH CARE PROVIDERS </a:t>
            </a:r>
            <a:r>
              <a:rPr lang="en-US" sz="2400" b="1" i="1" dirty="0">
                <a:solidFill>
                  <a:srgbClr val="99CC33"/>
                </a:solidFill>
                <a:latin typeface="+mj-lt"/>
                <a:cs typeface="Calibri" pitchFamily="34" charset="0"/>
              </a:rPr>
              <a:t>MUST </a:t>
            </a:r>
            <a:r>
              <a:rPr lang="en-US" sz="2400" b="1" dirty="0">
                <a:solidFill>
                  <a:srgbClr val="99CC33"/>
                </a:solidFill>
                <a:latin typeface="+mj-lt"/>
                <a:cs typeface="Calibri" pitchFamily="34" charset="0"/>
              </a:rPr>
              <a:t>OVERRIDE THE MINOR’S CONFIDENTIALITY AND REPORT IF:</a:t>
            </a:r>
            <a:endParaRPr lang="en-US" sz="1800" dirty="0">
              <a:cs typeface="Calibri" pitchFamily="34" charset="0"/>
            </a:endParaRPr>
          </a:p>
        </p:txBody>
      </p:sp>
      <p:sp>
        <p:nvSpPr>
          <p:cNvPr id="5" name="Text Placeholder 4">
            <a:extLst>
              <a:ext uri="{FF2B5EF4-FFF2-40B4-BE49-F238E27FC236}">
                <a16:creationId xmlns:a16="http://schemas.microsoft.com/office/drawing/2014/main" id="{E2062BC2-EEC5-E4D4-55E2-AD3009A854E0}"/>
              </a:ext>
            </a:extLst>
          </p:cNvPr>
          <p:cNvSpPr>
            <a:spLocks noGrp="1"/>
          </p:cNvSpPr>
          <p:nvPr>
            <p:ph type="body" sz="quarter" idx="11"/>
          </p:nvPr>
        </p:nvSpPr>
        <p:spPr>
          <a:xfrm>
            <a:off x="771524" y="1626576"/>
            <a:ext cx="8221664" cy="3402623"/>
          </a:xfrm>
        </p:spPr>
        <p:txBody>
          <a:bodyPr/>
          <a:lstStyle/>
          <a:p>
            <a:pPr marL="285750" indent="-285750">
              <a:buFont typeface="Arial" panose="020B0604020202020204" pitchFamily="34" charset="0"/>
              <a:buChar char="•"/>
            </a:pPr>
            <a:r>
              <a:rPr lang="en-US" dirty="0"/>
              <a:t>There is suspicion of abuse or neglect by an adult</a:t>
            </a:r>
          </a:p>
          <a:p>
            <a:pPr marL="285750" indent="-285750">
              <a:buFont typeface="Arial" panose="020B0604020202020204" pitchFamily="34" charset="0"/>
              <a:buChar char="•"/>
            </a:pPr>
            <a:r>
              <a:rPr lang="en-US" dirty="0"/>
              <a:t>The minor is a risk to themselves or someone else</a:t>
            </a:r>
          </a:p>
          <a:p>
            <a:pPr marL="285750" indent="-285750">
              <a:buFont typeface="Arial" panose="020B0604020202020204" pitchFamily="34" charset="0"/>
              <a:buChar char="•"/>
            </a:pPr>
            <a:r>
              <a:rPr lang="en-US" dirty="0"/>
              <a:t>The minor is under age 14 and sexually active, regardless of the age of their partner</a:t>
            </a:r>
          </a:p>
          <a:p>
            <a:pPr marL="285750" indent="-285750">
              <a:buFont typeface="Arial" panose="020B0604020202020204" pitchFamily="34" charset="0"/>
              <a:buChar char="•"/>
            </a:pPr>
            <a:r>
              <a:rPr lang="en-US" dirty="0"/>
              <a:t>The minor is under the age of 17, not married, and has been sexually active and any of the following are true:</a:t>
            </a:r>
          </a:p>
          <a:p>
            <a:pPr marL="971550" lvl="1" indent="-285750"/>
            <a:r>
              <a:rPr lang="en-US" dirty="0"/>
              <a:t>Their partner is more than three years older -OR-</a:t>
            </a:r>
          </a:p>
          <a:p>
            <a:pPr marL="971550" lvl="1" indent="-285750"/>
            <a:r>
              <a:rPr lang="en-US" dirty="0"/>
              <a:t>Their partner is of the same sex -OR-</a:t>
            </a:r>
          </a:p>
          <a:p>
            <a:pPr marL="971550" lvl="1" indent="-285750"/>
            <a:r>
              <a:rPr lang="en-US" dirty="0"/>
              <a:t>Force was involved -OR-</a:t>
            </a:r>
          </a:p>
          <a:p>
            <a:pPr marL="971550" lvl="1" indent="-285750"/>
            <a:r>
              <a:rPr lang="en-US" dirty="0"/>
              <a:t>Their partner is a registered sex offender </a:t>
            </a:r>
          </a:p>
          <a:p>
            <a:endParaRPr lang="en-US" dirty="0"/>
          </a:p>
          <a:p>
            <a:endParaRPr lang="en-US" dirty="0"/>
          </a:p>
        </p:txBody>
      </p:sp>
      <p:sp>
        <p:nvSpPr>
          <p:cNvPr id="3" name="Title 2"/>
          <p:cNvSpPr>
            <a:spLocks noGrp="1"/>
          </p:cNvSpPr>
          <p:nvPr>
            <p:ph type="title"/>
          </p:nvPr>
        </p:nvSpPr>
        <p:spPr/>
        <p:txBody>
          <a:bodyPr/>
          <a:lstStyle/>
          <a:p>
            <a:r>
              <a:rPr lang="en-US" dirty="0">
                <a:solidFill>
                  <a:srgbClr val="002060"/>
                </a:solidFill>
              </a:rPr>
              <a:t>Texas reporting requirements</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8CA53-D3BE-4A35-9EB7-A8B2D3C173F7}">
  <ds:schemaRefs>
    <ds:schemaRef ds:uri="06384dcc-0cdc-498a-a7bd-67cf6bcf7cd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17010</TotalTime>
  <Words>3159</Words>
  <Application>Microsoft Office PowerPoint</Application>
  <PresentationFormat>Custom</PresentationFormat>
  <Paragraphs>198</Paragraphs>
  <Slides>16</Slides>
  <Notes>16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Arial</vt:lpstr>
      <vt:lpstr>Calibri</vt:lpstr>
      <vt:lpstr>Roboto</vt:lpstr>
      <vt:lpstr>Roboto Condensed</vt:lpstr>
      <vt:lpstr>Title</vt:lpstr>
      <vt:lpstr>Text Only</vt:lpstr>
      <vt:lpstr>Text w/Pictures</vt:lpstr>
      <vt:lpstr>Text w/Video</vt:lpstr>
      <vt:lpstr>Other</vt:lpstr>
      <vt:lpstr>Texas Minor Consent and Confidentiality Laws</vt:lpstr>
      <vt:lpstr>CASE SCENARIO: SHAY, 15 Y/O GIRL</vt:lpstr>
      <vt:lpstr>CASE SCENARIO: SHAY, 15 Y/O GIRL</vt:lpstr>
      <vt:lpstr>Important Definitions</vt:lpstr>
      <vt:lpstr>texas Law: Parental Consent Exceptions </vt:lpstr>
      <vt:lpstr>TX Law: minor consent based on status</vt:lpstr>
      <vt:lpstr>TX Law: minor consent based on service</vt:lpstr>
      <vt:lpstr>Tx law: consent based on Funding source</vt:lpstr>
      <vt:lpstr>Texas reporting requirements</vt:lpstr>
      <vt:lpstr>Texas reporting requirements</vt:lpstr>
      <vt:lpstr>CASE SCENARIO: GIOVANNI, 17 Y/O BOY</vt:lpstr>
      <vt:lpstr>The role of parents/guardians</vt:lpstr>
      <vt:lpstr>Common questions</vt:lpstr>
      <vt:lpstr>TX Law: Confidentiality</vt:lpstr>
      <vt:lpstr>CASE SCENARIO: SHAY, 15 Y/O GIRL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463</cp:revision>
  <dcterms:created xsi:type="dcterms:W3CDTF">2016-12-02T20:56:01Z</dcterms:created>
  <dcterms:modified xsi:type="dcterms:W3CDTF">2023-11-20T18:00:08Z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