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5"/>
  </p:notesMasterIdLst>
  <p:sldIdLst>
    <p:sldId id="271" r:id="rId9"/>
    <p:sldId id="293" r:id="rId10"/>
    <p:sldId id="303" r:id="rId11"/>
    <p:sldId id="297" r:id="rId12"/>
    <p:sldId id="299" r:id="rId13"/>
    <p:sldId id="274" r:id="rId14"/>
    <p:sldId id="306" r:id="rId15"/>
    <p:sldId id="289" r:id="rId16"/>
    <p:sldId id="291" r:id="rId17"/>
    <p:sldId id="307" r:id="rId18"/>
    <p:sldId id="308" r:id="rId19"/>
    <p:sldId id="295" r:id="rId20"/>
    <p:sldId id="304" r:id="rId21"/>
    <p:sldId id="300" r:id="rId22"/>
    <p:sldId id="294" r:id="rId23"/>
    <p:sldId id="270" r:id="rId24"/>
  </p:sldIdLst>
  <p:sldSz cx="9756775" cy="5486400"/>
  <p:notesSz cx="6858000" cy="9144000"/>
  <p:custDataLst>
    <p:tags r:id="rId26"/>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3E2E6-4B92-CE46-B4C9-5537576AA1D7}" name="Mooney, Scott" initials="SM" userId="S::sjmooney@med.umich.edu::bea65239-1904-4e26-9cd2-abc612f088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 id="6" name="Gavrila, Valerie" initials="GV" lastIdx="4" clrIdx="5">
    <p:extLst>
      <p:ext uri="{19B8F6BF-5375-455C-9EA6-DF929625EA0E}">
        <p15:presenceInfo xmlns:p15="http://schemas.microsoft.com/office/powerpoint/2012/main" userId="S-1-5-21-151606367-2082624055-312552118-258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571"/>
    <a:srgbClr val="99CC33"/>
    <a:srgbClr val="0D233D"/>
    <a:srgbClr val="8CC443"/>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26250" autoAdjust="0"/>
  </p:normalViewPr>
  <p:slideViewPr>
    <p:cSldViewPr snapToGrid="0">
      <p:cViewPr varScale="1">
        <p:scale>
          <a:sx n="22" d="100"/>
          <a:sy n="22" d="100"/>
        </p:scale>
        <p:origin x="816" y="20"/>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when we need to know and comply with confidentiality laws, though it’s different for our various roles. For each law and scenario we discuss, try to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Minors also receive some assurances of confidentiality based on the funding source of the clinic they go to and their insurance status.</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Minors can receive family planning services at Title X locations without parental involvement because federal confidentially safeguards, which align with state laws.</a:t>
            </a:r>
          </a:p>
          <a:p>
            <a:pPr marL="342900" marR="0" lvl="0" indent="-342900" algn="l" defTabSz="731611"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u="none"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Under Washington state law, health insurance plans should not release personal health information about services minors receive confidentiality to their parents or guardians without written consent. This includes mailing bills or Explanation of Benefits to a policyholder, calling the home to confirm appointments, and mailing appointment notices.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However, it is important to note that this policy lacks enforcement especially when the insurance policy is outside state sponsored policies. It is recommended to have a conversation with your adolescent patients about the limitations of the law and help them with alternative payment plans if they decide to forgo using their caregiver’s insurance.</a:t>
            </a:r>
          </a:p>
          <a:p>
            <a:pPr marL="342900" marR="0" lvl="0" indent="-342900">
              <a:lnSpc>
                <a:spcPct val="107000"/>
              </a:lnSpc>
              <a:spcBef>
                <a:spcPts val="0"/>
              </a:spcBef>
              <a:spcAft>
                <a:spcPts val="800"/>
              </a:spcAft>
              <a:buFont typeface="Symbol" panose="05050102010706020507" pitchFamily="18" charset="2"/>
              <a:buChar char=""/>
            </a:pPr>
            <a:endParaRPr lang="en-US" u="none" dirty="0"/>
          </a:p>
        </p:txBody>
      </p:sp>
      <p:sp>
        <p:nvSpPr>
          <p:cNvPr id="4" name="Slide Number Placeholder 3"/>
          <p:cNvSpPr>
            <a:spLocks noGrp="1"/>
          </p:cNvSpPr>
          <p:nvPr>
            <p:ph type="sldNum" sz="quarter" idx="5"/>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69133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200"/>
              </a:spcBef>
              <a:spcAft>
                <a:spcPts val="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Lastly, adolescents have rights that are universal to all people but that they might not be aware of. The following are some examples that are also including on AHI’s Health Rights for Teens Poster:</a:t>
            </a: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Times New Roman" panose="02020603050405020304" pitchFamily="18" charset="0"/>
                <a:cs typeface="Times New Roman" panose="02020603050405020304" pitchFamily="18" charset="0"/>
              </a:rPr>
              <a:t>You have the right to be treated with respect regardless of race, skin color, place where you were born, religion, sex, age, sexual orientation, gender identity, gender expression, ability, immigration status, financial status, health status, or parental status. </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talk to your provider alone, without your parent or guardian in the room. We may encourage you to share what we talk about with a parent/legal guardian or a trusted adult. (This is not expressly stated in the law but is considered best practice by the Academy of Pediatrics).</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have your options for care explained to you. </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review your health center records. </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indent="0">
              <a:spcBef>
                <a:spcPts val="200"/>
              </a:spcBef>
              <a:spcAft>
                <a:spcPts val="0"/>
              </a:spcAft>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 </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indent="0">
              <a:spcBef>
                <a:spcPts val="200"/>
              </a:spcBef>
              <a:spcAft>
                <a:spcPts val="0"/>
              </a:spcAft>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It is recommended to have these, and the state specific minor consent and confidentiality laws posted in the waiting room and/or exam rooms or given to adolescents directly.</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370551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 </a:t>
            </a:r>
            <a:r>
              <a:rPr lang="en-US" sz="960" kern="1200" baseline="0" dirty="0">
                <a:solidFill>
                  <a:schemeClr val="tx1"/>
                </a:solidFill>
                <a:effectLst/>
                <a:latin typeface="+mn-lt"/>
                <a:ea typeface="+mn-ea"/>
                <a:cs typeface="+mn-cs"/>
              </a:rPr>
              <a:t>another</a:t>
            </a:r>
            <a:r>
              <a:rPr lang="en-US" sz="960" kern="1200" dirty="0">
                <a:solidFill>
                  <a:schemeClr val="tx1"/>
                </a:solidFill>
                <a:effectLst/>
                <a:latin typeface="+mn-lt"/>
                <a:ea typeface="+mn-ea"/>
                <a:cs typeface="+mn-cs"/>
              </a:rPr>
              <a:t> scenario. Giovanni is a 17-year-old boy who is concerned with his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AHI also has a Confidentiality Best Practices Spark that includes more information on engaging parents if you are interested in learning more.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ask about the </a:t>
            </a:r>
            <a:r>
              <a:rPr lang="en-US" baseline="0" dirty="0"/>
              <a:t>services listed on this slide, which are not protected for minors, and require the consent of a parent or guardian. Minors DO need a parent or guardian’s </a:t>
            </a:r>
            <a:r>
              <a:rPr lang="en-US" baseline="0"/>
              <a:t>permission to </a:t>
            </a:r>
            <a:r>
              <a:rPr lang="en-US" baseline="0" dirty="0"/>
              <a:t>receive any kind of immunization, including HPV.</a:t>
            </a:r>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8870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a:t>
            </a:r>
          </a:p>
          <a:p>
            <a:pPr marL="171450" lvl="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a:t>
            </a:r>
            <a:r>
              <a:rPr lang="en-US" sz="1800" i="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 her provider cannot tell her mother that Shay received the services unless she gives permission for them to do so.]</a:t>
            </a: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15</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16</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how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p>
          <a:p>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when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dirty="0">
                <a:cs typeface="Calibri" pitchFamily="34" charset="0"/>
              </a:rPr>
              <a:t>The clinic’s </a:t>
            </a:r>
            <a:r>
              <a:rPr lang="en-US" b="1" dirty="0">
                <a:cs typeface="Calibri" pitchFamily="34" charset="0"/>
              </a:rPr>
              <a:t>funding source </a:t>
            </a:r>
          </a:p>
          <a:p>
            <a:pPr marL="171450" lvl="0" indent="-171450">
              <a:buFont typeface="Arial" panose="020B0604020202020204" pitchFamily="34" charset="0"/>
              <a:buChar char="•"/>
            </a:pPr>
            <a:r>
              <a:rPr lang="en-US" sz="1000" dirty="0">
                <a:cs typeface="Calibri" pitchFamily="34" charset="0"/>
              </a:rPr>
              <a:t>The </a:t>
            </a:r>
            <a:r>
              <a:rPr lang="en-US" sz="1000" b="1" dirty="0">
                <a:cs typeface="Calibri" pitchFamily="34" charset="0"/>
              </a:rPr>
              <a:t>patient’s insurance</a:t>
            </a: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“Washington</a:t>
            </a:r>
            <a:r>
              <a:rPr lang="en-US" sz="960" i="1" kern="1200" dirty="0">
                <a:solidFill>
                  <a:schemeClr val="tx1"/>
                </a:solidFill>
                <a:effectLst/>
                <a:latin typeface="+mn-lt"/>
                <a:ea typeface="+mn-ea"/>
                <a:cs typeface="+mn-cs"/>
              </a:rPr>
              <a:t> Confidentiality Laws &amp; Minor Consent ”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a:t>
            </a:r>
          </a:p>
          <a:p>
            <a:pPr marL="285750" indent="-285750">
              <a:buFont typeface="Arial" panose="020B0604020202020204" pitchFamily="34" charset="0"/>
              <a:buChar char="•"/>
            </a:pPr>
            <a:r>
              <a:rPr lang="en-US" dirty="0"/>
              <a:t>Married to an adult –OR–</a:t>
            </a:r>
          </a:p>
          <a:p>
            <a:pPr marL="285750" indent="-285750">
              <a:buFont typeface="Arial" panose="020B0604020202020204" pitchFamily="34" charset="0"/>
              <a:buChar char="•"/>
            </a:pPr>
            <a:r>
              <a:rPr lang="en-US" dirty="0"/>
              <a:t>Considered a “mature minor” –OR–</a:t>
            </a:r>
          </a:p>
          <a:p>
            <a:pPr marL="285750" indent="-285750">
              <a:buFont typeface="Arial" panose="020B0604020202020204" pitchFamily="34" charset="0"/>
              <a:buChar char="•"/>
            </a:pPr>
            <a:r>
              <a:rPr lang="en-US" dirty="0"/>
              <a:t>Experiencing homelessness and are not in the physical custody of a parent/guardian –OR–</a:t>
            </a:r>
          </a:p>
          <a:p>
            <a:pPr marL="285750" indent="-285750">
              <a:buFont typeface="Arial" panose="020B0604020202020204" pitchFamily="34" charset="0"/>
              <a:buChar char="•"/>
            </a:pPr>
            <a:r>
              <a:rPr lang="en-US" dirty="0"/>
              <a:t>Legally emancipated</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One of the ways a minor can consent to health care services without their parent/guardian is if the provider determines that they are a “mature minor” under the Mature Minor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Rule</a:t>
            </a:r>
            <a:r>
              <a:rPr lang="en-US" sz="1800" baseline="300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iv</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p>
          <a:p>
            <a:pPr marL="0" marR="0">
              <a:lnSpc>
                <a:spcPct val="107000"/>
              </a:lnSpc>
              <a:spcBef>
                <a:spcPts val="200"/>
              </a:spcBef>
              <a:spcAft>
                <a:spcPts val="600"/>
              </a:spcAft>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 Mature Minor Rule requires that health care providers consider certain factors to determine whether a youth has the capacity to understand health care services and can make their own health care decisions. To be considered a “mature minor” the patient must meet one or more of the following factors:</a:t>
            </a:r>
          </a:p>
          <a:p>
            <a:pPr marL="342900" marR="0" lvl="0" indent="-342900">
              <a:lnSpc>
                <a:spcPct val="107000"/>
              </a:lnSpc>
              <a:spcBef>
                <a:spcPts val="200"/>
              </a:spcBef>
              <a:spcAft>
                <a:spcPts val="0"/>
              </a:spcAft>
              <a:buFont typeface="+mj-lt"/>
              <a:buAutoNum type="arabi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are living apart from parents or guardians and are managing their own affairs.</a:t>
            </a:r>
          </a:p>
          <a:p>
            <a:pPr marL="342900" marR="0" lvl="0" indent="-342900">
              <a:lnSpc>
                <a:spcPct val="107000"/>
              </a:lnSpc>
              <a:spcBef>
                <a:spcPts val="0"/>
              </a:spcBef>
              <a:spcAft>
                <a:spcPts val="0"/>
              </a:spcAft>
              <a:buFont typeface="+mj-lt"/>
              <a:buAutoNum type="arabi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can provide reliable information and make important decisions with good insight and judgment.</a:t>
            </a:r>
          </a:p>
          <a:p>
            <a:pPr marL="342900" marR="0" lvl="0" indent="-342900">
              <a:lnSpc>
                <a:spcPct val="107000"/>
              </a:lnSpc>
              <a:spcBef>
                <a:spcPts val="0"/>
              </a:spcBef>
              <a:spcAft>
                <a:spcPts val="0"/>
              </a:spcAft>
              <a:buFont typeface="+mj-lt"/>
              <a:buAutoNum type="arabi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are financially independent from parents or guardians or are involved in work-training program.</a:t>
            </a:r>
          </a:p>
          <a:p>
            <a:pPr marL="342900" marR="0" lvl="0" indent="-342900">
              <a:lnSpc>
                <a:spcPct val="107000"/>
              </a:lnSpc>
              <a:spcBef>
                <a:spcPts val="0"/>
              </a:spcBef>
              <a:spcAft>
                <a:spcPts val="0"/>
              </a:spcAft>
              <a:buFont typeface="+mj-lt"/>
              <a:buAutoNum type="arabi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have sufficient training and experience to make knowing and intelligent healthcare decisions.</a:t>
            </a:r>
          </a:p>
          <a:p>
            <a:pPr marL="342900" marR="0" lvl="0" indent="-342900">
              <a:lnSpc>
                <a:spcPct val="107000"/>
              </a:lnSpc>
              <a:spcBef>
                <a:spcPts val="0"/>
              </a:spcBef>
              <a:spcAft>
                <a:spcPts val="600"/>
              </a:spcAft>
              <a:buFont typeface="+mj-lt"/>
              <a:buAutoNum type="arabi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demonstrate general conduct as an adult.</a:t>
            </a:r>
          </a:p>
          <a:p>
            <a:pPr marL="342900" marR="0" lvl="0" indent="-342900">
              <a:lnSpc>
                <a:spcPct val="107000"/>
              </a:lnSpc>
              <a:spcBef>
                <a:spcPts val="0"/>
              </a:spcBef>
              <a:spcAft>
                <a:spcPts val="600"/>
              </a:spcAft>
              <a:buFont typeface="+mj-lt"/>
              <a:buAutoNum type="arabicPeriod"/>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This distinction is up to the provider to determine and must be reflected in the patient’s chart. The determination must include the provider’s name, date of service, and documentation supporting their decision.</a:t>
            </a:r>
          </a:p>
          <a:p>
            <a:pPr marL="0" marR="0">
              <a:spcBef>
                <a:spcPts val="0"/>
              </a:spcBef>
              <a:spcAft>
                <a:spcPts val="0"/>
              </a:spcAft>
            </a:pPr>
            <a:r>
              <a:rPr lang="en-US" sz="1800" i="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p>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36677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Now let’s look at the exceptions based on type of service. Each state has certain services that a minor may consent to without a parent or guardian’s consent. In the state of Washington, patients under 18 may consent to the following without parental/guardian consent:</a:t>
            </a:r>
          </a:p>
          <a:p>
            <a:pPr marL="285750" marR="0" lvl="0" indent="-285750">
              <a:lnSpc>
                <a:spcPct val="107000"/>
              </a:lnSpc>
              <a:spcBef>
                <a:spcPts val="20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Emergency care</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Testing and treatment for sexually transmitted infections (STIs) and HIV</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Pregnancy testing and prenatal care </a:t>
            </a:r>
            <a:r>
              <a:rPr lang="en-US" sz="1800" u="sng"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including</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abortion</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Family planning and contraceptive care </a:t>
            </a:r>
            <a:r>
              <a:rPr lang="en-US" sz="1800" u="sng"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including</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emergency contraceptives</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Outpatient mental health and substance use treatment (age 13 or older)</a:t>
            </a:r>
            <a:r>
              <a:rPr lang="en-US" sz="1800" baseline="30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Inpatient mental health treatment (age 13 or older). The parent/guardian does not have to be notified if they can’t be found or it would be harmful to the youth to notify the adult.</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Inpatient substance use treatment (age 13 or older)</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Another important set</a:t>
            </a:r>
            <a:r>
              <a:rPr lang="en-US" sz="960" kern="1200" baseline="0" dirty="0">
                <a:solidFill>
                  <a:schemeClr val="tx1"/>
                </a:solidFill>
                <a:effectLst/>
                <a:latin typeface="+mn-lt"/>
                <a:ea typeface="+mn-ea"/>
                <a:cs typeface="+mn-cs"/>
              </a:rPr>
              <a:t> of laws to be aware of are reporting requirements. Mandated reporting requirement laws outline when a health care provider must break confidentiality and report the information. A health care provider must make a report when: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or neglect</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patients states that they wish to harm themselves or others</a:t>
            </a:r>
            <a:endParaRPr lang="en-US" sz="960" kern="1200" dirty="0">
              <a:solidFill>
                <a:schemeClr val="tx1"/>
              </a:solidFill>
              <a:effectLst/>
              <a:latin typeface="+mn-lt"/>
              <a:ea typeface="+mn-ea"/>
              <a:cs typeface="+mn-cs"/>
            </a:endParaRP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under 12</a:t>
            </a:r>
            <a:r>
              <a:rPr lang="en-US" sz="1000" dirty="0"/>
              <a:t> and has had sexual intercourse with a person </a:t>
            </a:r>
            <a:r>
              <a:rPr lang="en-US" sz="1000" u="sng" dirty="0"/>
              <a:t>at least 2 years older</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12 or 13 </a:t>
            </a:r>
            <a:r>
              <a:rPr lang="en-US" sz="1000" dirty="0"/>
              <a:t>and has had sexual intercourse with a person </a:t>
            </a:r>
            <a:r>
              <a:rPr lang="en-US" sz="1000" u="sng" dirty="0"/>
              <a:t>at least 3 years older</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14 or 15</a:t>
            </a:r>
            <a:r>
              <a:rPr lang="en-US" sz="1000" dirty="0"/>
              <a:t> and has had sexual intercourse with a person </a:t>
            </a:r>
            <a:r>
              <a:rPr lang="en-US" sz="1000" u="sng" dirty="0"/>
              <a:t>at least 4 years older</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under 14</a:t>
            </a:r>
            <a:r>
              <a:rPr lang="en-US" sz="1000" dirty="0"/>
              <a:t> and a person </a:t>
            </a:r>
            <a:r>
              <a:rPr lang="en-US" sz="1000" u="sng" dirty="0"/>
              <a:t>at least 3 years older</a:t>
            </a:r>
            <a:r>
              <a:rPr lang="en-US" sz="1000" u="none" dirty="0"/>
              <a:t> sexually touches them</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14 or 15</a:t>
            </a:r>
            <a:r>
              <a:rPr lang="en-US" sz="1000" dirty="0"/>
              <a:t> and a person </a:t>
            </a:r>
            <a:r>
              <a:rPr lang="en-US" sz="1000" u="sng" dirty="0"/>
              <a:t>at least 4 years older</a:t>
            </a:r>
            <a:r>
              <a:rPr lang="en-US" sz="1000" u="none" dirty="0"/>
              <a:t> sexually touches them</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480794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03572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7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0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0799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386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1617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626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9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395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138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1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88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9670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171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487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5442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472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281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8980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3276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114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0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786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03320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5706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4186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1204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721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07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97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499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481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416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6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638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3991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7000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3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57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0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35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67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000" b="1" dirty="0">
                <a:solidFill>
                  <a:srgbClr val="003366"/>
                </a:solidFill>
                <a:latin typeface="+mj-lt"/>
              </a:endParaRPr>
            </a:p>
          </p:txBody>
        </p:sp>
      </p:grpSp>
      <p:sp>
        <p:nvSpPr>
          <p:cNvPr id="3" name="TextBox 2"/>
          <p:cNvSpPr txBox="1"/>
          <p:nvPr userDrawn="1"/>
        </p:nvSpPr>
        <p:spPr>
          <a:xfrm>
            <a:off x="6474313" y="5106723"/>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347032208"/>
      </p:ext>
    </p:extLst>
  </p:cSld>
  <p:clrMap bg1="lt1" tx1="dk1" bg2="lt2" tx2="dk2" accent1="accent1" accent2="accent2" accent3="accent3" accent4="accent4" accent5="accent5" accent6="accent6" hlink="hlink" folHlink="folHlink"/>
  <p:sldLayoutIdLst>
    <p:sldLayoutId id="2147483699" r:id="rId1"/>
    <p:sldLayoutId id="2147483742" r:id="rId2"/>
    <p:sldLayoutId id="2147483743" r:id="rId3"/>
    <p:sldLayoutId id="2147483744" r:id="rId4"/>
    <p:sldLayoutId id="214748374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3EC36D-0EC3-08E3-A4BE-F8915D57DA1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6437915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3379E7CB-0494-0E90-AF40-2CEC6707D7C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2282098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0E2639BE-8E24-FAED-EFF9-C21DDCF306B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7222334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385598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53543" y="5038"/>
            <a:ext cx="5903232" cy="2966762"/>
          </a:xfrm>
        </p:spPr>
        <p:txBody>
          <a:bodyPr/>
          <a:lstStyle/>
          <a:p>
            <a:r>
              <a:rPr lang="en-US" dirty="0"/>
              <a:t>Washington</a:t>
            </a:r>
            <a:br>
              <a:rPr lang="en-US" dirty="0"/>
            </a:br>
            <a:r>
              <a:rPr lang="en-US" dirty="0">
                <a:solidFill>
                  <a:srgbClr val="0D2571"/>
                </a:solidFill>
              </a:rPr>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November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412" y="4757474"/>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C4BF7-0E90-7DE6-8CFF-142F5381149F}"/>
              </a:ext>
            </a:extLst>
          </p:cNvPr>
          <p:cNvSpPr>
            <a:spLocks noGrp="1"/>
          </p:cNvSpPr>
          <p:nvPr>
            <p:ph type="body" sz="quarter" idx="10"/>
          </p:nvPr>
        </p:nvSpPr>
        <p:spPr/>
        <p:txBody>
          <a:bodyPr/>
          <a:lstStyle/>
          <a:p>
            <a:r>
              <a:rPr lang="en-US" dirty="0"/>
              <a:t>Funding source</a:t>
            </a:r>
          </a:p>
        </p:txBody>
      </p:sp>
      <p:sp>
        <p:nvSpPr>
          <p:cNvPr id="3" name="Text Placeholder 2">
            <a:extLst>
              <a:ext uri="{FF2B5EF4-FFF2-40B4-BE49-F238E27FC236}">
                <a16:creationId xmlns:a16="http://schemas.microsoft.com/office/drawing/2014/main" id="{63E063ED-35BA-B69E-4119-8E54EB52F54E}"/>
              </a:ext>
            </a:extLst>
          </p:cNvPr>
          <p:cNvSpPr>
            <a:spLocks noGrp="1"/>
          </p:cNvSpPr>
          <p:nvPr>
            <p:ph type="body" sz="quarter" idx="11"/>
          </p:nvPr>
        </p:nvSpPr>
        <p:spPr/>
        <p:txBody>
          <a:bodyPr/>
          <a:lstStyle/>
          <a:p>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Minors can receive family planning services at Title X locations without parental involvement.</a:t>
            </a:r>
            <a:endParaRPr lang="en-US" dirty="0"/>
          </a:p>
        </p:txBody>
      </p:sp>
      <p:sp>
        <p:nvSpPr>
          <p:cNvPr id="4" name="Title 3">
            <a:extLst>
              <a:ext uri="{FF2B5EF4-FFF2-40B4-BE49-F238E27FC236}">
                <a16:creationId xmlns:a16="http://schemas.microsoft.com/office/drawing/2014/main" id="{88CAEFE4-1BB1-B43B-400B-B2E3078CC3B4}"/>
              </a:ext>
            </a:extLst>
          </p:cNvPr>
          <p:cNvSpPr>
            <a:spLocks noGrp="1"/>
          </p:cNvSpPr>
          <p:nvPr>
            <p:ph type="title"/>
          </p:nvPr>
        </p:nvSpPr>
        <p:spPr>
          <a:xfrm>
            <a:off x="771524" y="263213"/>
            <a:ext cx="7458076" cy="407249"/>
          </a:xfrm>
        </p:spPr>
        <p:txBody>
          <a:bodyPr/>
          <a:lstStyle/>
          <a:p>
            <a:br>
              <a:rPr lang="en-US" dirty="0"/>
            </a:br>
            <a:r>
              <a:rPr lang="en-US" dirty="0"/>
              <a:t>Minor Consent Based on Funding Source and Insurance </a:t>
            </a:r>
            <a:br>
              <a:rPr lang="en-US" dirty="0"/>
            </a:br>
            <a:endParaRPr lang="en-US" dirty="0"/>
          </a:p>
        </p:txBody>
      </p:sp>
      <p:sp>
        <p:nvSpPr>
          <p:cNvPr id="5" name="Text Placeholder 4">
            <a:extLst>
              <a:ext uri="{FF2B5EF4-FFF2-40B4-BE49-F238E27FC236}">
                <a16:creationId xmlns:a16="http://schemas.microsoft.com/office/drawing/2014/main" id="{9EE6A512-28E1-D65C-A91B-776E2343FC3E}"/>
              </a:ext>
            </a:extLst>
          </p:cNvPr>
          <p:cNvSpPr>
            <a:spLocks noGrp="1"/>
          </p:cNvSpPr>
          <p:nvPr>
            <p:ph type="body" sz="quarter" idx="12"/>
          </p:nvPr>
        </p:nvSpPr>
        <p:spPr/>
        <p:txBody>
          <a:bodyPr/>
          <a:lstStyle/>
          <a:p>
            <a:r>
              <a:rPr lang="en-US" dirty="0"/>
              <a:t>Insurance</a:t>
            </a:r>
          </a:p>
        </p:txBody>
      </p:sp>
      <p:sp>
        <p:nvSpPr>
          <p:cNvPr id="6" name="Text Placeholder 5">
            <a:extLst>
              <a:ext uri="{FF2B5EF4-FFF2-40B4-BE49-F238E27FC236}">
                <a16:creationId xmlns:a16="http://schemas.microsoft.com/office/drawing/2014/main" id="{D8A6AA87-12A0-1F9C-609F-83BD32796749}"/>
              </a:ext>
            </a:extLst>
          </p:cNvPr>
          <p:cNvSpPr>
            <a:spLocks noGrp="1"/>
          </p:cNvSpPr>
          <p:nvPr>
            <p:ph type="body" sz="quarter" idx="13"/>
          </p:nvPr>
        </p:nvSpPr>
        <p:spPr/>
        <p:txBody>
          <a:bodyPr/>
          <a:lstStyle/>
          <a:p>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Under Washington law, health insurance plans should not release confidential health information about minors to their parents or guardians without written consent. </a:t>
            </a:r>
          </a:p>
          <a:p>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This includes mailing bills or Explanation of Benefits to a policyholder, calling the home to confirm appointments, and mailing appointment notices.</a:t>
            </a:r>
            <a:endParaRPr lang="en-US" dirty="0"/>
          </a:p>
        </p:txBody>
      </p:sp>
    </p:spTree>
    <p:extLst>
      <p:ext uri="{BB962C8B-B14F-4D97-AF65-F5344CB8AC3E}">
        <p14:creationId xmlns:p14="http://schemas.microsoft.com/office/powerpoint/2010/main" val="226952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BDA782-7C50-0E50-94F8-1A9BFBF31C44}"/>
              </a:ext>
            </a:extLst>
          </p:cNvPr>
          <p:cNvSpPr>
            <a:spLocks noGrp="1"/>
          </p:cNvSpPr>
          <p:nvPr>
            <p:ph type="body" sz="quarter" idx="11"/>
          </p:nvPr>
        </p:nvSpPr>
        <p:spPr>
          <a:xfrm>
            <a:off x="522666" y="1189627"/>
            <a:ext cx="3848243" cy="3825925"/>
          </a:xfrm>
        </p:spPr>
        <p:txBody>
          <a:bodyPr/>
          <a:lstStyle/>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Times New Roman" panose="02020603050405020304" pitchFamily="18" charset="0"/>
                <a:cs typeface="Times New Roman" panose="02020603050405020304" pitchFamily="18" charset="0"/>
              </a:rPr>
              <a:t>You have the right to be treated with respect regardless of your identities.</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talk to your provider alone, without your parent or guardian in the room. We may encourage you to share what we talk about with a parent/legal guardian or a trusted adult. </a:t>
            </a:r>
          </a:p>
          <a:p>
            <a:pPr marL="285750" marR="0" lvl="0" indent="-285750">
              <a:spcBef>
                <a:spcPts val="20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have your options for care explained to you</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You have the right to review your health center records</a:t>
            </a:r>
            <a:endParaRPr lang="en-US" dirty="0"/>
          </a:p>
        </p:txBody>
      </p:sp>
      <p:sp>
        <p:nvSpPr>
          <p:cNvPr id="4" name="Title 3">
            <a:extLst>
              <a:ext uri="{FF2B5EF4-FFF2-40B4-BE49-F238E27FC236}">
                <a16:creationId xmlns:a16="http://schemas.microsoft.com/office/drawing/2014/main" id="{FA706ECE-4BD9-29A0-8699-7383E15B7FFE}"/>
              </a:ext>
            </a:extLst>
          </p:cNvPr>
          <p:cNvSpPr>
            <a:spLocks noGrp="1"/>
          </p:cNvSpPr>
          <p:nvPr>
            <p:ph type="title"/>
          </p:nvPr>
        </p:nvSpPr>
        <p:spPr>
          <a:xfrm>
            <a:off x="457626" y="213493"/>
            <a:ext cx="7826566" cy="514709"/>
          </a:xfrm>
        </p:spPr>
        <p:txBody>
          <a:bodyPr/>
          <a:lstStyle/>
          <a:p>
            <a:r>
              <a:rPr lang="en-US" dirty="0"/>
              <a:t>Additional Rights for Adolescent Patients</a:t>
            </a:r>
          </a:p>
        </p:txBody>
      </p:sp>
      <p:pic>
        <p:nvPicPr>
          <p:cNvPr id="8" name="Picture 7" descr="A paper with text on it">
            <a:extLst>
              <a:ext uri="{FF2B5EF4-FFF2-40B4-BE49-F238E27FC236}">
                <a16:creationId xmlns:a16="http://schemas.microsoft.com/office/drawing/2014/main" id="{74F4EF6C-C732-36E5-C1E7-2B41B22923EC}"/>
              </a:ext>
            </a:extLst>
          </p:cNvPr>
          <p:cNvPicPr>
            <a:picLocks noChangeAspect="1"/>
          </p:cNvPicPr>
          <p:nvPr/>
        </p:nvPicPr>
        <p:blipFill rotWithShape="1">
          <a:blip r:embed="rId3">
            <a:extLst>
              <a:ext uri="{28A0092B-C50C-407E-A947-70E740481C1C}">
                <a14:useLocalDpi xmlns:a14="http://schemas.microsoft.com/office/drawing/2010/main" val="0"/>
              </a:ext>
            </a:extLst>
          </a:blip>
          <a:srcRect b="42628"/>
          <a:stretch/>
        </p:blipFill>
        <p:spPr>
          <a:xfrm>
            <a:off x="5015679" y="1359124"/>
            <a:ext cx="4102311" cy="3053123"/>
          </a:xfrm>
          <a:prstGeom prst="rect">
            <a:avLst/>
          </a:prstGeom>
          <a:effectLst>
            <a:softEdge rad="279400"/>
          </a:effectLst>
        </p:spPr>
      </p:pic>
    </p:spTree>
    <p:extLst>
      <p:ext uri="{BB962C8B-B14F-4D97-AF65-F5344CB8AC3E}">
        <p14:creationId xmlns:p14="http://schemas.microsoft.com/office/powerpoint/2010/main" val="15271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37603" y="972699"/>
            <a:ext cx="4277897" cy="4313545"/>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50C0A6C4-FCA0-24CF-801E-971342980667}"/>
              </a:ext>
            </a:extLst>
          </p:cNvPr>
          <p:cNvSpPr>
            <a:spLocks noGrp="1"/>
          </p:cNvSpPr>
          <p:nvPr>
            <p:ph type="body" sz="quarter" idx="11"/>
          </p:nvPr>
        </p:nvSpPr>
        <p:spPr>
          <a:xfrm>
            <a:off x="4878387" y="1017175"/>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his alcohol 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p:txBody>
      </p:sp>
      <p:sp>
        <p:nvSpPr>
          <p:cNvPr id="9" name="TextBox 8"/>
          <p:cNvSpPr txBox="1"/>
          <p:nvPr/>
        </p:nvSpPr>
        <p:spPr>
          <a:xfrm>
            <a:off x="4778991" y="3744036"/>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a:xfrm>
            <a:off x="771524" y="1105437"/>
            <a:ext cx="8221664" cy="3968439"/>
          </a:xfrm>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sz="2400" dirty="0">
                <a:cs typeface="Calibri" pitchFamily="34" charset="0"/>
              </a:rPr>
              <a:t>Minors need a parent/guardian’s permission for:</a:t>
            </a:r>
            <a:endParaRPr lang="en-US" sz="2400" dirty="0"/>
          </a:p>
        </p:txBody>
      </p:sp>
      <p:sp>
        <p:nvSpPr>
          <p:cNvPr id="2" name="Text Placeholder 1">
            <a:extLst>
              <a:ext uri="{FF2B5EF4-FFF2-40B4-BE49-F238E27FC236}">
                <a16:creationId xmlns:a16="http://schemas.microsoft.com/office/drawing/2014/main" id="{522CDBD9-AFB9-E8D0-D733-69B87CE90B9F}"/>
              </a:ext>
            </a:extLst>
          </p:cNvPr>
          <p:cNvSpPr>
            <a:spLocks noGrp="1"/>
          </p:cNvSpPr>
          <p:nvPr>
            <p:ph type="body" sz="quarter" idx="11"/>
          </p:nvPr>
        </p:nvSpPr>
        <p:spPr/>
        <p:txBody>
          <a:bodyPr/>
          <a:lstStyle/>
          <a:p>
            <a:pPr marL="285750" lvl="0" indent="-285750">
              <a:buFont typeface="Arial" panose="020B0604020202020204" pitchFamily="34" charset="0"/>
              <a:buChar char="•"/>
            </a:pPr>
            <a:r>
              <a:rPr lang="en-US" dirty="0"/>
              <a:t>Immunizations</a:t>
            </a:r>
          </a:p>
          <a:p>
            <a:pPr lvl="0"/>
            <a:endParaRPr lang="en-US" dirty="0"/>
          </a:p>
        </p:txBody>
      </p:sp>
      <p:sp>
        <p:nvSpPr>
          <p:cNvPr id="4" name="Title 3"/>
          <p:cNvSpPr>
            <a:spLocks noGrp="1"/>
          </p:cNvSpPr>
          <p:nvPr>
            <p:ph type="title"/>
          </p:nvPr>
        </p:nvSpPr>
        <p:spPr/>
        <p:txBody>
          <a:bodyPr/>
          <a:lstStyle/>
          <a:p>
            <a:r>
              <a:rPr lang="en-US" dirty="0"/>
              <a:t>Common questions</a:t>
            </a:r>
          </a:p>
        </p:txBody>
      </p:sp>
    </p:spTree>
    <p:extLst>
      <p:ext uri="{BB962C8B-B14F-4D97-AF65-F5344CB8AC3E}">
        <p14:creationId xmlns:p14="http://schemas.microsoft.com/office/powerpoint/2010/main" val="6742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5A14C00F-AD92-DAA0-1037-6C58D7899FF7}"/>
              </a:ext>
            </a:extLst>
          </p:cNvPr>
          <p:cNvSpPr>
            <a:spLocks noGrp="1"/>
          </p:cNvSpPr>
          <p:nvPr>
            <p:ph type="body" sz="quarter" idx="11"/>
          </p:nvPr>
        </p:nvSpPr>
        <p:spPr>
          <a:xfrm>
            <a:off x="771524" y="992611"/>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endParaRPr lang="en-US" dirty="0"/>
          </a:p>
        </p:txBody>
      </p:sp>
      <p:sp>
        <p:nvSpPr>
          <p:cNvPr id="9" name="Rectangle 8"/>
          <p:cNvSpPr/>
          <p:nvPr/>
        </p:nvSpPr>
        <p:spPr>
          <a:xfrm>
            <a:off x="893976" y="4359980"/>
            <a:ext cx="7156010"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494" y="923599"/>
            <a:ext cx="2254889" cy="3277256"/>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6" name="Picture Placeholder 5">
            <a:extLst>
              <a:ext uri="{FF2B5EF4-FFF2-40B4-BE49-F238E27FC236}">
                <a16:creationId xmlns:a16="http://schemas.microsoft.com/office/drawing/2014/main" id="{D27BFDE0-25F2-9B7B-F1AD-7DC68D17D487}"/>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81296"/>
            <a:ext cx="3037114" cy="3037113"/>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858" y="4718409"/>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C08EB39F-AAEB-3BF3-5469-461549AB324E}"/>
              </a:ext>
            </a:extLst>
          </p:cNvPr>
          <p:cNvSpPr>
            <a:spLocks noGrp="1"/>
          </p:cNvSpPr>
          <p:nvPr>
            <p:ph type="body" sz="quarter" idx="11"/>
          </p:nvPr>
        </p:nvSpPr>
        <p:spPr>
          <a:xfrm>
            <a:off x="760608" y="1055843"/>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771524" y="4210340"/>
            <a:ext cx="4733661" cy="646331"/>
          </a:xfrm>
          <a:prstGeom prst="rect">
            <a:avLst/>
          </a:prstGeom>
          <a:noFill/>
        </p:spPr>
        <p:txBody>
          <a:bodyPr wrap="square">
            <a:spAutoFit/>
          </a:bodyPr>
          <a:lstStyle/>
          <a:p>
            <a:pPr lvl="0" algn="ctr"/>
            <a:r>
              <a:rPr lang="en-US" sz="1800" i="1" dirty="0"/>
              <a:t>Can the provider screen Shay for STIs without her mother’s consent? 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9698D641-E1D0-1967-1626-FF3D4F3B30BD}"/>
              </a:ext>
            </a:extLst>
          </p:cNvPr>
          <p:cNvSpPr>
            <a:spLocks noGrp="1"/>
          </p:cNvSpPr>
          <p:nvPr>
            <p:ph type="body" sz="quarter" idx="11"/>
          </p:nvPr>
        </p:nvSpPr>
        <p:spPr>
          <a:xfrm>
            <a:off x="771524" y="1028701"/>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BB7136-2C8D-3F5E-3DE2-AC64768CB468}"/>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Permission to act </a:t>
            </a:r>
          </a:p>
          <a:p>
            <a:pPr marL="285750" indent="-285750">
              <a:buFont typeface="Arial" panose="020B0604020202020204" pitchFamily="34" charset="0"/>
              <a:buChar char="•"/>
            </a:pPr>
            <a:r>
              <a:rPr lang="en-US" dirty="0"/>
              <a:t>Parent/guardian must give consent before their minor child can receive services (except specific confidential services)</a:t>
            </a:r>
          </a:p>
        </p:txBody>
      </p:sp>
      <p:sp>
        <p:nvSpPr>
          <p:cNvPr id="4" name="Title 3"/>
          <p:cNvSpPr>
            <a:spLocks noGrp="1"/>
          </p:cNvSpPr>
          <p:nvPr>
            <p:ph type="title"/>
          </p:nvPr>
        </p:nvSpPr>
        <p:spPr>
          <a:ln>
            <a:noFill/>
          </a:ln>
        </p:spPr>
        <p:txBody>
          <a:bodyPr/>
          <a:lstStyle/>
          <a:p>
            <a:r>
              <a:rPr lang="en-US" dirty="0">
                <a:solidFill>
                  <a:srgbClr val="0D2571"/>
                </a:solidFill>
              </a:rPr>
              <a:t>Important </a:t>
            </a:r>
            <a:r>
              <a:rPr lang="en-US" dirty="0"/>
              <a:t>Definitions</a:t>
            </a:r>
          </a:p>
        </p:txBody>
      </p:sp>
      <p:sp>
        <p:nvSpPr>
          <p:cNvPr id="6" name="Text Placeholder 5">
            <a:extLst>
              <a:ext uri="{FF2B5EF4-FFF2-40B4-BE49-F238E27FC236}">
                <a16:creationId xmlns:a16="http://schemas.microsoft.com/office/drawing/2014/main" id="{A449395A-46F9-2CF6-B592-92D1E2010852}"/>
              </a:ext>
            </a:extLst>
          </p:cNvPr>
          <p:cNvSpPr>
            <a:spLocks noGrp="1"/>
          </p:cNvSpPr>
          <p:nvPr>
            <p:ph type="body" sz="quarter" idx="12"/>
          </p:nvPr>
        </p:nvSpPr>
        <p:spPr/>
        <p:txBody>
          <a:bodyPr/>
          <a:lstStyle/>
          <a:p>
            <a:r>
              <a:rPr lang="en-US" dirty="0"/>
              <a:t>Confidentiality </a:t>
            </a:r>
          </a:p>
        </p:txBody>
      </p:sp>
      <p:sp>
        <p:nvSpPr>
          <p:cNvPr id="7" name="Text Placeholder 6">
            <a:extLst>
              <a:ext uri="{FF2B5EF4-FFF2-40B4-BE49-F238E27FC236}">
                <a16:creationId xmlns:a16="http://schemas.microsoft.com/office/drawing/2014/main" id="{023B15E8-4E17-4777-3E96-2799F54C6E1F}"/>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How providers and staff keep certain information confidential</a:t>
            </a:r>
          </a:p>
          <a:p>
            <a:endParaRPr lang="en-US" dirty="0"/>
          </a:p>
          <a:p>
            <a:pPr algn="ctr"/>
            <a:r>
              <a:rPr lang="en-US" sz="2400" b="1" dirty="0"/>
              <a:t>Consent ≠ Confidentiality</a:t>
            </a:r>
          </a:p>
        </p:txBody>
      </p:sp>
      <p:sp>
        <p:nvSpPr>
          <p:cNvPr id="9" name="Text Placeholder 8">
            <a:extLst>
              <a:ext uri="{FF2B5EF4-FFF2-40B4-BE49-F238E27FC236}">
                <a16:creationId xmlns:a16="http://schemas.microsoft.com/office/drawing/2014/main" id="{C6D66B9F-CB52-2257-E7AD-888DE5B3A602}"/>
              </a:ext>
            </a:extLst>
          </p:cNvPr>
          <p:cNvSpPr>
            <a:spLocks noGrp="1"/>
          </p:cNvSpPr>
          <p:nvPr>
            <p:ph type="body" sz="quarter" idx="10"/>
          </p:nvPr>
        </p:nvSpPr>
        <p:spPr/>
        <p:txBody>
          <a:bodyPr/>
          <a:lstStyle/>
          <a:p>
            <a:r>
              <a:rPr lang="en-US" dirty="0"/>
              <a:t>consent</a:t>
            </a:r>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13536"/>
          </a:xfrm>
        </p:spPr>
        <p:txBody>
          <a:bodyPr/>
          <a:lstStyle/>
          <a:p>
            <a:r>
              <a:rPr lang="en-US" dirty="0">
                <a:cs typeface="Calibri" pitchFamily="34" charset="0"/>
              </a:rPr>
              <a:t>A parent or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4F650A16-5F9E-F833-2D3B-AA103155DAE9}"/>
              </a:ext>
            </a:extLst>
          </p:cNvPr>
          <p:cNvSpPr>
            <a:spLocks noGrp="1"/>
          </p:cNvSpPr>
          <p:nvPr>
            <p:ph type="body" sz="quarter" idx="11"/>
          </p:nvPr>
        </p:nvSpPr>
        <p:spPr>
          <a:xfrm>
            <a:off x="771524" y="2334986"/>
            <a:ext cx="8221664" cy="2694214"/>
          </a:xfrm>
        </p:spPr>
        <p:txBody>
          <a:bodyPr/>
          <a:lstStyle/>
          <a:p>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a:t>
            </a:r>
          </a:p>
          <a:p>
            <a:pPr marL="342900" indent="-342900">
              <a:buFont typeface="Arial" panose="020B0604020202020204" pitchFamily="34" charset="0"/>
              <a:buChar char="•"/>
            </a:pPr>
            <a:r>
              <a:rPr lang="en-US" dirty="0">
                <a:cs typeface="Calibri" pitchFamily="34" charset="0"/>
              </a:rPr>
              <a:t>The clinic’s </a:t>
            </a:r>
            <a:r>
              <a:rPr lang="en-US" b="1" dirty="0">
                <a:cs typeface="Calibri" pitchFamily="34" charset="0"/>
              </a:rPr>
              <a:t>funding source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patient’s insurance</a:t>
            </a:r>
          </a:p>
        </p:txBody>
      </p:sp>
      <p:sp>
        <p:nvSpPr>
          <p:cNvPr id="3" name="Title 2"/>
          <p:cNvSpPr>
            <a:spLocks noGrp="1"/>
          </p:cNvSpPr>
          <p:nvPr>
            <p:ph type="title"/>
          </p:nvPr>
        </p:nvSpPr>
        <p:spPr>
          <a:ln>
            <a:noFill/>
          </a:ln>
        </p:spPr>
        <p:txBody>
          <a:bodyPr/>
          <a:lstStyle/>
          <a:p>
            <a:r>
              <a:rPr lang="en-US" dirty="0">
                <a:solidFill>
                  <a:srgbClr val="0D2571"/>
                </a:solidFill>
              </a:rPr>
              <a:t>WA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25707"/>
          </a:xfrm>
        </p:spPr>
        <p:txBody>
          <a:bodyPr/>
          <a:lstStyle/>
          <a:p>
            <a:pPr lvl="0">
              <a:lnSpc>
                <a:spcPct val="108000"/>
              </a:lnSpc>
            </a:pPr>
            <a:r>
              <a:rPr lang="en-US" dirty="0"/>
              <a:t>A minor may consent to health care services without a parent/guardian’s permission if they are:</a:t>
            </a:r>
          </a:p>
        </p:txBody>
      </p:sp>
      <p:sp>
        <p:nvSpPr>
          <p:cNvPr id="4" name="Text Placeholder 3">
            <a:extLst>
              <a:ext uri="{FF2B5EF4-FFF2-40B4-BE49-F238E27FC236}">
                <a16:creationId xmlns:a16="http://schemas.microsoft.com/office/drawing/2014/main" id="{C42F8130-DECF-5A01-042C-4AFD08D83045}"/>
              </a:ext>
            </a:extLst>
          </p:cNvPr>
          <p:cNvSpPr>
            <a:spLocks noGrp="1"/>
          </p:cNvSpPr>
          <p:nvPr>
            <p:ph type="body" sz="quarter" idx="11"/>
          </p:nvPr>
        </p:nvSpPr>
        <p:spPr>
          <a:xfrm>
            <a:off x="771524" y="1877786"/>
            <a:ext cx="8221664" cy="3151414"/>
          </a:xfrm>
        </p:spPr>
        <p:txBody>
          <a:bodyPr/>
          <a:lstStyle/>
          <a:p>
            <a:pPr marL="285750" indent="-285750">
              <a:buFont typeface="Arial" panose="020B0604020202020204" pitchFamily="34" charset="0"/>
              <a:buChar char="•"/>
            </a:pPr>
            <a:r>
              <a:rPr lang="en-US" dirty="0"/>
              <a:t>Married to an adult –OR–</a:t>
            </a:r>
          </a:p>
          <a:p>
            <a:pPr marL="285750" indent="-285750">
              <a:buFont typeface="Arial" panose="020B0604020202020204" pitchFamily="34" charset="0"/>
              <a:buChar char="•"/>
            </a:pPr>
            <a:r>
              <a:rPr lang="en-US" dirty="0"/>
              <a:t>Considered a “mature minor” –OR–</a:t>
            </a:r>
          </a:p>
          <a:p>
            <a:pPr marL="285750" indent="-285750">
              <a:buFont typeface="Arial" panose="020B0604020202020204" pitchFamily="34" charset="0"/>
              <a:buChar char="•"/>
            </a:pPr>
            <a:r>
              <a:rPr lang="en-US" dirty="0"/>
              <a:t>Experiencing homelessness and are not in the physical custody of a parent/guardian –OR–</a:t>
            </a:r>
          </a:p>
          <a:p>
            <a:pPr marL="285750" indent="-285750">
              <a:buFont typeface="Arial" panose="020B0604020202020204" pitchFamily="34" charset="0"/>
              <a:buChar char="•"/>
            </a:pPr>
            <a:r>
              <a:rPr lang="en-US" dirty="0"/>
              <a:t>Legally emancipated</a:t>
            </a:r>
          </a:p>
          <a:p>
            <a:endParaRPr lang="en-US" dirty="0"/>
          </a:p>
        </p:txBody>
      </p:sp>
      <p:sp>
        <p:nvSpPr>
          <p:cNvPr id="3" name="Title 2"/>
          <p:cNvSpPr>
            <a:spLocks noGrp="1"/>
          </p:cNvSpPr>
          <p:nvPr>
            <p:ph type="title"/>
          </p:nvPr>
        </p:nvSpPr>
        <p:spPr>
          <a:xfrm>
            <a:off x="771524" y="263213"/>
            <a:ext cx="8221664" cy="527608"/>
          </a:xfrm>
        </p:spPr>
        <p:txBody>
          <a:bodyPr/>
          <a:lstStyle/>
          <a:p>
            <a:r>
              <a:rPr lang="en-US" dirty="0"/>
              <a:t>WA Law: minor consent based on </a:t>
            </a:r>
            <a:r>
              <a:rPr lang="en-US" dirty="0">
                <a:solidFill>
                  <a:srgbClr val="0D2571"/>
                </a:solidFill>
              </a:rPr>
              <a:t>status</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F16351-68FF-D80B-0A40-0260F199D679}"/>
              </a:ext>
            </a:extLst>
          </p:cNvPr>
          <p:cNvSpPr>
            <a:spLocks noGrp="1"/>
          </p:cNvSpPr>
          <p:nvPr>
            <p:ph type="body" sz="quarter" idx="11"/>
          </p:nvPr>
        </p:nvSpPr>
        <p:spPr>
          <a:xfrm>
            <a:off x="771524" y="1224448"/>
            <a:ext cx="5054799" cy="3648504"/>
          </a:xfrm>
        </p:spPr>
        <p:txBody>
          <a:bodyPr/>
          <a:lstStyle/>
          <a:p>
            <a:pPr marR="0">
              <a:lnSpc>
                <a:spcPct val="107000"/>
              </a:lnSpc>
              <a:spcBef>
                <a:spcPts val="200"/>
              </a:spcBef>
              <a:spcAft>
                <a:spcPts val="600"/>
              </a:spcAft>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To be considered a “mature minor” the patient must meet one or more of the following factors:</a:t>
            </a:r>
          </a:p>
          <a:p>
            <a:pPr marL="342900" marR="0" lvl="0" indent="-342900">
              <a:lnSpc>
                <a:spcPct val="107000"/>
              </a:lnSpc>
              <a:spcBef>
                <a:spcPts val="200"/>
              </a:spcBef>
              <a:spcAft>
                <a:spcPts val="0"/>
              </a:spcAft>
              <a:buFont typeface="+mj-lt"/>
              <a:buAutoNum type="arabicPeriod"/>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are living apart from parents or guardians and are managing their own affairs.</a:t>
            </a:r>
          </a:p>
          <a:p>
            <a:pPr marL="342900" marR="0" lvl="0" indent="-342900">
              <a:lnSpc>
                <a:spcPct val="107000"/>
              </a:lnSpc>
              <a:spcBef>
                <a:spcPts val="0"/>
              </a:spcBef>
              <a:spcAft>
                <a:spcPts val="0"/>
              </a:spcAft>
              <a:buFont typeface="+mj-lt"/>
              <a:buAutoNum type="arabicPeriod"/>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can provide reliable information and make important decisions with good insight and judgment.</a:t>
            </a:r>
          </a:p>
          <a:p>
            <a:pPr marL="342900" marR="0" lvl="0" indent="-342900">
              <a:lnSpc>
                <a:spcPct val="107000"/>
              </a:lnSpc>
              <a:spcBef>
                <a:spcPts val="0"/>
              </a:spcBef>
              <a:spcAft>
                <a:spcPts val="0"/>
              </a:spcAft>
              <a:buFont typeface="+mj-lt"/>
              <a:buAutoNum type="arabicPeriod"/>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are financially independent from parents or guardians or is involved in work-training program.</a:t>
            </a:r>
          </a:p>
          <a:p>
            <a:pPr marL="342900" marR="0" lvl="0" indent="-342900">
              <a:lnSpc>
                <a:spcPct val="107000"/>
              </a:lnSpc>
              <a:spcBef>
                <a:spcPts val="0"/>
              </a:spcBef>
              <a:spcAft>
                <a:spcPts val="0"/>
              </a:spcAft>
              <a:buFont typeface="+mj-lt"/>
              <a:buAutoNum type="arabicPeriod"/>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have sufficient training and experience to make knowing and intelligent healthcare decisions.</a:t>
            </a:r>
          </a:p>
          <a:p>
            <a:pPr marL="342900" marR="0" lvl="0" indent="-342900">
              <a:lnSpc>
                <a:spcPct val="107000"/>
              </a:lnSpc>
              <a:spcBef>
                <a:spcPts val="0"/>
              </a:spcBef>
              <a:spcAft>
                <a:spcPts val="600"/>
              </a:spcAft>
              <a:buFont typeface="+mj-lt"/>
              <a:buAutoNum type="arabicPeriod"/>
            </a:pPr>
            <a:r>
              <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They demonstrate general conduct as an adult.</a:t>
            </a:r>
          </a:p>
          <a:p>
            <a:endParaRPr lang="en-US" dirty="0"/>
          </a:p>
        </p:txBody>
      </p:sp>
      <p:sp>
        <p:nvSpPr>
          <p:cNvPr id="4" name="Title 3">
            <a:extLst>
              <a:ext uri="{FF2B5EF4-FFF2-40B4-BE49-F238E27FC236}">
                <a16:creationId xmlns:a16="http://schemas.microsoft.com/office/drawing/2014/main" id="{64D634E4-05BB-2192-28BE-5E831F3A6188}"/>
              </a:ext>
            </a:extLst>
          </p:cNvPr>
          <p:cNvSpPr>
            <a:spLocks noGrp="1"/>
          </p:cNvSpPr>
          <p:nvPr>
            <p:ph type="title"/>
          </p:nvPr>
        </p:nvSpPr>
        <p:spPr/>
        <p:txBody>
          <a:bodyPr/>
          <a:lstStyle/>
          <a:p>
            <a:r>
              <a:rPr lang="en-US" dirty="0"/>
              <a:t>The mature minor Rule</a:t>
            </a:r>
          </a:p>
        </p:txBody>
      </p:sp>
      <p:pic>
        <p:nvPicPr>
          <p:cNvPr id="5" name="Picture 4" descr="A person sitting in a chair">
            <a:extLst>
              <a:ext uri="{FF2B5EF4-FFF2-40B4-BE49-F238E27FC236}">
                <a16:creationId xmlns:a16="http://schemas.microsoft.com/office/drawing/2014/main" id="{C0A68494-A702-2D04-B1B8-39A20184C29B}"/>
              </a:ext>
            </a:extLst>
          </p:cNvPr>
          <p:cNvPicPr>
            <a:picLocks noChangeAspect="1"/>
          </p:cNvPicPr>
          <p:nvPr/>
        </p:nvPicPr>
        <p:blipFill rotWithShape="1">
          <a:blip r:embed="rId3">
            <a:extLst>
              <a:ext uri="{28A0092B-C50C-407E-A947-70E740481C1C}">
                <a14:useLocalDpi xmlns:a14="http://schemas.microsoft.com/office/drawing/2010/main" val="0"/>
              </a:ext>
            </a:extLst>
          </a:blip>
          <a:srcRect l="27819" t="9276" r="19803"/>
          <a:stretch/>
        </p:blipFill>
        <p:spPr>
          <a:xfrm>
            <a:off x="5927567" y="1362501"/>
            <a:ext cx="2919871" cy="3372398"/>
          </a:xfrm>
          <a:prstGeom prst="rect">
            <a:avLst/>
          </a:prstGeom>
        </p:spPr>
      </p:pic>
    </p:spTree>
    <p:extLst>
      <p:ext uri="{BB962C8B-B14F-4D97-AF65-F5344CB8AC3E}">
        <p14:creationId xmlns:p14="http://schemas.microsoft.com/office/powerpoint/2010/main" val="34822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76720"/>
          </a:xfrm>
        </p:spPr>
        <p:txBody>
          <a:bodyPr/>
          <a:lstStyle/>
          <a:p>
            <a:pPr>
              <a:lnSpc>
                <a:spcPct val="100000"/>
              </a:lnSpc>
            </a:pPr>
            <a:r>
              <a:rPr lang="en-US" sz="2400" dirty="0">
                <a:cs typeface="Calibri" pitchFamily="34" charset="0"/>
              </a:rPr>
              <a:t>Patients under 18 may consent to the following </a:t>
            </a:r>
            <a:r>
              <a:rPr lang="en-US" sz="2400" b="1" dirty="0">
                <a:solidFill>
                  <a:srgbClr val="8CC443"/>
                </a:solidFill>
                <a:cs typeface="Calibri" pitchFamily="34" charset="0"/>
              </a:rPr>
              <a:t>without </a:t>
            </a:r>
            <a:r>
              <a:rPr lang="en-US" sz="2400" dirty="0">
                <a:cs typeface="Calibri" pitchFamily="34" charset="0"/>
              </a:rPr>
              <a:t>parental/guardian consent:</a:t>
            </a:r>
            <a:endParaRPr lang="en-US" sz="2000" strike="sngStrike" dirty="0">
              <a:cs typeface="Calibri" pitchFamily="34" charset="0"/>
            </a:endParaRPr>
          </a:p>
        </p:txBody>
      </p:sp>
      <p:sp>
        <p:nvSpPr>
          <p:cNvPr id="2" name="Text Placeholder 1">
            <a:extLst>
              <a:ext uri="{FF2B5EF4-FFF2-40B4-BE49-F238E27FC236}">
                <a16:creationId xmlns:a16="http://schemas.microsoft.com/office/drawing/2014/main" id="{9F4D9B8E-2E71-1826-EFDA-7FCBF4AC2C1B}"/>
              </a:ext>
            </a:extLst>
          </p:cNvPr>
          <p:cNvSpPr>
            <a:spLocks noGrp="1"/>
          </p:cNvSpPr>
          <p:nvPr>
            <p:ph type="body" sz="quarter" idx="11"/>
          </p:nvPr>
        </p:nvSpPr>
        <p:spPr>
          <a:xfrm>
            <a:off x="771524" y="1698170"/>
            <a:ext cx="8221664" cy="3331029"/>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Emergency care</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Testing and treatment of STIs and HIV</a:t>
            </a:r>
            <a:r>
              <a:rPr lang="en-US" dirty="0">
                <a:solidFill>
                  <a:srgbClr val="595959"/>
                </a:solidFill>
                <a:latin typeface="Roboto" panose="02000000000000000000" pitchFamily="2" charset="0"/>
                <a:ea typeface="Calibri" panose="020F0502020204030204" pitchFamily="34" charset="0"/>
                <a:cs typeface="Times New Roman" panose="02020603050405020304" pitchFamily="18" charset="0"/>
              </a:rPr>
              <a:t>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(minor must be age 14 or older)</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Pregnancy testing and prenatal care including abortion</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Family planning and contraceptive care including emergency contraceptives</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Outpatient mental health and substance use treatment (age 13 or older)</a:t>
            </a:r>
            <a:r>
              <a:rPr lang="en-US" sz="1800" baseline="30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Inpatient mental health treatment (age 13 or older). The parent/guardian does not have to be notified if they can’t be found or it would be harmful to the youth to notify the adult.</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Inpatient substance use treatment (age 13 or older)</a:t>
            </a:r>
            <a:endParaRPr lang="en-US" dirty="0"/>
          </a:p>
        </p:txBody>
      </p:sp>
      <p:sp>
        <p:nvSpPr>
          <p:cNvPr id="3" name="Title 2"/>
          <p:cNvSpPr>
            <a:spLocks noGrp="1"/>
          </p:cNvSpPr>
          <p:nvPr>
            <p:ph type="title"/>
          </p:nvPr>
        </p:nvSpPr>
        <p:spPr>
          <a:xfrm>
            <a:off x="771524" y="263213"/>
            <a:ext cx="8533114" cy="490549"/>
          </a:xfrm>
        </p:spPr>
        <p:txBody>
          <a:bodyPr/>
          <a:lstStyle/>
          <a:p>
            <a:r>
              <a:rPr lang="en-US" dirty="0"/>
              <a:t>WA Law: minor consent based on se</a:t>
            </a:r>
            <a:r>
              <a:rPr lang="en-US" dirty="0">
                <a:solidFill>
                  <a:srgbClr val="0D2571"/>
                </a:solidFill>
              </a:rPr>
              <a:t>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60392"/>
          </a:xfrm>
        </p:spPr>
        <p:txBody>
          <a:bodyPr/>
          <a:lstStyle/>
          <a:p>
            <a:r>
              <a:rPr lang="en-US" sz="2400" dirty="0">
                <a:cs typeface="Calibri" pitchFamily="34" charset="0"/>
              </a:rPr>
              <a:t>Health care providers </a:t>
            </a:r>
            <a:r>
              <a:rPr lang="en-US" sz="2400" b="1" dirty="0">
                <a:solidFill>
                  <a:srgbClr val="8CC443"/>
                </a:solidFill>
                <a:cs typeface="Calibri" pitchFamily="34" charset="0"/>
              </a:rPr>
              <a:t>must</a:t>
            </a:r>
            <a:r>
              <a:rPr lang="en-US" sz="2400" dirty="0">
                <a:cs typeface="Calibri" pitchFamily="34" charset="0"/>
              </a:rPr>
              <a:t> override the patient’s confidentiality and report if:</a:t>
            </a:r>
            <a:endParaRPr lang="en-US" sz="2400" u="sng" dirty="0"/>
          </a:p>
        </p:txBody>
      </p:sp>
      <p:sp>
        <p:nvSpPr>
          <p:cNvPr id="2" name="Text Placeholder 1">
            <a:extLst>
              <a:ext uri="{FF2B5EF4-FFF2-40B4-BE49-F238E27FC236}">
                <a16:creationId xmlns:a16="http://schemas.microsoft.com/office/drawing/2014/main" id="{D33D129F-BC22-6DB8-15F6-1E7D2D4B64EE}"/>
              </a:ext>
            </a:extLst>
          </p:cNvPr>
          <p:cNvSpPr>
            <a:spLocks noGrp="1"/>
          </p:cNvSpPr>
          <p:nvPr>
            <p:ph type="body" sz="quarter" idx="11"/>
          </p:nvPr>
        </p:nvSpPr>
        <p:spPr>
          <a:xfrm>
            <a:off x="771524" y="1681842"/>
            <a:ext cx="8221664" cy="3347357"/>
          </a:xfrm>
        </p:spPr>
        <p:txBody>
          <a:bodyPr/>
          <a:lstStyle/>
          <a:p>
            <a:pPr marL="285750" indent="-285750">
              <a:lnSpc>
                <a:spcPct val="100000"/>
              </a:lnSpc>
              <a:spcBef>
                <a:spcPts val="0"/>
              </a:spcBef>
              <a:buFont typeface="Arial" panose="020B0604020202020204" pitchFamily="34" charset="0"/>
              <a:buChar char="•"/>
            </a:pPr>
            <a:r>
              <a:rPr lang="en-US" dirty="0"/>
              <a:t>There is suspicion of abuse or neglect</a:t>
            </a:r>
          </a:p>
          <a:p>
            <a:pPr marL="285750" indent="-285750">
              <a:lnSpc>
                <a:spcPct val="100000"/>
              </a:lnSpc>
              <a:spcBef>
                <a:spcPts val="0"/>
              </a:spcBef>
              <a:buFont typeface="Arial" panose="020B0604020202020204" pitchFamily="34" charset="0"/>
              <a:buChar char="•"/>
            </a:pPr>
            <a:r>
              <a:rPr lang="en-US" dirty="0"/>
              <a:t>The patients states they wish to harm themselves or others</a:t>
            </a:r>
          </a:p>
          <a:p>
            <a:pPr marL="285750" marR="0" lvl="0" indent="-285750" algn="l" defTabSz="731611" rtl="0" eaLnBrk="1" fontAlgn="auto" latinLnBrk="0" hangingPunct="1">
              <a:lnSpc>
                <a:spcPct val="100000"/>
              </a:lnSpc>
              <a:spcBef>
                <a:spcPts val="0"/>
              </a:spcBef>
              <a:buClrTx/>
              <a:buSzTx/>
              <a:buFont typeface="Arial" panose="020B0604020202020204" pitchFamily="34" charset="0"/>
              <a:buChar char="•"/>
              <a:tabLst/>
              <a:defRPr/>
            </a:pPr>
            <a:r>
              <a:rPr lang="en-US" sz="1800" dirty="0"/>
              <a:t>The patient is </a:t>
            </a:r>
            <a:r>
              <a:rPr lang="en-US" sz="1800" u="sng" dirty="0"/>
              <a:t>under 12</a:t>
            </a:r>
            <a:r>
              <a:rPr lang="en-US" sz="1800" dirty="0"/>
              <a:t> and has had sexual intercourse with a person </a:t>
            </a:r>
            <a:r>
              <a:rPr lang="en-US" sz="1800" u="sng" dirty="0"/>
              <a:t>at least 2 years older</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patient is </a:t>
            </a:r>
            <a:r>
              <a:rPr lang="en-US" sz="1800" u="sng" dirty="0"/>
              <a:t>12 or 13 </a:t>
            </a:r>
            <a:r>
              <a:rPr lang="en-US" sz="1800" dirty="0"/>
              <a:t>and has had sexual intercourse with a person </a:t>
            </a:r>
            <a:r>
              <a:rPr lang="en-US" sz="1800" u="sng" dirty="0"/>
              <a:t>at least 3 years older</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patient is </a:t>
            </a:r>
            <a:r>
              <a:rPr lang="en-US" sz="1800" u="sng" dirty="0"/>
              <a:t>14 or 15</a:t>
            </a:r>
            <a:r>
              <a:rPr lang="en-US" sz="1800" dirty="0"/>
              <a:t> and has had sexual intercourse with a person </a:t>
            </a:r>
            <a:r>
              <a:rPr lang="en-US" sz="1800" u="sng" dirty="0"/>
              <a:t>at least 4 years older</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patient is </a:t>
            </a:r>
            <a:r>
              <a:rPr lang="en-US" sz="1800" u="sng" dirty="0"/>
              <a:t>under 14</a:t>
            </a:r>
            <a:r>
              <a:rPr lang="en-US" sz="1800" dirty="0"/>
              <a:t> and a person </a:t>
            </a:r>
            <a:r>
              <a:rPr lang="en-US" sz="1800" u="sng" dirty="0"/>
              <a:t>at least 3 years older</a:t>
            </a:r>
            <a:r>
              <a:rPr lang="en-US" sz="1800" dirty="0"/>
              <a:t> </a:t>
            </a:r>
            <a:r>
              <a:rPr lang="en-US" sz="1800" u="none" dirty="0"/>
              <a:t>sexually touches them</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patient is </a:t>
            </a:r>
            <a:r>
              <a:rPr lang="en-US" sz="1800" u="sng" dirty="0"/>
              <a:t>14 or 15</a:t>
            </a:r>
            <a:r>
              <a:rPr lang="en-US" sz="1800" dirty="0"/>
              <a:t> and a person </a:t>
            </a:r>
            <a:r>
              <a:rPr lang="en-US" sz="1800" u="sng" dirty="0"/>
              <a:t>at least 4 years older</a:t>
            </a:r>
            <a:r>
              <a:rPr lang="en-US" sz="1800" dirty="0"/>
              <a:t> </a:t>
            </a:r>
            <a:r>
              <a:rPr lang="en-US" sz="1800" u="none" dirty="0"/>
              <a:t>sexually touches them</a:t>
            </a:r>
          </a:p>
        </p:txBody>
      </p:sp>
      <p:sp>
        <p:nvSpPr>
          <p:cNvPr id="3" name="Title 2"/>
          <p:cNvSpPr>
            <a:spLocks noGrp="1"/>
          </p:cNvSpPr>
          <p:nvPr>
            <p:ph type="title"/>
          </p:nvPr>
        </p:nvSpPr>
        <p:spPr/>
        <p:txBody>
          <a:bodyPr/>
          <a:lstStyle/>
          <a:p>
            <a:r>
              <a:rPr lang="en-US" dirty="0"/>
              <a:t>WA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purl.org/dc/dcmitype/"/>
    <ds:schemaRef ds:uri="06384dcc-0cdc-498a-a7bd-67cf6bcf7cd5"/>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18163</TotalTime>
  <Words>3074</Words>
  <Application>Microsoft Office PowerPoint</Application>
  <PresentationFormat>Custom</PresentationFormat>
  <Paragraphs>200</Paragraphs>
  <Slides>16</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Roboto</vt:lpstr>
      <vt:lpstr>Roboto Condensed</vt:lpstr>
      <vt:lpstr>Symbol</vt:lpstr>
      <vt:lpstr>1_Title</vt:lpstr>
      <vt:lpstr>1_Text Only</vt:lpstr>
      <vt:lpstr>1_Text w/Pictures</vt:lpstr>
      <vt:lpstr>1_Text w/Video</vt:lpstr>
      <vt:lpstr>1_Other</vt:lpstr>
      <vt:lpstr>Washington Minor Consent and Confidentiality Laws</vt:lpstr>
      <vt:lpstr>CASE SCENARIO: SHAY, 15 Y/O GIRL</vt:lpstr>
      <vt:lpstr>CASE SCENARIO: SHAY, 15 Y/O GIRL</vt:lpstr>
      <vt:lpstr>Important Definitions</vt:lpstr>
      <vt:lpstr>WA Law: Parental Consent Exceptions </vt:lpstr>
      <vt:lpstr>WA Law: minor consent based on status</vt:lpstr>
      <vt:lpstr>The mature minor Rule</vt:lpstr>
      <vt:lpstr>WA Law: minor consent based on service</vt:lpstr>
      <vt:lpstr>WA reporting requirements</vt:lpstr>
      <vt:lpstr> Minor Consent Based on Funding Source and Insurance  </vt:lpstr>
      <vt:lpstr>Additional Rights for Adolescent Patients</vt:lpstr>
      <vt:lpstr>CASE SCENARIO: GIOVANNI, 17 Y/O BOY</vt:lpstr>
      <vt:lpstr>The role of parents/guardians</vt:lpstr>
      <vt:lpstr>Common questions</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Cooper, Mava</cp:lastModifiedBy>
  <cp:revision>487</cp:revision>
  <dcterms:created xsi:type="dcterms:W3CDTF">2016-12-02T20:56:01Z</dcterms:created>
  <dcterms:modified xsi:type="dcterms:W3CDTF">2024-02-07T23:59:17Z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