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30" r:id="rId5"/>
    <p:sldMasterId id="2147483739" r:id="rId6"/>
    <p:sldMasterId id="2147483763" r:id="rId7"/>
    <p:sldMasterId id="2147483767" r:id="rId8"/>
    <p:sldMasterId id="2147483700" r:id="rId9"/>
  </p:sldMasterIdLst>
  <p:notesMasterIdLst>
    <p:notesMasterId r:id="rId23"/>
  </p:notesMasterIdLst>
  <p:sldIdLst>
    <p:sldId id="271" r:id="rId10"/>
    <p:sldId id="293" r:id="rId11"/>
    <p:sldId id="297" r:id="rId12"/>
    <p:sldId id="274" r:id="rId13"/>
    <p:sldId id="298" r:id="rId14"/>
    <p:sldId id="303" r:id="rId15"/>
    <p:sldId id="310" r:id="rId16"/>
    <p:sldId id="304" r:id="rId17"/>
    <p:sldId id="305" r:id="rId18"/>
    <p:sldId id="307" r:id="rId19"/>
    <p:sldId id="311" r:id="rId20"/>
    <p:sldId id="295"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 id="5" name="Shukait, Ashley" initials="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0099CC"/>
    <a:srgbClr val="8CC443"/>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autoAdjust="0"/>
    <p:restoredTop sz="86417" autoAdjust="0"/>
  </p:normalViewPr>
  <p:slideViewPr>
    <p:cSldViewPr snapToGrid="0">
      <p:cViewPr varScale="1">
        <p:scale>
          <a:sx n="56" d="100"/>
          <a:sy n="56" d="100"/>
        </p:scale>
        <p:origin x="492" y="60"/>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know the protections and limitations of confidential services for minors.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situation we discuss, try to think about how it applies to your role. To get us started, let’s review a case scenario.</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a parent’s permission? </a:t>
            </a:r>
            <a:r>
              <a:rPr lang="en-US" sz="1000" kern="1200" dirty="0">
                <a:solidFill>
                  <a:schemeClr val="tx1"/>
                </a:solidFill>
                <a:effectLst/>
                <a:latin typeface="+mn-lt"/>
                <a:ea typeface="+mn-ea"/>
                <a:cs typeface="+mn-cs"/>
              </a:rPr>
              <a:t>[</a:t>
            </a:r>
            <a:r>
              <a:rPr lang="en-US" sz="1000" i="1" kern="1200" dirty="0">
                <a:solidFill>
                  <a:schemeClr val="tx1"/>
                </a:solidFill>
                <a:effectLst/>
                <a:latin typeface="+mn-lt"/>
                <a:ea typeface="+mn-ea"/>
                <a:cs typeface="+mn-cs"/>
              </a:rPr>
              <a:t>Answer: Yes</a:t>
            </a:r>
            <a:r>
              <a:rPr lang="en-US" sz="1000" kern="1200" dirty="0">
                <a:solidFill>
                  <a:schemeClr val="tx1"/>
                </a:solidFill>
                <a:effectLst/>
                <a:latin typeface="+mn-lt"/>
                <a:ea typeface="+mn-ea"/>
                <a:cs typeface="+mn-cs"/>
              </a:rPr>
              <a:t>]</a:t>
            </a:r>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1000" kern="1200" dirty="0">
                <a:solidFill>
                  <a:schemeClr val="tx1"/>
                </a:solidFill>
                <a:effectLst/>
                <a:latin typeface="+mn-lt"/>
                <a:ea typeface="+mn-ea"/>
                <a:cs typeface="+mn-cs"/>
              </a:rPr>
              <a:t>[</a:t>
            </a:r>
            <a:r>
              <a:rPr lang="en-US" sz="1000" i="1" kern="1200" dirty="0">
                <a:solidFill>
                  <a:schemeClr val="tx1"/>
                </a:solidFill>
                <a:effectLst/>
                <a:latin typeface="+mn-lt"/>
                <a:ea typeface="+mn-ea"/>
                <a:cs typeface="+mn-cs"/>
              </a:rPr>
              <a:t>Answer: Yes</a:t>
            </a:r>
            <a:r>
              <a:rPr lang="en-US" sz="1000" kern="1200" dirty="0">
                <a:solidFill>
                  <a:schemeClr val="tx1"/>
                </a:solidFill>
                <a:effectLst/>
                <a:latin typeface="+mn-lt"/>
                <a:ea typeface="+mn-ea"/>
                <a:cs typeface="+mn-cs"/>
              </a:rPr>
              <a:t>]</a:t>
            </a: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Can she receive preventive care, such as an HPV vaccine?</a:t>
            </a:r>
            <a:r>
              <a:rPr lang="en-US" sz="960" i="1" kern="1200" dirty="0">
                <a:solidFill>
                  <a:schemeClr val="tx1"/>
                </a:solidFill>
                <a:effectLst/>
                <a:latin typeface="+mn-lt"/>
                <a:ea typeface="+mn-ea"/>
                <a:cs typeface="+mn-cs"/>
              </a:rPr>
              <a:t> </a:t>
            </a:r>
            <a:r>
              <a:rPr lang="en-US" sz="960" kern="1200" dirty="0">
                <a:solidFill>
                  <a:schemeClr val="tx1"/>
                </a:solidFill>
                <a:effectLst/>
                <a:latin typeface="+mn-lt"/>
                <a:ea typeface="+mn-ea"/>
                <a:cs typeface="+mn-cs"/>
              </a:rPr>
              <a:t>What about condoms or other contraception?  [</a:t>
            </a:r>
            <a:r>
              <a:rPr lang="en-US" sz="960" i="1" kern="1200" dirty="0">
                <a:solidFill>
                  <a:schemeClr val="tx1"/>
                </a:solidFill>
                <a:effectLst/>
                <a:latin typeface="+mn-lt"/>
                <a:ea typeface="+mn-ea"/>
                <a:cs typeface="+mn-cs"/>
              </a:rPr>
              <a:t>Answer: She can’t get an HPV vaccine without her mother’s consent, but she can get condoms or other contraception without her mother’s consent.]</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1200" b="1" strike="sngStrike"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In the next slide, we’re going to talk about ways Shay’s mother might find out about her STI test.</a:t>
            </a:r>
          </a:p>
        </p:txBody>
      </p:sp>
      <p:sp>
        <p:nvSpPr>
          <p:cNvPr id="4" name="Slide Number Placeholder 3"/>
          <p:cNvSpPr>
            <a:spLocks noGrp="1"/>
          </p:cNvSpPr>
          <p:nvPr>
            <p:ph type="sldNum" sz="quarter" idx="10"/>
          </p:nvPr>
        </p:nvSpPr>
        <p:spPr/>
        <p:txBody>
          <a:bodyPr/>
          <a:lstStyle/>
          <a:p>
            <a:pPr marL="0" marR="0" lvl="0" indent="0" algn="r" defTabSz="731611" rtl="0" eaLnBrk="1" fontAlgn="auto" latinLnBrk="0" hangingPunct="1">
              <a:lnSpc>
                <a:spcPct val="100000"/>
              </a:lnSpc>
              <a:spcBef>
                <a:spcPts val="0"/>
              </a:spcBef>
              <a:spcAft>
                <a:spcPts val="0"/>
              </a:spcAft>
              <a:buClrTx/>
              <a:buSzTx/>
              <a:buFontTx/>
              <a:buNone/>
              <a:tabLst/>
              <a:defRPr/>
            </a:pPr>
            <a:fld id="{DD02C4DE-1B8A-4E20-9B71-ACF1E91FF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3161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94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If Shay’s mother calls the clinic to ask if Shay received an STI test, can this information be released? [</a:t>
            </a:r>
            <a:r>
              <a:rPr lang="en-US" sz="960" i="1" kern="1200" dirty="0">
                <a:solidFill>
                  <a:schemeClr val="tx1"/>
                </a:solidFill>
                <a:effectLst/>
                <a:latin typeface="+mn-lt"/>
                <a:ea typeface="+mn-ea"/>
                <a:cs typeface="+mn-cs"/>
              </a:rPr>
              <a:t>Answer: Yes.] </a:t>
            </a: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As we talked about earlier, a minor may not deny parents or guardians access to medical records if they are requested. Could this be a situation where a provider uses their discretion and decide not to share this part of Shay’s records? It depends on the situation, but yes, it’s possible.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Finally, if Shay uses her mother’s insurance, any health information may be disclosed in an explanation of benefits (EOB) form that could be sent to her parents. For maximum confidentiality, a minor may go to a clinic that is able to provide services without billing insurance, like a family planning clinic.  The Spark on Confidentiality Best Practices covers more strategies to strengthen confidential services for minors. </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1200" b="1" strike="sngStrike"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marL="0" marR="0" lvl="0" indent="0" algn="r" defTabSz="731611" rtl="0" eaLnBrk="1" fontAlgn="auto" latinLnBrk="0" hangingPunct="1">
              <a:lnSpc>
                <a:spcPct val="100000"/>
              </a:lnSpc>
              <a:spcBef>
                <a:spcPts val="0"/>
              </a:spcBef>
              <a:spcAft>
                <a:spcPts val="0"/>
              </a:spcAft>
              <a:buClrTx/>
              <a:buSzTx/>
              <a:buFontTx/>
              <a:buNone/>
              <a:tabLst/>
              <a:defRPr/>
            </a:pPr>
            <a:fld id="{DD02C4DE-1B8A-4E20-9B71-ACF1E91FF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3161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69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boy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quietly 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yes,</a:t>
            </a:r>
            <a:r>
              <a:rPr lang="en-US" sz="1200" kern="1200" baseline="0" dirty="0">
                <a:solidFill>
                  <a:schemeClr val="tx1"/>
                </a:solidFill>
                <a:effectLst/>
                <a:latin typeface="+mn-lt"/>
                <a:ea typeface="+mn-ea"/>
                <a:cs typeface="+mn-cs"/>
              </a:rPr>
              <a:t> because he is over age 12. The </a:t>
            </a:r>
            <a:r>
              <a:rPr lang="en-US" sz="1200" kern="1200" dirty="0">
                <a:solidFill>
                  <a:schemeClr val="tx1"/>
                </a:solidFill>
                <a:effectLst/>
                <a:latin typeface="+mn-lt"/>
                <a:ea typeface="+mn-ea"/>
                <a:cs typeface="+mn-cs"/>
              </a:rPr>
              <a:t>provider</a:t>
            </a:r>
            <a:r>
              <a:rPr lang="en-US" sz="1200" kern="1200" baseline="0" dirty="0">
                <a:solidFill>
                  <a:schemeClr val="tx1"/>
                </a:solidFill>
                <a:effectLst/>
                <a:latin typeface="+mn-lt"/>
                <a:ea typeface="+mn-ea"/>
                <a:cs typeface="+mn-cs"/>
              </a:rPr>
              <a:t> is not required to notify Giovanni’s parents, but </a:t>
            </a:r>
            <a:r>
              <a:rPr lang="en-US" sz="1200" kern="1200" dirty="0">
                <a:solidFill>
                  <a:schemeClr val="tx1"/>
                </a:solidFill>
                <a:effectLst/>
                <a:latin typeface="+mn-lt"/>
                <a:ea typeface="+mn-ea"/>
                <a:cs typeface="+mn-cs"/>
              </a:rPr>
              <a:t>may encourage Giovanni to tell his parents. </a:t>
            </a:r>
            <a:r>
              <a:rPr lang="en-US" sz="1200" kern="1200" baseline="0" dirty="0">
                <a:solidFill>
                  <a:schemeClr val="tx1"/>
                </a:solidFill>
                <a:effectLst/>
                <a:latin typeface="+mn-lt"/>
                <a:ea typeface="+mn-ea"/>
                <a:cs typeface="+mn-cs"/>
              </a:rPr>
              <a:t> Again, it’s usually best practice for providers to encourage a teen to talk to their parents about their health. It’s also best practice for providers to counsel minor patients about their legal protections and limitations, so that they know what’s confidential and what’s not.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keep this conversation going over the next month, I will post Sparklers, or quiz questions, about confidentiality. I’ll post the Sparklers around the office in places that you all can easily see them. When you see a Sparkler, take a moment to read them and reflect on the responses. Thank you for your participation!</a:t>
            </a:r>
          </a:p>
          <a:p>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[Print and post Sparklers in areas your staff can see (e.g., lunchroom, </a:t>
            </a:r>
            <a:r>
              <a:rPr lang="en-US" sz="1200" i="1" kern="1200">
                <a:solidFill>
                  <a:schemeClr val="tx1"/>
                </a:solidFill>
                <a:effectLst/>
                <a:latin typeface="+mn-lt"/>
                <a:ea typeface="+mn-ea"/>
                <a:cs typeface="+mn-cs"/>
              </a:rPr>
              <a:t>staff</a:t>
            </a:r>
            <a:r>
              <a:rPr lang="en-US" sz="1200" i="1" kern="1200" baseline="0">
                <a:solidFill>
                  <a:schemeClr val="tx1"/>
                </a:solidFill>
                <a:effectLst/>
                <a:latin typeface="+mn-lt"/>
                <a:ea typeface="+mn-ea"/>
                <a:cs typeface="+mn-cs"/>
              </a:rPr>
              <a:t> bathroom</a:t>
            </a:r>
            <a:r>
              <a:rPr lang="en-US" sz="1200" i="1" kern="120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Shay who is 15. She is here today because of a sore throat. During her visit the clinician found out that she is concerned about having a sexually</a:t>
            </a:r>
            <a:r>
              <a:rPr lang="en-US" sz="1200" kern="1200" baseline="0" dirty="0">
                <a:solidFill>
                  <a:schemeClr val="tx1"/>
                </a:solidFill>
                <a:effectLst/>
                <a:latin typeface="+mn-lt"/>
                <a:ea typeface="+mn-ea"/>
                <a:cs typeface="+mn-cs"/>
              </a:rPr>
              <a:t> transmitted infection</a:t>
            </a:r>
            <a:r>
              <a:rPr lang="en-US" sz="1200" kern="1200" dirty="0">
                <a:solidFill>
                  <a:schemeClr val="tx1"/>
                </a:solidFill>
                <a:effectLst/>
                <a:latin typeface="+mn-lt"/>
                <a:ea typeface="+mn-ea"/>
                <a:cs typeface="+mn-cs"/>
              </a:rPr>
              <a:t>.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a:t>
            </a:r>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For instance, Shay</a:t>
            </a:r>
            <a:r>
              <a:rPr lang="en-US" sz="1200" spc="-10" baseline="0" dirty="0">
                <a:solidFill>
                  <a:srgbClr val="595959"/>
                </a:solidFill>
                <a:effectLst/>
                <a:latin typeface="Roboto" panose="020B0604020202020204" charset="0"/>
                <a:ea typeface="Calibri" panose="020F0502020204030204" pitchFamily="34" charset="0"/>
                <a:cs typeface="Times New Roman" panose="02020603050405020304" pitchFamily="18" charset="0"/>
              </a:rPr>
              <a:t> might</a:t>
            </a:r>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 be more likely to get tested for STIs and possibly get a method of contraception if she’s assured her mother’s permission is not required.</a:t>
            </a:r>
            <a:endParaRPr lang="en-US" sz="1200" dirty="0"/>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rgbClr val="99CC33"/>
                </a:solidFill>
                <a:effectLst/>
                <a:latin typeface="+mn-lt"/>
                <a:ea typeface="+mn-ea"/>
                <a:cs typeface="+mn-cs"/>
              </a:rPr>
              <a:t>B</a:t>
            </a:r>
            <a:r>
              <a:rPr lang="en-US" sz="1000" kern="1200" dirty="0">
                <a:solidFill>
                  <a:schemeClr val="tx1"/>
                </a:solidFill>
                <a:effectLst/>
                <a:latin typeface="+mn-lt"/>
                <a:ea typeface="+mn-ea"/>
                <a:cs typeface="+mn-cs"/>
              </a:rPr>
              <a:t>efore we review the laws, it’s important to recognize the difference between consent and confidentiality. </a:t>
            </a:r>
          </a:p>
          <a:p>
            <a:pPr lvl="0"/>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child can receive a medical service. However, there are important exceptions where a minor can consent to their own care, without a parent’s permission. We will discuss these exceptions today. </a:t>
            </a:r>
          </a:p>
          <a:p>
            <a:pPr lvl="0"/>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lvl="0"/>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Even if a minor is allowed to consent to a service without a parent’s permission, it does not necessarily mean that the provider is required to keep it confidential. </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So, laws can protect a minor’s right to access a specific service, like contraception, but often, it’s up to health centers to protect a minor’s confidentiality when</a:t>
            </a:r>
            <a:r>
              <a:rPr lang="en-US" sz="1000" kern="1200" baseline="0" dirty="0">
                <a:solidFill>
                  <a:schemeClr val="tx1"/>
                </a:solidFill>
                <a:effectLst/>
                <a:latin typeface="+mn-lt"/>
                <a:ea typeface="+mn-ea"/>
                <a:cs typeface="+mn-cs"/>
              </a:rPr>
              <a:t> it’s</a:t>
            </a:r>
            <a:r>
              <a:rPr lang="en-US" sz="1000" kern="1200" dirty="0">
                <a:solidFill>
                  <a:schemeClr val="tx1"/>
                </a:solidFill>
                <a:effectLst/>
                <a:latin typeface="+mn-lt"/>
                <a:ea typeface="+mn-ea"/>
                <a:cs typeface="+mn-cs"/>
              </a:rPr>
              <a:t> possible.</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exceptions are based on either: </a:t>
            </a:r>
          </a:p>
          <a:p>
            <a:pPr lvl="0"/>
            <a:r>
              <a:rPr lang="en-US" sz="1200" kern="1200" dirty="0">
                <a:solidFill>
                  <a:schemeClr val="tx1"/>
                </a:solidFill>
                <a:effectLst/>
                <a:latin typeface="+mn-lt"/>
                <a:ea typeface="+mn-ea"/>
                <a:cs typeface="+mn-cs"/>
              </a:rPr>
              <a:t>Status (for example, emancipation from parents/guardians), or</a:t>
            </a:r>
          </a:p>
          <a:p>
            <a:pPr lvl="0"/>
            <a:r>
              <a:rPr lang="en-US" sz="1200" kern="1200" dirty="0">
                <a:solidFill>
                  <a:schemeClr val="tx1"/>
                </a:solidFill>
                <a:effectLst/>
                <a:latin typeface="+mn-lt"/>
                <a:ea typeface="+mn-ea"/>
                <a:cs typeface="+mn-cs"/>
              </a:rPr>
              <a:t>The type of service requested (such as certain sexual health services).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a handout that explains Wisconsin’s minor consent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confidentiality laws. </a:t>
            </a:r>
          </a:p>
          <a:p>
            <a:r>
              <a:rPr lang="en-US" sz="1200" i="1" kern="1200" dirty="0">
                <a:solidFill>
                  <a:schemeClr val="tx1"/>
                </a:solidFill>
                <a:effectLst/>
                <a:latin typeface="+mn-lt"/>
                <a:ea typeface="+mn-ea"/>
                <a:cs typeface="+mn-cs"/>
              </a:rPr>
              <a:t>Pass out the “Wisconsin Minor Consent &amp; Confidentiality Laws” handout. </a:t>
            </a:r>
          </a:p>
          <a:p>
            <a:endParaRPr lang="en-US" sz="1200" i="1"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Let’s look at</a:t>
            </a:r>
            <a:r>
              <a:rPr lang="en-US" sz="1200" b="0" kern="1200" baseline="0" dirty="0">
                <a:solidFill>
                  <a:schemeClr val="tx1"/>
                </a:solidFill>
                <a:effectLst/>
                <a:latin typeface="+mn-lt"/>
                <a:ea typeface="+mn-ea"/>
                <a:cs typeface="+mn-cs"/>
              </a:rPr>
              <a:t> what counts as “status.” </a:t>
            </a:r>
            <a:r>
              <a:rPr lang="en-US" sz="1200" b="0" kern="1200" dirty="0">
                <a:solidFill>
                  <a:schemeClr val="tx1"/>
                </a:solidFill>
                <a:effectLst/>
                <a:latin typeface="+mn-lt"/>
                <a:ea typeface="+mn-ea"/>
                <a:cs typeface="+mn-cs"/>
              </a:rPr>
              <a:t>A minor does</a:t>
            </a:r>
            <a:r>
              <a:rPr lang="en-US" sz="1200" b="0" kern="1200" baseline="0" dirty="0">
                <a:solidFill>
                  <a:schemeClr val="tx1"/>
                </a:solidFill>
                <a:effectLst/>
                <a:latin typeface="+mn-lt"/>
                <a:ea typeface="+mn-ea"/>
                <a:cs typeface="+mn-cs"/>
              </a:rPr>
              <a:t> not need a parent’s consent for any health care services if they are </a:t>
            </a:r>
            <a:r>
              <a:rPr lang="en-US" sz="1200" b="0" kern="1200" dirty="0">
                <a:solidFill>
                  <a:schemeClr val="tx1"/>
                </a:solidFill>
                <a:effectLst/>
                <a:latin typeface="+mn-lt"/>
                <a:ea typeface="+mn-ea"/>
                <a:cs typeface="+mn-cs"/>
              </a:rPr>
              <a:t>emancipated,</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legally married,</a:t>
            </a:r>
            <a:r>
              <a:rPr lang="en-US" sz="1200" b="0" kern="1200" baseline="0" dirty="0">
                <a:solidFill>
                  <a:schemeClr val="tx1"/>
                </a:solidFill>
                <a:effectLst/>
                <a:latin typeface="+mn-lt"/>
                <a:ea typeface="+mn-ea"/>
                <a:cs typeface="+mn-cs"/>
              </a:rPr>
              <a:t> or actively serving in the military.</a:t>
            </a:r>
          </a:p>
          <a:p>
            <a:r>
              <a:rPr lang="en-US" sz="1200" b="0" kern="1200" baseline="0" dirty="0">
                <a:solidFill>
                  <a:schemeClr val="tx1"/>
                </a:solidFill>
                <a:effectLst/>
                <a:latin typeface="+mn-lt"/>
                <a:ea typeface="+mn-ea"/>
                <a:cs typeface="+mn-cs"/>
              </a:rPr>
              <a:t>Also, a</a:t>
            </a:r>
            <a:r>
              <a:rPr lang="en-US" sz="1200" b="0" kern="1200" dirty="0">
                <a:solidFill>
                  <a:schemeClr val="tx1"/>
                </a:solidFill>
                <a:effectLst/>
                <a:latin typeface="+mn-lt"/>
                <a:ea typeface="+mn-ea"/>
                <a:cs typeface="+mn-cs"/>
              </a:rPr>
              <a:t> pregnant minor may consent to prenatal, delivery, and post-delivery care.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a:t>
            </a:r>
            <a:r>
              <a:rPr lang="en-US" sz="1200" b="0" kern="1200" baseline="0" dirty="0">
                <a:solidFill>
                  <a:schemeClr val="tx1"/>
                </a:solidFill>
                <a:effectLst/>
                <a:latin typeface="+mn-lt"/>
                <a:ea typeface="+mn-ea"/>
                <a:cs typeface="+mn-cs"/>
              </a:rPr>
              <a:t> a</a:t>
            </a:r>
            <a:r>
              <a:rPr lang="en-US" sz="1200" b="0" kern="1200" dirty="0">
                <a:solidFill>
                  <a:schemeClr val="tx1"/>
                </a:solidFill>
                <a:effectLst/>
                <a:latin typeface="+mn-lt"/>
                <a:ea typeface="+mn-ea"/>
                <a:cs typeface="+mn-cs"/>
              </a:rPr>
              <a:t> minor who is the victim of a sexual offense may consent to exams and treatment relating to the offense. </a:t>
            </a:r>
          </a:p>
          <a:p>
            <a:pPr marL="0" lvl="0" indent="0">
              <a:buFont typeface="Arial" panose="020B0604020202020204" pitchFamily="34" charset="0"/>
              <a:buNone/>
            </a:pPr>
            <a:r>
              <a:rPr lang="en-US" sz="1000" b="0" kern="1200" dirty="0">
                <a:solidFill>
                  <a:schemeClr val="tx1"/>
                </a:solidFill>
                <a:effectLst/>
                <a:latin typeface="+mn-lt"/>
                <a:ea typeface="+mn-ea"/>
                <a:cs typeface="+mn-cs"/>
              </a:rPr>
              <a:t>However, when a minor has been assaulted, the provider is a mandatory reporter and must follow relevant child abuse reporting requirements. </a:t>
            </a:r>
          </a:p>
          <a:p>
            <a:pPr lvl="0"/>
            <a:r>
              <a:rPr lang="en-US" sz="1000" b="0" kern="1200" dirty="0">
                <a:solidFill>
                  <a:schemeClr val="tx1"/>
                </a:solidFill>
                <a:effectLst/>
                <a:latin typeface="+mn-lt"/>
                <a:ea typeface="+mn-ea"/>
                <a:cs typeface="+mn-cs"/>
              </a:rPr>
              <a:t>Are there any questions about the status of minors who can consent to </a:t>
            </a:r>
            <a:r>
              <a:rPr lang="en-US" sz="1000" kern="1200" dirty="0">
                <a:solidFill>
                  <a:schemeClr val="tx1"/>
                </a:solidFill>
                <a:effectLst/>
                <a:latin typeface="+mn-lt"/>
                <a:ea typeface="+mn-ea"/>
                <a:cs typeface="+mn-cs"/>
              </a:rPr>
              <a:t>services without a parent’s permission?</a:t>
            </a:r>
          </a:p>
          <a:p>
            <a:endParaRPr lang="en-US" sz="1200"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look at the services that </a:t>
            </a:r>
            <a:r>
              <a:rPr lang="en-US" sz="1200" i="1" kern="1200" dirty="0">
                <a:solidFill>
                  <a:schemeClr val="tx1"/>
                </a:solidFill>
                <a:effectLst/>
                <a:latin typeface="+mn-lt"/>
                <a:ea typeface="+mn-ea"/>
                <a:cs typeface="+mn-cs"/>
              </a:rPr>
              <a:t>any </a:t>
            </a:r>
            <a:r>
              <a:rPr lang="en-US" sz="1200" kern="1200" dirty="0">
                <a:solidFill>
                  <a:schemeClr val="tx1"/>
                </a:solidFill>
                <a:effectLst/>
                <a:latin typeface="+mn-lt"/>
                <a:ea typeface="+mn-ea"/>
                <a:cs typeface="+mn-cs"/>
              </a:rPr>
              <a:t>minors can receive without parent or guardian consent.</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Pregnancy testing and prenatal care.</a:t>
            </a:r>
          </a:p>
          <a:p>
            <a:r>
              <a:rPr lang="en-US" sz="1200" kern="1200" dirty="0">
                <a:solidFill>
                  <a:schemeClr val="tx1"/>
                </a:solidFill>
                <a:effectLst/>
                <a:latin typeface="+mn-lt"/>
                <a:ea typeface="+mn-ea"/>
                <a:cs typeface="+mn-cs"/>
              </a:rPr>
              <a:t>Abortion is not included. A minor cannot consent to an abortion without a parent/guardian’s consent, unless they have a court-approved</a:t>
            </a:r>
            <a:r>
              <a:rPr lang="en-US" sz="1200" kern="1200" baseline="0" dirty="0">
                <a:solidFill>
                  <a:schemeClr val="tx1"/>
                </a:solidFill>
                <a:effectLst/>
                <a:latin typeface="+mn-lt"/>
                <a:ea typeface="+mn-ea"/>
                <a:cs typeface="+mn-cs"/>
              </a:rPr>
              <a:t> waiver.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law includes a provision for judicial waiver for situations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sexual assault, suicide risk, incest, parental abuse, and an emergency.</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Another helpful point to note is that parental consent may be an adult family member who is 25 years of age or older. The details about this are listed on your handout.</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Birth control information and contraception.  While</a:t>
            </a:r>
            <a:r>
              <a:rPr lang="en-US" sz="1200" kern="1200" baseline="0" dirty="0">
                <a:solidFill>
                  <a:schemeClr val="tx1"/>
                </a:solidFill>
                <a:effectLst/>
                <a:latin typeface="+mn-lt"/>
                <a:ea typeface="+mn-ea"/>
                <a:cs typeface="+mn-cs"/>
              </a:rPr>
              <a:t> we always want to encourage open communication between parents and teens, t</a:t>
            </a:r>
            <a:r>
              <a:rPr lang="en-US" sz="1200" kern="1200" dirty="0">
                <a:solidFill>
                  <a:schemeClr val="tx1"/>
                </a:solidFill>
                <a:effectLst/>
                <a:latin typeface="+mn-lt"/>
                <a:ea typeface="+mn-ea"/>
                <a:cs typeface="+mn-cs"/>
              </a:rPr>
              <a:t>here is a growing body of research that shows that sexually active young people are more likely to use birth control if they are assured that they don’t need to involve a parent.</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pPr marL="0" lvl="0" indent="0">
              <a:buFont typeface="Arial" panose="020B0604020202020204" pitchFamily="34" charset="0"/>
              <a:buNone/>
            </a:pPr>
            <a:endParaRPr lang="en-US" sz="1200" strike="sngStrike" kern="1200" dirty="0">
              <a:solidFill>
                <a:schemeClr val="tx1"/>
              </a:solidFill>
              <a:effectLst/>
              <a:latin typeface="+mn-lt"/>
              <a:ea typeface="+mn-ea"/>
              <a:cs typeface="+mn-cs"/>
            </a:endParaRPr>
          </a:p>
          <a:p>
            <a:pPr marL="0" indent="0">
              <a:buFont typeface="Arial" panose="020B0604020202020204" pitchFamily="34" charset="0"/>
              <a:buNone/>
            </a:pPr>
            <a:r>
              <a:rPr lang="en-US" sz="1200" dirty="0">
                <a:ea typeface="Calibri" panose="020F0502020204030204" pitchFamily="34" charset="0"/>
                <a:cs typeface="Times New Roman" panose="02020603050405020304" pitchFamily="18" charset="0"/>
              </a:rPr>
              <a:t>3.Testing, treatment, and prevention of sexually transmitted infections (STIs). Patients</a:t>
            </a:r>
            <a:r>
              <a:rPr lang="en-US" sz="1200" baseline="0" dirty="0">
                <a:ea typeface="Calibri" panose="020F0502020204030204" pitchFamily="34" charset="0"/>
                <a:cs typeface="Times New Roman" panose="02020603050405020304" pitchFamily="18" charset="0"/>
              </a:rPr>
              <a:t> age</a:t>
            </a:r>
            <a:r>
              <a:rPr lang="en-US" sz="1200" dirty="0">
                <a:ea typeface="Calibri" panose="020F0502020204030204" pitchFamily="34" charset="0"/>
                <a:cs typeface="Times New Roman" panose="02020603050405020304" pitchFamily="18" charset="0"/>
              </a:rPr>
              <a:t> 14 and up</a:t>
            </a:r>
            <a:r>
              <a:rPr lang="en-US" sz="1200" baseline="0" dirty="0">
                <a:ea typeface="Calibri" panose="020F0502020204030204" pitchFamily="34" charset="0"/>
                <a:cs typeface="Times New Roman" panose="02020603050405020304" pitchFamily="18" charset="0"/>
              </a:rPr>
              <a:t> can consent to c</a:t>
            </a:r>
            <a:r>
              <a:rPr lang="en-US" sz="1200" dirty="0">
                <a:ea typeface="Calibri" panose="020F0502020204030204" pitchFamily="34" charset="0"/>
                <a:cs typeface="Times New Roman" panose="02020603050405020304" pitchFamily="18" charset="0"/>
              </a:rPr>
              <a:t>onfidential HIV testing.</a:t>
            </a:r>
          </a:p>
          <a:p>
            <a:pPr marL="0" indent="0">
              <a:buFont typeface="Arial" panose="020B0604020202020204" pitchFamily="34" charset="0"/>
              <a:buNone/>
            </a:pPr>
            <a:endParaRPr lang="en-US" sz="12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dirty="0">
                <a:ea typeface="Calibri" panose="020F0502020204030204" pitchFamily="34" charset="0"/>
                <a:cs typeface="Times New Roman" panose="02020603050405020304" pitchFamily="18" charset="0"/>
              </a:rPr>
              <a:t>*Wisconsin does not have any specific</a:t>
            </a:r>
            <a:r>
              <a:rPr lang="en-US" sz="1200" baseline="0" dirty="0">
                <a:ea typeface="Calibri" panose="020F0502020204030204" pitchFamily="34" charset="0"/>
                <a:cs typeface="Times New Roman" panose="02020603050405020304" pitchFamily="18" charset="0"/>
              </a:rPr>
              <a:t> laws on a minor’s right to consent to </a:t>
            </a:r>
            <a:r>
              <a:rPr lang="en-US" sz="1200" baseline="0" dirty="0" err="1">
                <a:ea typeface="Calibri" panose="020F0502020204030204" pitchFamily="34" charset="0"/>
                <a:cs typeface="Times New Roman" panose="02020603050405020304" pitchFamily="18" charset="0"/>
              </a:rPr>
              <a:t>PrEP</a:t>
            </a:r>
            <a:r>
              <a:rPr lang="en-US" sz="1200" baseline="0" dirty="0">
                <a:ea typeface="Calibri" panose="020F0502020204030204" pitchFamily="34" charset="0"/>
                <a:cs typeface="Times New Roman" panose="02020603050405020304" pitchFamily="18" charset="0"/>
              </a:rPr>
              <a:t> for HIV prevention. </a:t>
            </a:r>
            <a:endParaRPr lang="en-US" sz="1200" dirty="0">
              <a:ea typeface="Calibri" panose="020F0502020204030204" pitchFamily="34" charset="0"/>
              <a:cs typeface="Times New Roman" panose="02020603050405020304" pitchFamily="18" charset="0"/>
            </a:endParaRPr>
          </a:p>
          <a:p>
            <a:pPr marL="0" marR="0" lvl="0" indent="0" algn="l" defTabSz="7316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Advance slide </a:t>
            </a:r>
          </a:p>
          <a:p>
            <a:pPr marL="365806" marR="0" lvl="1" indent="0" algn="l" defTabSz="7316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dirty="0">
                <a:ea typeface="Calibri" panose="020F0502020204030204" pitchFamily="34" charset="0"/>
                <a:cs typeface="Times New Roman" panose="02020603050405020304" pitchFamily="18" charset="0"/>
              </a:rPr>
              <a:t>4. Patients age 12 and up can access outpatient substance use disorder treatment, including alcohol or drugs, and short-term inpatient detox</a:t>
            </a:r>
            <a:r>
              <a:rPr lang="en-US" sz="1200" baseline="0" dirty="0">
                <a:ea typeface="Calibri" panose="020F0502020204030204" pitchFamily="34" charset="0"/>
                <a:cs typeface="Times New Roman" panose="02020603050405020304" pitchFamily="18" charset="0"/>
              </a:rPr>
              <a:t> under 72 hours.</a:t>
            </a:r>
            <a:endParaRPr lang="en-US" sz="1200" dirty="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174572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If a parent/guardian requests access to their child’s records, health centers must provide that information for most of the services we just reviewed. The exceptions are listed here.  With these two services, specific substance use treatment and HIV testing, a minor has the right to withhold this information from their parents.  To maintain confidentiality, a health center must obtain a minor’s consent before billing a third party. If a minor refuses to consent, the minor is responsible for all charges.</a:t>
            </a:r>
          </a:p>
          <a:p>
            <a:r>
              <a:rPr lang="en-US" sz="960" kern="1200" dirty="0">
                <a:solidFill>
                  <a:schemeClr val="tx1"/>
                </a:solidFill>
                <a:effectLst/>
                <a:latin typeface="+mn-lt"/>
                <a:ea typeface="+mn-ea"/>
                <a:cs typeface="+mn-cs"/>
              </a:rPr>
              <a:t>So, basically, minors can receive certain confidential services without a parent’s permission, but if a parent wants to look at their child’s records, they can view almost all of them. This makes it hard for many health centers to guarantee that confidential services will remain truly confidential, but there are still a number of practices that we can follow to strengthen confidentiality. Also, it’s important to note that if a parent requests access to their child’s confidential service records, a provider may choose not to disclose if they feel it will endanger the patient.</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84721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A minor cannot consent for the HPV vaccine. To get any vaccine, a parent or legal guardian must sign that they received a vaccine information statement (VIS).  </a:t>
            </a:r>
          </a:p>
          <a:p>
            <a:pPr marL="73152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73152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On your handout, you’ll see this toward the bottom. Note that mental health treatment medications also require a parent or guardian’s consent.</a:t>
            </a:r>
          </a:p>
          <a:p>
            <a:endParaRPr lang="en-US" dirty="0"/>
          </a:p>
        </p:txBody>
      </p:sp>
      <p:sp>
        <p:nvSpPr>
          <p:cNvPr id="4" name="Slide Number Placeholder 3"/>
          <p:cNvSpPr>
            <a:spLocks noGrp="1"/>
          </p:cNvSpPr>
          <p:nvPr>
            <p:ph type="sldNum" sz="quarter" idx="10"/>
          </p:nvPr>
        </p:nvSpPr>
        <p:spPr/>
        <p:txBody>
          <a:bodyPr/>
          <a:lstStyle/>
          <a:p>
            <a:pPr marL="0" marR="0" lvl="0" indent="0" algn="r" defTabSz="731611" rtl="0" eaLnBrk="1" fontAlgn="auto" latinLnBrk="0" hangingPunct="1">
              <a:lnSpc>
                <a:spcPct val="100000"/>
              </a:lnSpc>
              <a:spcBef>
                <a:spcPts val="0"/>
              </a:spcBef>
              <a:spcAft>
                <a:spcPts val="0"/>
              </a:spcAft>
              <a:buClrTx/>
              <a:buSzTx/>
              <a:buFontTx/>
              <a:buNone/>
              <a:tabLst/>
              <a:defRPr/>
            </a:pPr>
            <a:fld id="{DD02C4DE-1B8A-4E20-9B71-ACF1E91FF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3161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32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none" dirty="0">
                <a:solidFill>
                  <a:srgbClr val="008080"/>
                </a:solidFill>
                <a:effectLst/>
                <a:latin typeface="Roboto" panose="020B0604020202020204" charset="0"/>
                <a:ea typeface="Calibri" panose="020F0502020204030204" pitchFamily="34" charset="0"/>
                <a:cs typeface="Times New Roman" panose="02020603050405020304" pitchFamily="18" charset="0"/>
              </a:rPr>
              <a:t>Now we’re going to review the basics about reporting</a:t>
            </a:r>
            <a:r>
              <a:rPr lang="en-US" sz="1000" u="none" baseline="0" dirty="0">
                <a:solidFill>
                  <a:srgbClr val="008080"/>
                </a:solidFill>
                <a:effectLst/>
                <a:latin typeface="Roboto" panose="020B0604020202020204" charset="0"/>
                <a:ea typeface="Calibri" panose="020F0502020204030204" pitchFamily="34" charset="0"/>
                <a:cs typeface="Times New Roman" panose="02020603050405020304" pitchFamily="18" charset="0"/>
              </a:rPr>
              <a:t> requirements</a:t>
            </a:r>
            <a:r>
              <a:rPr lang="en-US" sz="1000" u="none" dirty="0">
                <a:solidFill>
                  <a:srgbClr val="008080"/>
                </a:solidFill>
                <a:effectLst/>
                <a:latin typeface="Roboto" panose="020B0604020202020204" charset="0"/>
                <a:ea typeface="Calibri" panose="020F0502020204030204" pitchFamily="34" charset="0"/>
                <a:cs typeface="Times New Roman" panose="02020603050405020304" pitchFamily="18" charset="0"/>
              </a:rPr>
              <a:t>. Health care providers must override the minor’s confidentiality and report</a:t>
            </a:r>
            <a:r>
              <a:rPr lang="en-US" sz="1000" u="none" baseline="0" dirty="0">
                <a:solidFill>
                  <a:srgbClr val="008080"/>
                </a:solidFill>
                <a:effectLst/>
                <a:latin typeface="Roboto" panose="020B0604020202020204" charset="0"/>
                <a:ea typeface="Calibri" panose="020F0502020204030204" pitchFamily="34" charset="0"/>
                <a:cs typeface="Times New Roman" panose="02020603050405020304" pitchFamily="18" charset="0"/>
              </a:rPr>
              <a:t> to authorities:</a:t>
            </a:r>
            <a:endParaRPr lang="en-US" sz="960" u="none" kern="1200" dirty="0">
              <a:solidFill>
                <a:schemeClr val="tx1"/>
              </a:solidFill>
              <a:effectLst/>
              <a:latin typeface="+mn-lt"/>
              <a:ea typeface="+mn-ea"/>
              <a:cs typeface="+mn-cs"/>
            </a:endParaRPr>
          </a:p>
          <a:p>
            <a:pPr marL="0" lvl="0" indent="0">
              <a:buFont typeface="Arial" panose="020B0604020202020204" pitchFamily="34" charset="0"/>
              <a:buNone/>
            </a:pPr>
            <a:r>
              <a:rPr lang="en-US" sz="960" kern="1200" dirty="0">
                <a:solidFill>
                  <a:schemeClr val="tx1"/>
                </a:solidFill>
                <a:effectLst/>
                <a:latin typeface="+mn-lt"/>
                <a:ea typeface="+mn-ea"/>
                <a:cs typeface="+mn-cs"/>
              </a:rPr>
              <a:t>If the minor poses a danger to themselves or others</a:t>
            </a:r>
          </a:p>
          <a:p>
            <a:pPr marL="0" lvl="0" indent="0">
              <a:buFont typeface="Arial" panose="020B0604020202020204" pitchFamily="34" charset="0"/>
              <a:buNone/>
            </a:pPr>
            <a:r>
              <a:rPr lang="en-US" sz="1000" kern="1200" dirty="0">
                <a:solidFill>
                  <a:schemeClr val="tx1"/>
                </a:solidFill>
                <a:effectLst/>
                <a:latin typeface="+mn-lt"/>
                <a:ea typeface="+mn-ea"/>
                <a:cs typeface="+mn-cs"/>
              </a:rPr>
              <a:t>If</a:t>
            </a:r>
            <a:r>
              <a:rPr lang="en-US" sz="1000" kern="1200" baseline="0" dirty="0">
                <a:solidFill>
                  <a:schemeClr val="tx1"/>
                </a:solidFill>
                <a:effectLst/>
                <a:latin typeface="+mn-lt"/>
                <a:ea typeface="+mn-ea"/>
                <a:cs typeface="+mn-cs"/>
              </a:rPr>
              <a:t> t</a:t>
            </a:r>
            <a:r>
              <a:rPr lang="en-US" sz="1000" kern="1200" dirty="0">
                <a:solidFill>
                  <a:schemeClr val="tx1"/>
                </a:solidFill>
                <a:effectLst/>
                <a:latin typeface="+mn-lt"/>
                <a:ea typeface="+mn-ea"/>
                <a:cs typeface="+mn-cs"/>
              </a:rPr>
              <a:t>here is suspicion of physical abuse or neglect by an adult</a:t>
            </a:r>
            <a:endParaRPr lang="en-US" sz="900" kern="1200" dirty="0">
              <a:solidFill>
                <a:schemeClr val="tx1"/>
              </a:solidFill>
              <a:effectLst/>
              <a:latin typeface="+mn-lt"/>
              <a:ea typeface="+mn-ea"/>
              <a:cs typeface="+mn-cs"/>
            </a:endParaRPr>
          </a:p>
          <a:p>
            <a:pPr marL="0" lvl="0" indent="0">
              <a:buFont typeface="Arial" panose="020B0604020202020204" pitchFamily="34" charset="0"/>
              <a:buNone/>
            </a:pPr>
            <a:r>
              <a:rPr lang="en-US" sz="1000" kern="1200" dirty="0">
                <a:solidFill>
                  <a:schemeClr val="tx1"/>
                </a:solidFill>
                <a:effectLst/>
                <a:latin typeface="+mn-lt"/>
                <a:ea typeface="+mn-ea"/>
                <a:cs typeface="+mn-cs"/>
              </a:rPr>
              <a:t>If</a:t>
            </a:r>
            <a:r>
              <a:rPr lang="en-US" sz="1000" kern="1200" baseline="0" dirty="0">
                <a:solidFill>
                  <a:schemeClr val="tx1"/>
                </a:solidFill>
                <a:effectLst/>
                <a:latin typeface="+mn-lt"/>
                <a:ea typeface="+mn-ea"/>
                <a:cs typeface="+mn-cs"/>
              </a:rPr>
              <a:t> t</a:t>
            </a:r>
            <a:r>
              <a:rPr lang="en-US" sz="1000" kern="1200" dirty="0">
                <a:solidFill>
                  <a:schemeClr val="tx1"/>
                </a:solidFill>
                <a:effectLst/>
                <a:latin typeface="+mn-lt"/>
                <a:ea typeface="+mn-ea"/>
                <a:cs typeface="+mn-cs"/>
              </a:rPr>
              <a:t>here is suspicion of sexual abuse, meaning any of the following:</a:t>
            </a:r>
            <a:endParaRPr lang="en-US" sz="900" kern="1200" dirty="0">
              <a:solidFill>
                <a:schemeClr val="tx1"/>
              </a:solidFill>
              <a:effectLst/>
              <a:latin typeface="+mn-lt"/>
              <a:ea typeface="+mn-ea"/>
              <a:cs typeface="+mn-cs"/>
            </a:endParaRP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The minor has had any involuntary sexual contact or intercourse</a:t>
            </a:r>
            <a:endParaRPr lang="en-US" sz="900" kern="1200" dirty="0">
              <a:solidFill>
                <a:schemeClr val="tx1"/>
              </a:solidFill>
              <a:effectLst/>
              <a:latin typeface="+mn-lt"/>
              <a:ea typeface="+mn-ea"/>
              <a:cs typeface="+mn-cs"/>
            </a:endParaRP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Sexual contact or intercourse occurred or is likely to occur with a caregiver</a:t>
            </a:r>
            <a:endParaRPr lang="en-US" sz="900" kern="1200" dirty="0">
              <a:solidFill>
                <a:schemeClr val="tx1"/>
              </a:solidFill>
              <a:effectLst/>
              <a:latin typeface="+mn-lt"/>
              <a:ea typeface="+mn-ea"/>
              <a:cs typeface="+mn-cs"/>
            </a:endParaRP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The minor cannot understand the consequences due to immaturity or mental illness</a:t>
            </a:r>
            <a:endParaRPr lang="en-US" sz="900" kern="1200" dirty="0">
              <a:solidFill>
                <a:schemeClr val="tx1"/>
              </a:solidFill>
              <a:effectLst/>
              <a:latin typeface="+mn-lt"/>
              <a:ea typeface="+mn-ea"/>
              <a:cs typeface="+mn-cs"/>
            </a:endParaRP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The minor is being exploited</a:t>
            </a:r>
          </a:p>
          <a:p>
            <a:pPr marL="537256" lvl="1" indent="-171450">
              <a:buFont typeface="Courier New" panose="02070309020205020404" pitchFamily="49" charset="0"/>
              <a:buChar char="o"/>
            </a:pPr>
            <a:r>
              <a:rPr lang="en-US" sz="1000" kern="1200" dirty="0">
                <a:solidFill>
                  <a:schemeClr val="tx1"/>
                </a:solidFill>
                <a:effectLst/>
                <a:latin typeface="+mn-lt"/>
                <a:ea typeface="+mn-ea"/>
                <a:cs typeface="+mn-cs"/>
              </a:rPr>
              <a:t>The</a:t>
            </a:r>
            <a:r>
              <a:rPr lang="en-US" sz="1000" kern="1200" baseline="0" dirty="0">
                <a:solidFill>
                  <a:schemeClr val="tx1"/>
                </a:solidFill>
                <a:effectLst/>
                <a:latin typeface="+mn-lt"/>
                <a:ea typeface="+mn-ea"/>
                <a:cs typeface="+mn-cs"/>
              </a:rPr>
              <a:t> minor was unconscious or for any other reason physically incapable of communicating unwillingness</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731611" rtl="0" eaLnBrk="1" fontAlgn="auto" latinLnBrk="0" hangingPunct="1">
              <a:lnSpc>
                <a:spcPct val="100000"/>
              </a:lnSpc>
              <a:spcBef>
                <a:spcPts val="0"/>
              </a:spcBef>
              <a:spcAft>
                <a:spcPts val="0"/>
              </a:spcAft>
              <a:buClrTx/>
              <a:buSzTx/>
              <a:buFontTx/>
              <a:buNone/>
              <a:tabLst/>
              <a:defRPr/>
            </a:pPr>
            <a:fld id="{DD02C4DE-1B8A-4E20-9B71-ACF1E91FF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3161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85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62020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90230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894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5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488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018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1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02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1299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96765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124558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037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10677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15577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2199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549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0436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8202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622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8110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498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4004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58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1663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701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2502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896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3454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1228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05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67350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7729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9347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071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37883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94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65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1550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78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29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102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24819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90076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70860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252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8696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73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4585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283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6866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5951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811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6342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2987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0099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68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7803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3418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35562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163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2649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1568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400" b="1" dirty="0">
                <a:solidFill>
                  <a:srgbClr val="003366"/>
                </a:solidFill>
                <a:latin typeface="+mj-lt"/>
              </a:endParaRP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2022 Regents of the University of Michigan</a:t>
            </a:r>
          </a:p>
        </p:txBody>
      </p:sp>
    </p:spTree>
    <p:extLst>
      <p:ext uri="{BB962C8B-B14F-4D97-AF65-F5344CB8AC3E}">
        <p14:creationId xmlns:p14="http://schemas.microsoft.com/office/powerpoint/2010/main" val="3013807300"/>
      </p:ext>
    </p:extLst>
  </p:cSld>
  <p:clrMap bg1="lt1" tx1="dk1" bg2="lt2" tx2="dk2" accent1="accent1" accent2="accent2" accent3="accent3" accent4="accent4" accent5="accent5" accent6="accent6" hlink="hlink" folHlink="folHlink"/>
  <p:sldLayoutIdLst>
    <p:sldLayoutId id="214748372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2ED54CC-6BD2-59D8-79E1-21DC238DD279}"/>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938406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B782A7AF-F881-E8C7-682D-31EB35F9F08C}"/>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995727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CA6BF3E7-DF31-4C7F-2234-269AA011147A}"/>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76427370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5296855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381E7104-6A08-162B-935B-6D41B209AD13}"/>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2364140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907692" y="465559"/>
            <a:ext cx="5849083" cy="2966762"/>
          </a:xfrm>
        </p:spPr>
        <p:txBody>
          <a:bodyPr/>
          <a:lstStyle/>
          <a:p>
            <a:r>
              <a:rPr lang="en-US" dirty="0"/>
              <a:t>Wisconsin</a:t>
            </a:r>
            <a:br>
              <a:rPr lang="en-US" dirty="0"/>
            </a:br>
            <a:r>
              <a:rPr lang="en-US" dirty="0"/>
              <a:t>Minor Consent and Confidentiality Laws</a:t>
            </a:r>
            <a:endParaRPr lang="en-US" dirty="0">
              <a:solidFill>
                <a:schemeClr val="tx1"/>
              </a:solidFill>
            </a:endParaRPr>
          </a:p>
        </p:txBody>
      </p:sp>
      <p:sp>
        <p:nvSpPr>
          <p:cNvPr id="8" name="TextBox 7"/>
          <p:cNvSpPr txBox="1"/>
          <p:nvPr/>
        </p:nvSpPr>
        <p:spPr>
          <a:xfrm>
            <a:off x="4939537" y="3659970"/>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February 2021</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529" y="4784723"/>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7C7DC571-C827-5A98-54E8-ABD02ADAE25F}"/>
              </a:ext>
            </a:extLst>
          </p:cNvPr>
          <p:cNvSpPr>
            <a:spLocks noGrp="1"/>
          </p:cNvSpPr>
          <p:nvPr>
            <p:ph type="body" sz="quarter" idx="11"/>
          </p:nvPr>
        </p:nvSpPr>
        <p:spPr>
          <a:xfrm>
            <a:off x="763347" y="975386"/>
            <a:ext cx="4073883" cy="3650191"/>
          </a:xfrm>
        </p:spPr>
        <p:txBody>
          <a:bodyPr/>
          <a:lstStyle/>
          <a:p>
            <a:pPr marL="0" lvl="0" indent="0">
              <a:lnSpc>
                <a:spcPct val="100000"/>
              </a:lnSpc>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63347" y="4109012"/>
            <a:ext cx="8967907" cy="1200329"/>
          </a:xfrm>
          <a:prstGeom prst="rect">
            <a:avLst/>
          </a:prstGeom>
          <a:noFill/>
        </p:spPr>
        <p:txBody>
          <a:bodyPr wrap="square">
            <a:spAutoFit/>
          </a:bodyPr>
          <a:lstStyle/>
          <a:p>
            <a:pPr marL="457200" marR="0" lvl="0" indent="-4572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effectLst/>
                <a:uLnTx/>
                <a:uFillTx/>
                <a:latin typeface="Roboto"/>
                <a:ea typeface="+mn-ea"/>
                <a:cs typeface="+mn-cs"/>
              </a:rPr>
              <a:t>Can Shay receive STI testing without her parent’s permission? </a:t>
            </a:r>
          </a:p>
          <a:p>
            <a:pPr marL="457200" marR="0" lvl="0" indent="-4572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effectLst/>
                <a:uLnTx/>
                <a:uFillTx/>
                <a:latin typeface="Roboto"/>
                <a:ea typeface="+mn-ea"/>
                <a:cs typeface="+mn-cs"/>
              </a:rPr>
              <a:t>Can she receive STI treatment?  </a:t>
            </a:r>
          </a:p>
          <a:p>
            <a:pPr marL="457200" marR="0" lvl="0" indent="-4572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effectLst/>
                <a:uLnTx/>
                <a:uFillTx/>
                <a:latin typeface="Roboto"/>
                <a:ea typeface="+mn-ea"/>
                <a:cs typeface="+mn-cs"/>
              </a:rPr>
              <a:t>Can she receive preventive care, such as an HPV vaccine? What about condoms or other contraception?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188" y="975386"/>
            <a:ext cx="2125470" cy="3089159"/>
          </a:xfrm>
          <a:prstGeom prst="rect">
            <a:avLst/>
          </a:prstGeom>
        </p:spPr>
      </p:pic>
    </p:spTree>
    <p:extLst>
      <p:ext uri="{BB962C8B-B14F-4D97-AF65-F5344CB8AC3E}">
        <p14:creationId xmlns:p14="http://schemas.microsoft.com/office/powerpoint/2010/main" val="20538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29853992-0F71-462E-BA48-F4F2E4825EA7}"/>
              </a:ext>
            </a:extLst>
          </p:cNvPr>
          <p:cNvSpPr>
            <a:spLocks noGrp="1"/>
          </p:cNvSpPr>
          <p:nvPr>
            <p:ph type="body" sz="quarter" idx="11"/>
          </p:nvPr>
        </p:nvSpPr>
        <p:spPr>
          <a:xfrm>
            <a:off x="771524" y="975386"/>
            <a:ext cx="4073883" cy="3650191"/>
          </a:xfrm>
        </p:spPr>
        <p:txBody>
          <a:bodyPr/>
          <a:lstStyle/>
          <a:p>
            <a:pPr marL="0" lvl="0" indent="0">
              <a:lnSpc>
                <a:spcPct val="100000"/>
              </a:lnSpc>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71524" y="4267366"/>
            <a:ext cx="8452375" cy="954107"/>
          </a:xfrm>
          <a:prstGeom prst="rect">
            <a:avLst/>
          </a:prstGeom>
          <a:noFill/>
        </p:spPr>
        <p:txBody>
          <a:bodyPr wrap="square">
            <a:spAutoFit/>
          </a:bodyPr>
          <a:lstStyle/>
          <a:p>
            <a:pPr marR="0" lvl="0" algn="l" defTabSz="731611" rtl="0" eaLnBrk="1" fontAlgn="auto" latinLnBrk="0" hangingPunct="1">
              <a:lnSpc>
                <a:spcPct val="100000"/>
              </a:lnSpc>
              <a:spcBef>
                <a:spcPts val="0"/>
              </a:spcBef>
              <a:spcAft>
                <a:spcPts val="0"/>
              </a:spcAft>
              <a:buClrTx/>
              <a:buSzTx/>
              <a:tabLst/>
              <a:defRPr/>
            </a:pPr>
            <a:r>
              <a:rPr lang="en-US" sz="1800" i="1" dirty="0">
                <a:latin typeface="Roboto"/>
              </a:rPr>
              <a:t>If Shay’s mother calls the clinic to ask if Shay received an STI test, can this information be released?</a:t>
            </a:r>
          </a:p>
          <a:p>
            <a:pPr marR="0" lvl="0" algn="l" defTabSz="731611"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99CC33"/>
              </a:solidFill>
              <a:effectLst/>
              <a:uLnTx/>
              <a:uFillTx/>
              <a:latin typeface="Roboto"/>
            </a:endParaRPr>
          </a:p>
        </p:txBody>
      </p:sp>
      <p:pic>
        <p:nvPicPr>
          <p:cNvPr id="7" name="Picture 6">
            <a:extLst>
              <a:ext uri="{FF2B5EF4-FFF2-40B4-BE49-F238E27FC236}">
                <a16:creationId xmlns:a16="http://schemas.microsoft.com/office/drawing/2014/main" id="{877C2D6F-19A2-F594-3705-33C9D4BD1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188" y="975386"/>
            <a:ext cx="2125470" cy="3089159"/>
          </a:xfrm>
          <a:prstGeom prst="rect">
            <a:avLst/>
          </a:prstGeom>
        </p:spPr>
      </p:pic>
    </p:spTree>
    <p:extLst>
      <p:ext uri="{BB962C8B-B14F-4D97-AF65-F5344CB8AC3E}">
        <p14:creationId xmlns:p14="http://schemas.microsoft.com/office/powerpoint/2010/main" val="315480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GIOVANNI, 17 Y/O BOY</a:t>
            </a:r>
          </a:p>
        </p:txBody>
      </p:sp>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063" r="16063"/>
          <a:stretch/>
        </p:blipFill>
        <p:spPr>
          <a:xfrm>
            <a:off x="513111" y="1004738"/>
            <a:ext cx="3977549" cy="3907521"/>
          </a:xfrm>
        </p:spPr>
      </p:pic>
      <p:sp>
        <p:nvSpPr>
          <p:cNvPr id="3" name="Text Placeholder 2">
            <a:extLst>
              <a:ext uri="{FF2B5EF4-FFF2-40B4-BE49-F238E27FC236}">
                <a16:creationId xmlns:a16="http://schemas.microsoft.com/office/drawing/2014/main" id="{B1F51B10-6037-250D-8F25-E79DAA20A782}"/>
              </a:ext>
            </a:extLst>
          </p:cNvPr>
          <p:cNvSpPr>
            <a:spLocks noGrp="1"/>
          </p:cNvSpPr>
          <p:nvPr>
            <p:ph type="body" sz="quarter" idx="11"/>
          </p:nvPr>
        </p:nvSpPr>
        <p:spPr>
          <a:xfrm>
            <a:off x="4878387" y="1004738"/>
            <a:ext cx="4116389" cy="3650191"/>
          </a:xfrm>
        </p:spPr>
        <p:txBody>
          <a:bodyPr/>
          <a:lstStyle/>
          <a:p>
            <a:pPr lvl="0" algn="l">
              <a:lnSpc>
                <a:spcPct val="100000"/>
              </a:lnSpc>
            </a:pPr>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lnSpc>
                <a:spcPct val="100000"/>
              </a:lnSpc>
            </a:pPr>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 substance use disorder</a:t>
            </a:r>
          </a:p>
          <a:p>
            <a:pPr lvl="0" algn="l">
              <a:lnSpc>
                <a:spcPct val="100000"/>
              </a:lnSpc>
            </a:pPr>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686409" y="4189274"/>
            <a:ext cx="4889406" cy="584775"/>
          </a:xfrm>
          <a:prstGeom prst="rect">
            <a:avLst/>
          </a:prstGeom>
          <a:noFill/>
        </p:spPr>
        <p:txBody>
          <a:bodyPr wrap="square" rtlCol="0">
            <a:spAutoFit/>
          </a:bodyPr>
          <a:lstStyle/>
          <a:p>
            <a:pPr marL="119063" lvl="0" algn="ctr"/>
            <a:r>
              <a:rPr lang="en-US" sz="16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504" b="504"/>
          <a:stretch>
            <a:fillRect/>
          </a:stretch>
        </p:blipFill>
        <p:spPr/>
      </p:pic>
      <p:sp>
        <p:nvSpPr>
          <p:cNvPr id="4" name="Title 3"/>
          <p:cNvSpPr>
            <a:spLocks noGrp="1"/>
          </p:cNvSpPr>
          <p:nvPr>
            <p:ph type="title"/>
          </p:nvPr>
        </p:nvSpPr>
        <p:spPr>
          <a:ln>
            <a:noFill/>
          </a:ln>
        </p:spPr>
        <p:txBody>
          <a:bodyPr/>
          <a:lstStyle/>
          <a:p>
            <a:r>
              <a:rPr lang="en-US" dirty="0"/>
              <a:t>Thank you!</a:t>
            </a:r>
          </a:p>
        </p:txBody>
      </p:sp>
      <p:sp>
        <p:nvSpPr>
          <p:cNvPr id="2" name="TextBox 1"/>
          <p:cNvSpPr txBox="1"/>
          <p:nvPr/>
        </p:nvSpPr>
        <p:spPr>
          <a:xfrm>
            <a:off x="3906982" y="5209401"/>
            <a:ext cx="1933543" cy="246221"/>
          </a:xfrm>
          <a:prstGeom prst="rect">
            <a:avLst/>
          </a:prstGeom>
          <a:noFill/>
        </p:spPr>
        <p:txBody>
          <a:bodyPr wrap="none" rtlCol="0">
            <a:spAutoFit/>
          </a:bodyPr>
          <a:lstStyle/>
          <a:p>
            <a:r>
              <a:rPr lang="en-US" sz="1000" dirty="0">
                <a:solidFill>
                  <a:schemeClr val="bg1"/>
                </a:solidFill>
              </a:rPr>
              <a:t>For educational purposes only.</a:t>
            </a:r>
          </a:p>
        </p:txBody>
      </p:sp>
      <p:pic>
        <p:nvPicPr>
          <p:cNvPr id="5" name="Picture 4" descr="A yellow letter m and blue text&#10;&#10;Description automatically generated">
            <a:extLst>
              <a:ext uri="{FF2B5EF4-FFF2-40B4-BE49-F238E27FC236}">
                <a16:creationId xmlns:a16="http://schemas.microsoft.com/office/drawing/2014/main" id="{09A84188-EC63-71F5-223D-747C561A1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529" y="4784723"/>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CASE SCENARIO: SHAY, 15 Y/O GIRL</a:t>
            </a:r>
          </a:p>
        </p:txBody>
      </p:sp>
      <p:sp>
        <p:nvSpPr>
          <p:cNvPr id="2" name="Text Placeholder 1">
            <a:extLst>
              <a:ext uri="{FF2B5EF4-FFF2-40B4-BE49-F238E27FC236}">
                <a16:creationId xmlns:a16="http://schemas.microsoft.com/office/drawing/2014/main" id="{5606D414-BD7A-0255-5463-49046F30B9B8}"/>
              </a:ext>
            </a:extLst>
          </p:cNvPr>
          <p:cNvSpPr>
            <a:spLocks noGrp="1"/>
          </p:cNvSpPr>
          <p:nvPr>
            <p:ph type="body" sz="quarter" idx="11"/>
          </p:nvPr>
        </p:nvSpPr>
        <p:spPr>
          <a:xfrm>
            <a:off x="771524" y="939931"/>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227055" y="3900138"/>
            <a:ext cx="499101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722" y="886812"/>
            <a:ext cx="2935844" cy="426695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70CEE9B0-D569-F578-66B7-67CEC4180009}"/>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A8F3C11A-DC01-2363-2A89-42B42777270D}"/>
              </a:ext>
            </a:extLst>
          </p:cNvPr>
          <p:cNvSpPr>
            <a:spLocks noGrp="1"/>
          </p:cNvSpPr>
          <p:nvPr>
            <p:ph type="body" sz="quarter" idx="12"/>
          </p:nvPr>
        </p:nvSpPr>
        <p:spPr/>
        <p:txBody>
          <a:bodyPr/>
          <a:lstStyle/>
          <a:p>
            <a:r>
              <a:rPr lang="en-US" sz="2400" b="1" cap="all" dirty="0">
                <a:solidFill>
                  <a:srgbClr val="99CC33"/>
                </a:solidFill>
                <a:latin typeface="Roboto Condensed"/>
                <a:cs typeface="Calibri" pitchFamily="34" charset="0"/>
              </a:rPr>
              <a:t>Confidentiality </a:t>
            </a:r>
            <a:endParaRPr lang="en-US" sz="2400" b="1" dirty="0">
              <a:solidFill>
                <a:srgbClr val="99CC33"/>
              </a:solidFill>
              <a:cs typeface="Calibri" pitchFamily="34" charset="0"/>
            </a:endParaRPr>
          </a:p>
          <a:p>
            <a:endParaRPr lang="en-US" b="0" dirty="0"/>
          </a:p>
        </p:txBody>
      </p:sp>
      <p:sp>
        <p:nvSpPr>
          <p:cNvPr id="6" name="Text Placeholder 5">
            <a:extLst>
              <a:ext uri="{FF2B5EF4-FFF2-40B4-BE49-F238E27FC236}">
                <a16:creationId xmlns:a16="http://schemas.microsoft.com/office/drawing/2014/main" id="{0C663470-156C-EE2F-1F4D-BDD2AC2C515B}"/>
              </a:ext>
            </a:extLst>
          </p:cNvPr>
          <p:cNvSpPr>
            <a:spLocks noGrp="1"/>
          </p:cNvSpPr>
          <p:nvPr>
            <p:ph type="body" sz="quarter" idx="13"/>
          </p:nvPr>
        </p:nvSpPr>
        <p:spPr/>
        <p:txBody>
          <a:bodyPr/>
          <a:lstStyle/>
          <a:p>
            <a:pPr marL="457200" indent="-342900">
              <a:lnSpc>
                <a:spcPct val="100000"/>
              </a:lnSpc>
              <a:buFont typeface="Arial" panose="020B0604020202020204" pitchFamily="34" charset="0"/>
              <a:buChar char="•"/>
            </a:pPr>
            <a:r>
              <a:rPr lang="en-US" sz="1800" dirty="0"/>
              <a:t>How providers and staff keep certain information confidential</a:t>
            </a:r>
          </a:p>
          <a:p>
            <a:pPr marL="114300" indent="0">
              <a:lnSpc>
                <a:spcPct val="100000"/>
              </a:lnSpc>
              <a:buNone/>
            </a:pPr>
            <a:endParaRPr lang="en-US" sz="2400" dirty="0"/>
          </a:p>
          <a:p>
            <a:pPr marL="114300" indent="0">
              <a:lnSpc>
                <a:spcPct val="100000"/>
              </a:lnSpc>
              <a:buNone/>
            </a:pPr>
            <a:r>
              <a:rPr lang="en-US" sz="1800" dirty="0"/>
              <a:t>			Consent ≠ Confidentiality</a:t>
            </a:r>
          </a:p>
          <a:p>
            <a:endParaRPr lang="en-US" dirty="0"/>
          </a:p>
        </p:txBody>
      </p:sp>
    </p:spTree>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84088"/>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949B76DB-7605-723F-655E-ECECFEE99FB1}"/>
              </a:ext>
            </a:extLst>
          </p:cNvPr>
          <p:cNvSpPr>
            <a:spLocks noGrp="1"/>
          </p:cNvSpPr>
          <p:nvPr>
            <p:ph type="body" sz="quarter" idx="11"/>
          </p:nvPr>
        </p:nvSpPr>
        <p:spPr>
          <a:xfrm>
            <a:off x="771524" y="2375876"/>
            <a:ext cx="8221664" cy="2653323"/>
          </a:xfrm>
        </p:spPr>
        <p:txBody>
          <a:bodyPr/>
          <a:lstStyle/>
          <a:p>
            <a:pPr marL="0" indent="0">
              <a:buNone/>
            </a:pPr>
            <a:r>
              <a:rPr lang="en-US" sz="1800" dirty="0">
                <a:cs typeface="Calibri" pitchFamily="34" charset="0"/>
              </a:rPr>
              <a:t>The exceptions are based on either:</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(emancipation from parents/guardians), or </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 </a:t>
            </a:r>
          </a:p>
          <a:p>
            <a:endParaRPr lang="en-US" dirty="0"/>
          </a:p>
        </p:txBody>
      </p:sp>
      <p:sp>
        <p:nvSpPr>
          <p:cNvPr id="3" name="Title 2"/>
          <p:cNvSpPr>
            <a:spLocks noGrp="1"/>
          </p:cNvSpPr>
          <p:nvPr>
            <p:ph type="title"/>
          </p:nvPr>
        </p:nvSpPr>
        <p:spPr>
          <a:ln>
            <a:noFill/>
          </a:ln>
        </p:spPr>
        <p:txBody>
          <a:bodyPr/>
          <a:lstStyle/>
          <a:p>
            <a:r>
              <a:rPr lang="en-US" dirty="0"/>
              <a:t>WI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90118"/>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a:t>
            </a:r>
            <a:endParaRPr lang="en-US" sz="1800" dirty="0"/>
          </a:p>
        </p:txBody>
      </p:sp>
      <p:sp>
        <p:nvSpPr>
          <p:cNvPr id="2" name="Text Placeholder 1">
            <a:extLst>
              <a:ext uri="{FF2B5EF4-FFF2-40B4-BE49-F238E27FC236}">
                <a16:creationId xmlns:a16="http://schemas.microsoft.com/office/drawing/2014/main" id="{E15CBC1B-CC1B-29BD-6854-2CA35CF872E5}"/>
              </a:ext>
            </a:extLst>
          </p:cNvPr>
          <p:cNvSpPr>
            <a:spLocks noGrp="1"/>
          </p:cNvSpPr>
          <p:nvPr>
            <p:ph type="body" sz="quarter" idx="11"/>
          </p:nvPr>
        </p:nvSpPr>
        <p:spPr>
          <a:xfrm>
            <a:off x="771524" y="1711568"/>
            <a:ext cx="8221664" cy="3317631"/>
          </a:xfrm>
        </p:spPr>
        <p:txBody>
          <a:bodyPr/>
          <a:lstStyle/>
          <a:p>
            <a:pPr marL="285750" indent="-285750">
              <a:buFont typeface="Arial" panose="020B0604020202020204" pitchFamily="34" charset="0"/>
              <a:buChar char="•"/>
            </a:pPr>
            <a:r>
              <a:rPr lang="en-US" dirty="0"/>
              <a:t>Emancipated by court order – or – </a:t>
            </a:r>
          </a:p>
          <a:p>
            <a:pPr marL="285750" indent="-285750">
              <a:buFont typeface="Arial" panose="020B0604020202020204" pitchFamily="34" charset="0"/>
              <a:buChar char="•"/>
            </a:pPr>
            <a:r>
              <a:rPr lang="en-US" dirty="0"/>
              <a:t>Legally married – or – </a:t>
            </a:r>
          </a:p>
          <a:p>
            <a:pPr marL="285750" indent="-285750">
              <a:buFont typeface="Arial" panose="020B0604020202020204" pitchFamily="34" charset="0"/>
              <a:buChar char="•"/>
            </a:pPr>
            <a:r>
              <a:rPr lang="en-US" dirty="0"/>
              <a:t>Actively serving in the military</a:t>
            </a:r>
          </a:p>
          <a:p>
            <a:endParaRPr lang="en-US" dirty="0"/>
          </a:p>
          <a:p>
            <a:r>
              <a:rPr lang="en-US" dirty="0"/>
              <a:t>…And:</a:t>
            </a:r>
          </a:p>
          <a:p>
            <a:pPr marL="285750" indent="-285750">
              <a:buFont typeface="Arial" panose="020B0604020202020204" pitchFamily="34" charset="0"/>
              <a:buChar char="•"/>
            </a:pPr>
            <a:r>
              <a:rPr lang="en-US" dirty="0"/>
              <a:t>A pregnant minor may consent to prenatal, delivery, and post-delivery care</a:t>
            </a:r>
          </a:p>
          <a:p>
            <a:pPr marL="285750" indent="-285750">
              <a:buFont typeface="Arial" panose="020B0604020202020204" pitchFamily="34" charset="0"/>
              <a:buChar char="•"/>
            </a:pPr>
            <a:r>
              <a:rPr lang="en-US" dirty="0"/>
              <a:t>A minor who is the survivor of a sexual offense may consent to exams and treatment relating to the offense </a:t>
            </a:r>
          </a:p>
          <a:p>
            <a:endParaRPr lang="en-US" dirty="0"/>
          </a:p>
        </p:txBody>
      </p:sp>
      <p:sp>
        <p:nvSpPr>
          <p:cNvPr id="3" name="Title 2"/>
          <p:cNvSpPr>
            <a:spLocks noGrp="1"/>
          </p:cNvSpPr>
          <p:nvPr>
            <p:ph type="title"/>
          </p:nvPr>
        </p:nvSpPr>
        <p:spPr>
          <a:ln>
            <a:noFill/>
          </a:ln>
        </p:spPr>
        <p:txBody>
          <a:bodyPr/>
          <a:lstStyle/>
          <a:p>
            <a:r>
              <a:rPr lang="en-US" dirty="0"/>
              <a:t>WI Law: Minor Consent based on </a:t>
            </a:r>
            <a:r>
              <a:rPr lang="en-US" i="1" dirty="0"/>
              <a:t>status</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C52D-7CE9-8268-5CA2-7FCB0C3F7AFB}"/>
              </a:ext>
            </a:extLst>
          </p:cNvPr>
          <p:cNvSpPr>
            <a:spLocks noGrp="1"/>
          </p:cNvSpPr>
          <p:nvPr>
            <p:ph type="body" sz="quarter" idx="10"/>
          </p:nvPr>
        </p:nvSpPr>
        <p:spPr>
          <a:xfrm>
            <a:off x="771283" y="921450"/>
            <a:ext cx="8221905" cy="696335"/>
          </a:xfrm>
        </p:spPr>
        <p:txBody>
          <a:bodyPr/>
          <a:lstStyle/>
          <a:p>
            <a:r>
              <a:rPr lang="en-US" sz="2400" b="1" dirty="0">
                <a:solidFill>
                  <a:srgbClr val="99CC33"/>
                </a:solidFill>
                <a:latin typeface="+mj-lt"/>
                <a:cs typeface="Calibri" pitchFamily="34" charset="0"/>
              </a:rPr>
              <a:t>MINORS MAY RECEIVE THE FOLLOWING CARE WITHOUT PARENT/GUARDIAN CONSENT:</a:t>
            </a:r>
          </a:p>
          <a:p>
            <a:endParaRPr lang="en-US" dirty="0"/>
          </a:p>
        </p:txBody>
      </p:sp>
      <p:sp>
        <p:nvSpPr>
          <p:cNvPr id="4" name="Text Placeholder 3">
            <a:extLst>
              <a:ext uri="{FF2B5EF4-FFF2-40B4-BE49-F238E27FC236}">
                <a16:creationId xmlns:a16="http://schemas.microsoft.com/office/drawing/2014/main" id="{9224A567-F8A3-067D-767F-E1BB5013B86B}"/>
              </a:ext>
            </a:extLst>
          </p:cNvPr>
          <p:cNvSpPr>
            <a:spLocks noGrp="1"/>
          </p:cNvSpPr>
          <p:nvPr>
            <p:ph type="body" sz="quarter" idx="11"/>
          </p:nvPr>
        </p:nvSpPr>
        <p:spPr>
          <a:xfrm>
            <a:off x="771524" y="1617785"/>
            <a:ext cx="8221664" cy="3411415"/>
          </a:xfrm>
        </p:spPr>
        <p:txBody>
          <a:bodyPr/>
          <a:lstStyle/>
          <a:p>
            <a:pPr marL="457200" lvl="0" indent="-457200" defTabSz="914400">
              <a:lnSpc>
                <a:spcPct val="90000"/>
              </a:lnSpc>
              <a:spcBef>
                <a:spcPts val="1000"/>
              </a:spcBef>
              <a:buFont typeface="+mj-lt"/>
              <a:buAutoNum type="arabicPeriod"/>
            </a:pPr>
            <a:r>
              <a:rPr lang="en-US" sz="1800" dirty="0">
                <a:ea typeface="Calibri" panose="020F0502020204030204" pitchFamily="34" charset="0"/>
                <a:cs typeface="Times New Roman" panose="02020603050405020304" pitchFamily="18" charset="0"/>
              </a:rPr>
              <a:t>Pregnancy testing and prenatal care </a:t>
            </a:r>
          </a:p>
          <a:p>
            <a:pPr marL="823006" lvl="1" indent="-457200" defTabSz="914400">
              <a:lnSpc>
                <a:spcPct val="90000"/>
              </a:lnSpc>
              <a:spcBef>
                <a:spcPts val="1000"/>
              </a:spcBef>
              <a:buFont typeface="Arial" panose="020B0604020202020204" pitchFamily="34" charset="0"/>
              <a:buChar char="•"/>
            </a:pPr>
            <a:r>
              <a:rPr lang="en-US" sz="1800" dirty="0">
                <a:ea typeface="Calibri" panose="020F0502020204030204" pitchFamily="34" charset="0"/>
                <a:cs typeface="Times New Roman" panose="02020603050405020304" pitchFamily="18" charset="0"/>
              </a:rPr>
              <a:t>Abortion excluded, provisional</a:t>
            </a:r>
          </a:p>
          <a:p>
            <a:pPr marL="457200" indent="-457200" defTabSz="914400">
              <a:lnSpc>
                <a:spcPct val="90000"/>
              </a:lnSpc>
              <a:spcBef>
                <a:spcPts val="1000"/>
              </a:spcBef>
              <a:buFont typeface="+mj-lt"/>
              <a:buAutoNum type="arabicPeriod"/>
            </a:pPr>
            <a:r>
              <a:rPr lang="en-US" sz="1800" dirty="0">
                <a:ea typeface="Calibri" panose="020F0502020204030204" pitchFamily="34" charset="0"/>
                <a:cs typeface="Times New Roman" panose="02020603050405020304" pitchFamily="18" charset="0"/>
              </a:rPr>
              <a:t> Birth control information and contraceptives</a:t>
            </a:r>
          </a:p>
          <a:p>
            <a:pPr marL="457200" lvl="0" indent="-457200" defTabSz="914400">
              <a:lnSpc>
                <a:spcPct val="90000"/>
              </a:lnSpc>
              <a:spcBef>
                <a:spcPts val="1000"/>
              </a:spcBef>
              <a:buFont typeface="+mj-lt"/>
              <a:buAutoNum type="arabicPeriod"/>
            </a:pPr>
            <a:r>
              <a:rPr lang="en-US" sz="1800" dirty="0">
                <a:ea typeface="Calibri" panose="020F0502020204030204" pitchFamily="34" charset="0"/>
                <a:cs typeface="Times New Roman" panose="02020603050405020304" pitchFamily="18" charset="0"/>
              </a:rPr>
              <a:t>Testing, treatment, and prevention of sexually transmitted infections (STIs) </a:t>
            </a:r>
          </a:p>
          <a:p>
            <a:pPr marL="823006" lvl="1" indent="-457200" defTabSz="914400">
              <a:lnSpc>
                <a:spcPct val="90000"/>
              </a:lnSpc>
              <a:spcBef>
                <a:spcPts val="1000"/>
              </a:spcBef>
              <a:buFont typeface="Arial" panose="020B0604020202020204" pitchFamily="34" charset="0"/>
              <a:buChar char="•"/>
            </a:pPr>
            <a:r>
              <a:rPr lang="en-US" sz="1800" dirty="0">
                <a:ea typeface="Calibri" panose="020F0502020204030204" pitchFamily="34" charset="0"/>
                <a:cs typeface="Times New Roman" panose="02020603050405020304" pitchFamily="18" charset="0"/>
              </a:rPr>
              <a:t>HIV testing for age 14 and up</a:t>
            </a:r>
          </a:p>
          <a:p>
            <a:pPr marL="457200" lvl="0" indent="-457200" defTabSz="914400">
              <a:lnSpc>
                <a:spcPct val="90000"/>
              </a:lnSpc>
              <a:spcBef>
                <a:spcPts val="1000"/>
              </a:spcBef>
              <a:buFont typeface="+mj-lt"/>
              <a:buAutoNum type="arabicPeriod"/>
            </a:pPr>
            <a:r>
              <a:rPr lang="en-US" sz="1800" dirty="0">
                <a:ea typeface="Calibri" panose="020F0502020204030204" pitchFamily="34" charset="0"/>
                <a:cs typeface="Times New Roman" panose="02020603050405020304" pitchFamily="18" charset="0"/>
              </a:rPr>
              <a:t>Patients age 12 and up can access outpatient substance use disorder treatment, including alcohol or drugs, and short-term inpatient detox under 72 hours</a:t>
            </a:r>
          </a:p>
        </p:txBody>
      </p:sp>
      <p:sp>
        <p:nvSpPr>
          <p:cNvPr id="3" name="Title 2"/>
          <p:cNvSpPr>
            <a:spLocks noGrp="1"/>
          </p:cNvSpPr>
          <p:nvPr>
            <p:ph type="title"/>
          </p:nvPr>
        </p:nvSpPr>
        <p:spPr/>
        <p:txBody>
          <a:bodyPr/>
          <a:lstStyle/>
          <a:p>
            <a:r>
              <a:rPr lang="en-US" dirty="0"/>
              <a:t>WI Law: Minor Consent based on </a:t>
            </a:r>
            <a:r>
              <a:rPr lang="en-US" i="1" dirty="0"/>
              <a:t>service</a:t>
            </a:r>
          </a:p>
        </p:txBody>
      </p:sp>
    </p:spTree>
    <p:custDataLst>
      <p:tags r:id="rId1"/>
    </p:custDataLst>
    <p:extLst>
      <p:ext uri="{BB962C8B-B14F-4D97-AF65-F5344CB8AC3E}">
        <p14:creationId xmlns:p14="http://schemas.microsoft.com/office/powerpoint/2010/main" val="3081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5750" r="5750"/>
          <a:stretch/>
        </p:blipFill>
        <p:spPr>
          <a:xfrm>
            <a:off x="281544" y="1063460"/>
            <a:ext cx="4123110" cy="4157468"/>
          </a:xfrm>
        </p:spPr>
      </p:pic>
      <p:sp>
        <p:nvSpPr>
          <p:cNvPr id="4" name="Title 3"/>
          <p:cNvSpPr>
            <a:spLocks noGrp="1"/>
          </p:cNvSpPr>
          <p:nvPr>
            <p:ph type="title"/>
          </p:nvPr>
        </p:nvSpPr>
        <p:spPr/>
        <p:txBody>
          <a:bodyPr/>
          <a:lstStyle/>
          <a:p>
            <a:r>
              <a:rPr lang="en-US" dirty="0"/>
              <a:t>Access to medical records</a:t>
            </a:r>
          </a:p>
        </p:txBody>
      </p:sp>
      <p:sp>
        <p:nvSpPr>
          <p:cNvPr id="8" name="Text Placeholder 7"/>
          <p:cNvSpPr>
            <a:spLocks noGrp="1"/>
          </p:cNvSpPr>
          <p:nvPr>
            <p:ph type="body" sz="quarter" idx="11"/>
          </p:nvPr>
        </p:nvSpPr>
        <p:spPr>
          <a:xfrm>
            <a:off x="4878387" y="1317098"/>
            <a:ext cx="4596844" cy="3650191"/>
          </a:xfrm>
          <a:prstGeom prst="rect">
            <a:avLst/>
          </a:prstGeom>
        </p:spPr>
        <p:txBody>
          <a:bodyPr/>
          <a:lstStyle/>
          <a:p>
            <a:r>
              <a:rPr lang="en-US" dirty="0"/>
              <a:t>Minors may not deny parents/guardians access to records except for these services:</a:t>
            </a:r>
            <a:endParaRPr lang="en-US" sz="1800" dirty="0"/>
          </a:p>
          <a:p>
            <a:pPr marL="342900" indent="-342900">
              <a:buFont typeface="+mj-lt"/>
              <a:buAutoNum type="arabicPeriod"/>
            </a:pPr>
            <a:r>
              <a:rPr lang="en-US" sz="1800" dirty="0"/>
              <a:t>Age 12 and up: outpatient substance use disorder treatment or inpatient detox &lt;72 hours</a:t>
            </a:r>
          </a:p>
          <a:p>
            <a:pPr marL="342900" indent="-342900">
              <a:buFont typeface="+mj-lt"/>
              <a:buAutoNum type="arabicPeriod"/>
            </a:pPr>
            <a:r>
              <a:rPr lang="en-US" sz="1800" dirty="0"/>
              <a:t>Age 14 and up: HIV testing</a:t>
            </a:r>
          </a:p>
          <a:p>
            <a:endParaRPr lang="en-US" sz="1800" dirty="0"/>
          </a:p>
          <a:p>
            <a:pPr algn="ctr"/>
            <a:r>
              <a:rPr lang="en-US" sz="1600" i="1" dirty="0"/>
              <a:t>A healthcare provider may refuse to disclose to parents or guardians if the provider believes doing so would endanger the minor.</a:t>
            </a:r>
            <a:endParaRPr lang="en-US" sz="2000" i="1" dirty="0"/>
          </a:p>
        </p:txBody>
      </p:sp>
    </p:spTree>
    <p:extLst>
      <p:ext uri="{BB962C8B-B14F-4D97-AF65-F5344CB8AC3E}">
        <p14:creationId xmlns:p14="http://schemas.microsoft.com/office/powerpoint/2010/main" val="374712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Hpv</a:t>
            </a:r>
            <a:r>
              <a:rPr lang="en-US" dirty="0"/>
              <a:t> vaccines &amp; mental health meds</a:t>
            </a:r>
          </a:p>
        </p:txBody>
      </p:sp>
      <p:pic>
        <p:nvPicPr>
          <p:cNvPr id="11" name="Picture Placeholder 10"/>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802" b="13802"/>
          <a:stretch/>
        </p:blipFill>
        <p:spPr/>
      </p:pic>
    </p:spTree>
    <p:extLst>
      <p:ext uri="{BB962C8B-B14F-4D97-AF65-F5344CB8AC3E}">
        <p14:creationId xmlns:p14="http://schemas.microsoft.com/office/powerpoint/2010/main" val="6187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11964"/>
          </a:xfrm>
          <a:prstGeom prst="rect">
            <a:avLst/>
          </a:prstGeom>
        </p:spPr>
        <p:txBody>
          <a:bodyPr/>
          <a:lstStyle/>
          <a:p>
            <a:pPr marL="0" indent="0">
              <a:buNone/>
            </a:pPr>
            <a:r>
              <a:rPr lang="en-US" sz="2400" b="1" dirty="0">
                <a:solidFill>
                  <a:srgbClr val="99CC33"/>
                </a:solidFill>
                <a:latin typeface="+mj-lt"/>
                <a:cs typeface="Calibri" pitchFamily="34" charset="0"/>
              </a:rPr>
              <a:t>PROVIDERS MUST OVERRIDE A MINOR’S CONFIDENTIALITY BY REPORTING TO THE AUTHORITIES:</a:t>
            </a:r>
            <a:endParaRPr lang="en-US" sz="2300" dirty="0">
              <a:solidFill>
                <a:srgbClr val="99CC33"/>
              </a:solidFill>
              <a:cs typeface="Calibri" pitchFamily="34" charset="0"/>
            </a:endParaRPr>
          </a:p>
        </p:txBody>
      </p:sp>
      <p:sp>
        <p:nvSpPr>
          <p:cNvPr id="2" name="Text Placeholder 1">
            <a:extLst>
              <a:ext uri="{FF2B5EF4-FFF2-40B4-BE49-F238E27FC236}">
                <a16:creationId xmlns:a16="http://schemas.microsoft.com/office/drawing/2014/main" id="{9EF77CF3-6C64-72B7-8B30-6B0B2723DFF4}"/>
              </a:ext>
            </a:extLst>
          </p:cNvPr>
          <p:cNvSpPr>
            <a:spLocks noGrp="1"/>
          </p:cNvSpPr>
          <p:nvPr>
            <p:ph type="body" sz="quarter" idx="11"/>
          </p:nvPr>
        </p:nvSpPr>
        <p:spPr>
          <a:xfrm>
            <a:off x="771524" y="1633414"/>
            <a:ext cx="8221664" cy="3395785"/>
          </a:xfrm>
        </p:spPr>
        <p:txBody>
          <a:bodyPr/>
          <a:lstStyle/>
          <a:p>
            <a:pPr marL="285750" indent="-285750">
              <a:buFont typeface="Arial" panose="020B0604020202020204" pitchFamily="34" charset="0"/>
              <a:buChar char="•"/>
            </a:pPr>
            <a:r>
              <a:rPr lang="en-US" sz="1800" dirty="0">
                <a:cs typeface="Calibri" pitchFamily="34" charset="0"/>
              </a:rPr>
              <a:t>If the minor poses a danger to self or others</a:t>
            </a:r>
          </a:p>
          <a:p>
            <a:pPr marL="342900" indent="-342900">
              <a:buFont typeface="Arial" panose="020B0604020202020204" pitchFamily="34" charset="0"/>
              <a:buChar char="•"/>
            </a:pPr>
            <a:r>
              <a:rPr lang="en-US" sz="1800" dirty="0">
                <a:cs typeface="Calibri" pitchFamily="34" charset="0"/>
              </a:rPr>
              <a:t>If there is suspicion of physical abuse or neglect</a:t>
            </a:r>
          </a:p>
          <a:p>
            <a:pPr marL="342900" indent="-342900">
              <a:buFont typeface="Arial" panose="020B0604020202020204" pitchFamily="34" charset="0"/>
              <a:buChar char="•"/>
            </a:pPr>
            <a:r>
              <a:rPr lang="en-US" sz="1800" dirty="0">
                <a:cs typeface="Calibri" pitchFamily="34" charset="0"/>
              </a:rPr>
              <a:t>If there is suspicion of sexual abuse (any of the following):</a:t>
            </a:r>
            <a:endParaRPr lang="en-US" dirty="0">
              <a:cs typeface="Calibri" pitchFamily="34" charset="0"/>
            </a:endParaRPr>
          </a:p>
          <a:p>
            <a:pPr marL="1028700" lvl="1" indent="-342900"/>
            <a:r>
              <a:rPr lang="en-US" dirty="0"/>
              <a:t>The minor has had any involuntary sexual contact or intercourse</a:t>
            </a:r>
          </a:p>
          <a:p>
            <a:pPr marL="1028700" lvl="1" indent="-342900"/>
            <a:r>
              <a:rPr lang="en-US" sz="1800" dirty="0"/>
              <a:t>Sexual contact or intercourse occurred or is likely to occur with a caregiver</a:t>
            </a:r>
          </a:p>
          <a:p>
            <a:pPr marL="1028700" lvl="1" indent="-342900"/>
            <a:r>
              <a:rPr lang="en-US" sz="1800" dirty="0"/>
              <a:t>The minor cannot understand the consequences due to immaturity or mental illness</a:t>
            </a:r>
          </a:p>
          <a:p>
            <a:pPr marL="1028700" lvl="1" indent="-342900"/>
            <a:r>
              <a:rPr lang="en-US" sz="1800" dirty="0"/>
              <a:t>The minor is being exploited</a:t>
            </a:r>
          </a:p>
          <a:p>
            <a:pPr marL="1028700" lvl="1" indent="-342900"/>
            <a:r>
              <a:rPr lang="en-US" sz="1800" dirty="0"/>
              <a:t>The minor was unconscious or for any other reason physically incapable of communicating unwillingness</a:t>
            </a:r>
          </a:p>
          <a:p>
            <a:endParaRPr lang="en-US" dirty="0"/>
          </a:p>
        </p:txBody>
      </p:sp>
      <p:sp>
        <p:nvSpPr>
          <p:cNvPr id="3" name="Title 2"/>
          <p:cNvSpPr>
            <a:spLocks noGrp="1"/>
          </p:cNvSpPr>
          <p:nvPr>
            <p:ph type="title"/>
          </p:nvPr>
        </p:nvSpPr>
        <p:spPr>
          <a:ln>
            <a:noFill/>
          </a:ln>
        </p:spPr>
        <p:txBody>
          <a:bodyPr/>
          <a:lstStyle/>
          <a:p>
            <a:r>
              <a:rPr lang="en-US" dirty="0"/>
              <a:t>reporting</a:t>
            </a:r>
          </a:p>
        </p:txBody>
      </p:sp>
    </p:spTree>
    <p:custDataLst>
      <p:tags r:id="rId1"/>
    </p:custDataLst>
    <p:extLst>
      <p:ext uri="{BB962C8B-B14F-4D97-AF65-F5344CB8AC3E}">
        <p14:creationId xmlns:p14="http://schemas.microsoft.com/office/powerpoint/2010/main" val="26219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8CA53-D3BE-4A35-9EB7-A8B2D3C173F7}">
  <ds:schemaRef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6384dcc-0cdc-498a-a7bd-67cf6bcf7cd5"/>
  </ds:schemaRefs>
</ds:datastoreItem>
</file>

<file path=customXml/itemProps2.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7600</TotalTime>
  <Words>2631</Words>
  <Application>Microsoft Office PowerPoint</Application>
  <PresentationFormat>Custom</PresentationFormat>
  <Paragraphs>172</Paragraphs>
  <Slides>13</Slides>
  <Notes>13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Arial</vt:lpstr>
      <vt:lpstr>Calibri</vt:lpstr>
      <vt:lpstr>Courier New</vt:lpstr>
      <vt:lpstr>Roboto</vt:lpstr>
      <vt:lpstr>Roboto Condensed</vt:lpstr>
      <vt:lpstr>Title</vt:lpstr>
      <vt:lpstr>Text Only</vt:lpstr>
      <vt:lpstr>Text w/Pictures</vt:lpstr>
      <vt:lpstr>Text w/Video</vt:lpstr>
      <vt:lpstr>Other</vt:lpstr>
      <vt:lpstr>1_Text w/Pictures</vt:lpstr>
      <vt:lpstr>Wisconsin Minor Consent and Confidentiality Laws</vt:lpstr>
      <vt:lpstr>CASE SCENARIO: SHAY, 15 Y/O GIRL</vt:lpstr>
      <vt:lpstr>Important Definitions</vt:lpstr>
      <vt:lpstr>WI Law: Parental Consent Exceptions </vt:lpstr>
      <vt:lpstr>WI Law: Minor Consent based on status</vt:lpstr>
      <vt:lpstr>WI Law: Minor Consent based on service</vt:lpstr>
      <vt:lpstr>Access to medical records</vt:lpstr>
      <vt:lpstr>Hpv vaccines &amp; mental health meds</vt:lpstr>
      <vt:lpstr>reporting</vt:lpstr>
      <vt:lpstr>CASE SCENARIO: SHAY, 15 Y/O GIRL</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489</cp:revision>
  <dcterms:created xsi:type="dcterms:W3CDTF">2016-12-02T20:56:01Z</dcterms:created>
  <dcterms:modified xsi:type="dcterms:W3CDTF">2023-11-20T18:39:36Z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