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 id="2147483728" r:id="rId5"/>
    <p:sldMasterId id="2147483737" r:id="rId6"/>
    <p:sldMasterId id="2147483761" r:id="rId7"/>
    <p:sldMasterId id="2147483765" r:id="rId8"/>
  </p:sldMasterIdLst>
  <p:notesMasterIdLst>
    <p:notesMasterId r:id="rId20"/>
  </p:notesMasterIdLst>
  <p:sldIdLst>
    <p:sldId id="271" r:id="rId9"/>
    <p:sldId id="293" r:id="rId10"/>
    <p:sldId id="297" r:id="rId11"/>
    <p:sldId id="299" r:id="rId12"/>
    <p:sldId id="274" r:id="rId13"/>
    <p:sldId id="289" r:id="rId14"/>
    <p:sldId id="291" r:id="rId15"/>
    <p:sldId id="294" r:id="rId16"/>
    <p:sldId id="304" r:id="rId17"/>
    <p:sldId id="295" r:id="rId18"/>
    <p:sldId id="270" r:id="rId19"/>
  </p:sldIdLst>
  <p:sldSz cx="9756775" cy="5486400"/>
  <p:notesSz cx="6858000" cy="9144000"/>
  <p:custDataLst>
    <p:tags r:id="rId21"/>
  </p:custData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5" clrIdx="0"/>
  <p:cmAuthor id="2" name="Display" initials="D" lastIdx="1" clrIdx="1"/>
  <p:cmAuthor id="3" name="Lane, Jenni" initials="LJ" lastIdx="9" clrIdx="2"/>
  <p:cmAuthor id="4" name="Schorin, Claire" initials="SC" lastIdx="1" clrIdx="3"/>
  <p:cmAuthor id="5" name="Cornelison, Kaleigh" initials="CK" lastIdx="7" clrIdx="4"/>
  <p:cmAuthor id="6" name="Thompson, Azzia" initials="TA"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99CC33"/>
    <a:srgbClr val="8CC443"/>
    <a:srgbClr val="0D233D"/>
    <a:srgbClr val="0D2571"/>
    <a:srgbClr val="00ADEF"/>
    <a:srgbClr val="FFCF06"/>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43" autoAdjust="0"/>
    <p:restoredTop sz="92072" autoAdjust="0"/>
  </p:normalViewPr>
  <p:slideViewPr>
    <p:cSldViewPr snapToGrid="0">
      <p:cViewPr varScale="1">
        <p:scale>
          <a:sx n="83" d="100"/>
          <a:sy n="83" d="100"/>
        </p:scale>
        <p:origin x="966" y="78"/>
      </p:cViewPr>
      <p:guideLst/>
    </p:cSldViewPr>
  </p:slideViewPr>
  <p:outlineViewPr>
    <p:cViewPr>
      <p:scale>
        <a:sx n="33" d="100"/>
        <a:sy n="33" d="100"/>
      </p:scale>
      <p:origin x="0" y="-105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84"/>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a:t>
            </a:r>
            <a:r>
              <a:rPr lang="en-US" sz="960" kern="1200" baseline="0" dirty="0">
                <a:solidFill>
                  <a:schemeClr val="tx1"/>
                </a:solidFill>
                <a:effectLst/>
                <a:latin typeface="+mn-lt"/>
                <a:ea typeface="+mn-ea"/>
                <a:cs typeface="+mn-cs"/>
              </a:rPr>
              <a:t> to be an overview of the most relevant laws on confidential services for teens. Wyoming law is complex, so if you want to do additional learning, resources are available in the facilitator guide to this Spark.</a:t>
            </a:r>
            <a:r>
              <a:rPr lang="en-US" sz="960" kern="1200" dirty="0">
                <a:solidFill>
                  <a:schemeClr val="tx1"/>
                </a:solidFill>
                <a:effectLst/>
                <a:latin typeface="+mn-lt"/>
                <a:ea typeface="+mn-ea"/>
                <a:cs typeface="+mn-cs"/>
              </a:rPr>
              <a:t>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Each person here will have times where we need to know and comply with confidentiality laws, though it’s different for our various roles. For each law and scenario we discuss, try think about how it applies to your role specifically. To get us started, let’s review a case scenario.</a:t>
            </a:r>
            <a:endParaRPr lang="en-US" sz="96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a:t>
            </a:fld>
            <a:endParaRPr lang="en-US"/>
          </a:p>
        </p:txBody>
      </p:sp>
    </p:spTree>
    <p:extLst>
      <p:ext uri="{BB962C8B-B14F-4D97-AF65-F5344CB8AC3E}">
        <p14:creationId xmlns:p14="http://schemas.microsoft.com/office/powerpoint/2010/main" val="1719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Now</a:t>
            </a:r>
            <a:r>
              <a:rPr lang="en-US" sz="960" kern="1200" baseline="0" dirty="0">
                <a:solidFill>
                  <a:schemeClr val="tx1"/>
                </a:solidFill>
                <a:effectLst/>
                <a:latin typeface="+mn-lt"/>
                <a:ea typeface="+mn-ea"/>
                <a:cs typeface="+mn-cs"/>
              </a:rPr>
              <a:t> that we’ve reviewed the laws, l</a:t>
            </a:r>
            <a:r>
              <a:rPr lang="en-US" sz="960" kern="1200" dirty="0">
                <a:solidFill>
                  <a:schemeClr val="tx1"/>
                </a:solidFill>
                <a:effectLst/>
                <a:latin typeface="+mn-lt"/>
                <a:ea typeface="+mn-ea"/>
                <a:cs typeface="+mn-cs"/>
              </a:rPr>
              <a:t>et’s take a look at</a:t>
            </a:r>
            <a:r>
              <a:rPr lang="en-US" sz="960" kern="1200" baseline="0" dirty="0">
                <a:solidFill>
                  <a:schemeClr val="tx1"/>
                </a:solidFill>
                <a:effectLst/>
                <a:latin typeface="+mn-lt"/>
                <a:ea typeface="+mn-ea"/>
                <a:cs typeface="+mn-cs"/>
              </a:rPr>
              <a:t> one last </a:t>
            </a:r>
            <a:r>
              <a:rPr lang="en-US" sz="960" kern="1200" dirty="0">
                <a:solidFill>
                  <a:schemeClr val="tx1"/>
                </a:solidFill>
                <a:effectLst/>
                <a:latin typeface="+mn-lt"/>
                <a:ea typeface="+mn-ea"/>
                <a:cs typeface="+mn-cs"/>
              </a:rPr>
              <a:t>scenario. Tobi is a 15-year-old boy who is ready to</a:t>
            </a:r>
            <a:r>
              <a:rPr lang="en-US" sz="960" kern="1200" baseline="0" dirty="0">
                <a:solidFill>
                  <a:schemeClr val="tx1"/>
                </a:solidFill>
                <a:effectLst/>
                <a:latin typeface="+mn-lt"/>
                <a:ea typeface="+mn-ea"/>
                <a:cs typeface="+mn-cs"/>
              </a:rPr>
              <a:t> </a:t>
            </a:r>
            <a:r>
              <a:rPr lang="en-US" sz="960" kern="1200" dirty="0">
                <a:solidFill>
                  <a:schemeClr val="tx1"/>
                </a:solidFill>
                <a:effectLst/>
                <a:latin typeface="+mn-lt"/>
                <a:ea typeface="+mn-ea"/>
                <a:cs typeface="+mn-cs"/>
              </a:rPr>
              <a:t>receive</a:t>
            </a:r>
            <a:r>
              <a:rPr lang="en-US" sz="960" kern="1200" baseline="0" dirty="0">
                <a:solidFill>
                  <a:schemeClr val="tx1"/>
                </a:solidFill>
                <a:effectLst/>
                <a:latin typeface="+mn-lt"/>
                <a:ea typeface="+mn-ea"/>
                <a:cs typeface="+mn-cs"/>
              </a:rPr>
              <a:t> tobacco cessation services</a:t>
            </a:r>
            <a:r>
              <a:rPr lang="en-US" sz="960" kern="1200" dirty="0">
                <a:solidFill>
                  <a:schemeClr val="tx1"/>
                </a:solidFill>
                <a:effectLst/>
                <a:latin typeface="+mn-lt"/>
                <a:ea typeface="+mn-ea"/>
                <a:cs typeface="+mn-cs"/>
              </a:rPr>
              <a:t>, but doesn’t want to tell his parents.</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Is Tobi allowed to receive</a:t>
            </a:r>
            <a:r>
              <a:rPr lang="en-US" sz="960" kern="1200" baseline="0" dirty="0">
                <a:solidFill>
                  <a:schemeClr val="tx1"/>
                </a:solidFill>
                <a:effectLst/>
                <a:latin typeface="+mn-lt"/>
                <a:ea typeface="+mn-ea"/>
                <a:cs typeface="+mn-cs"/>
              </a:rPr>
              <a:t> </a:t>
            </a:r>
            <a:r>
              <a:rPr lang="en-US" sz="960" kern="1200" dirty="0">
                <a:solidFill>
                  <a:schemeClr val="tx1"/>
                </a:solidFill>
                <a:effectLst/>
                <a:latin typeface="+mn-lt"/>
                <a:ea typeface="+mn-ea"/>
                <a:cs typeface="+mn-cs"/>
              </a:rPr>
              <a:t>tobacco cessation services without a parent’s consent? </a:t>
            </a:r>
          </a:p>
          <a:p>
            <a:endParaRPr lang="en-US" sz="960"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[Allow a moment for people to respond either quietly to themselves or aloud.]   </a:t>
            </a:r>
            <a:br>
              <a:rPr lang="en-US" sz="960" kern="1200" dirty="0">
                <a:solidFill>
                  <a:schemeClr val="tx1"/>
                </a:solidFill>
                <a:effectLst/>
                <a:latin typeface="+mn-lt"/>
                <a:ea typeface="+mn-ea"/>
                <a:cs typeface="+mn-cs"/>
              </a:rPr>
            </a:br>
            <a:endParaRPr lang="en-US" sz="960" kern="1200" dirty="0">
              <a:solidFill>
                <a:srgbClr val="FF0000"/>
              </a:solidFill>
              <a:effectLst/>
              <a:latin typeface="+mn-lt"/>
              <a:ea typeface="+mn-ea"/>
              <a:cs typeface="+mn-cs"/>
            </a:endParaRPr>
          </a:p>
          <a:p>
            <a:r>
              <a:rPr lang="en-US" sz="960" kern="1200" dirty="0">
                <a:solidFill>
                  <a:srgbClr val="FF0000"/>
                </a:solidFill>
                <a:effectLst/>
                <a:latin typeface="+mn-lt"/>
                <a:ea typeface="+mn-ea"/>
                <a:cs typeface="+mn-cs"/>
              </a:rPr>
              <a:t>The answer is yes.</a:t>
            </a:r>
            <a:r>
              <a:rPr lang="en-US" sz="960" kern="1200" baseline="0" dirty="0">
                <a:solidFill>
                  <a:srgbClr val="FF0000"/>
                </a:solidFill>
                <a:effectLst/>
                <a:latin typeface="+mn-lt"/>
                <a:ea typeface="+mn-ea"/>
                <a:cs typeface="+mn-cs"/>
              </a:rPr>
              <a:t> According to Wyoming law, Tobi is able to consent for tobacco cessation services, as long as the program is approved by the department of health. However, if Tobi was under the age of 12, he would not be able to receive these services without a parent’s consent.</a:t>
            </a:r>
          </a:p>
        </p:txBody>
      </p:sp>
      <p:sp>
        <p:nvSpPr>
          <p:cNvPr id="4" name="Slide Number Placeholder 3"/>
          <p:cNvSpPr>
            <a:spLocks noGrp="1"/>
          </p:cNvSpPr>
          <p:nvPr>
            <p:ph type="sldNum" sz="quarter" idx="10"/>
          </p:nvPr>
        </p:nvSpPr>
        <p:spPr/>
        <p:txBody>
          <a:bodyPr/>
          <a:lstStyle/>
          <a:p>
            <a:fld id="{DD02C4DE-1B8A-4E20-9B71-ACF1E91FF3F0}" type="slidenum">
              <a:rPr lang="en-US" smtClean="0"/>
              <a:t>10</a:t>
            </a:fld>
            <a:endParaRPr lang="en-US"/>
          </a:p>
        </p:txBody>
      </p:sp>
    </p:spTree>
    <p:extLst>
      <p:ext uri="{BB962C8B-B14F-4D97-AF65-F5344CB8AC3E}">
        <p14:creationId xmlns:p14="http://schemas.microsoft.com/office/powerpoint/2010/main" val="3391610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a:t>
            </a:r>
          </a:p>
          <a:p>
            <a:r>
              <a:rPr lang="en-US" sz="960" kern="1200" dirty="0">
                <a:solidFill>
                  <a:schemeClr val="tx1"/>
                </a:solidFill>
                <a:effectLst/>
                <a:latin typeface="+mn-lt"/>
                <a:ea typeface="+mn-ea"/>
                <a:cs typeface="+mn-cs"/>
              </a:rPr>
              <a:t>   </a:t>
            </a:r>
            <a:endParaRPr lang="en-US" sz="960" i="1"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[Print and post Sparklers in areas your staff can see (e.g., lunchroom).]</a:t>
            </a:r>
          </a:p>
          <a:p>
            <a:endParaRPr lang="en-US" i="1" dirty="0"/>
          </a:p>
        </p:txBody>
      </p:sp>
      <p:sp>
        <p:nvSpPr>
          <p:cNvPr id="4" name="Slide Number Placeholder 3"/>
          <p:cNvSpPr>
            <a:spLocks noGrp="1"/>
          </p:cNvSpPr>
          <p:nvPr>
            <p:ph type="sldNum" sz="quarter" idx="10"/>
          </p:nvPr>
        </p:nvSpPr>
        <p:spPr/>
        <p:txBody>
          <a:bodyPr/>
          <a:lstStyle/>
          <a:p>
            <a:fld id="{DD02C4DE-1B8A-4E20-9B71-ACF1E91FF3F0}" type="slidenum">
              <a:rPr lang="en-US" smtClean="0"/>
              <a:t>11</a:t>
            </a:fld>
            <a:endParaRPr lang="en-US"/>
          </a:p>
        </p:txBody>
      </p:sp>
    </p:spTree>
    <p:extLst>
      <p:ext uri="{BB962C8B-B14F-4D97-AF65-F5344CB8AC3E}">
        <p14:creationId xmlns:p14="http://schemas.microsoft.com/office/powerpoint/2010/main" val="131346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b="0" u="none" strike="noStrike" kern="1200" dirty="0">
                <a:solidFill>
                  <a:srgbClr val="7030A0"/>
                </a:solidFill>
                <a:effectLst/>
                <a:latin typeface="+mn-lt"/>
                <a:ea typeface="+mn-ea"/>
                <a:cs typeface="+mn-cs"/>
              </a:rPr>
              <a:t>This is Cheyenne, who is 15. She is here today because of a sore throat. During her visit the clinician found out that she is concerned about having an STI. Cheyenne says she is worried her mother will kick her out of the house if she knows Cheyenne is sexually active. How does the right to confidentiality help or hurt Cheyenne?</a:t>
            </a:r>
          </a:p>
          <a:p>
            <a:endParaRPr lang="en-US" sz="960" b="0" u="none" strike="noStrike" kern="1200" dirty="0">
              <a:solidFill>
                <a:srgbClr val="7030A0"/>
              </a:solidFill>
              <a:effectLst/>
              <a:latin typeface="+mn-lt"/>
              <a:ea typeface="+mn-ea"/>
              <a:cs typeface="+mn-cs"/>
            </a:endParaRPr>
          </a:p>
          <a:p>
            <a:r>
              <a:rPr lang="en-US" sz="960" b="0" i="1" u="none" strike="noStrike" kern="1200" dirty="0">
                <a:solidFill>
                  <a:srgbClr val="7030A0"/>
                </a:solidFill>
                <a:effectLst/>
                <a:latin typeface="+mn-lt"/>
                <a:ea typeface="+mn-ea"/>
                <a:cs typeface="+mn-cs"/>
              </a:rPr>
              <a:t>[Give participants a moment to respond to the question on the slide. You may choose to have discussion here or just have people think about it.]</a:t>
            </a:r>
          </a:p>
          <a:p>
            <a:endParaRPr lang="en-US" sz="960" b="0" u="none" strike="noStrike" kern="1200" dirty="0">
              <a:solidFill>
                <a:srgbClr val="7030A0"/>
              </a:solidFill>
              <a:effectLst/>
              <a:latin typeface="+mn-lt"/>
              <a:ea typeface="+mn-ea"/>
              <a:cs typeface="+mn-cs"/>
            </a:endParaRPr>
          </a:p>
          <a:p>
            <a:r>
              <a:rPr lang="en-US" sz="960" b="0" u="none" strike="noStrike" kern="1200" dirty="0">
                <a:solidFill>
                  <a:srgbClr val="7030A0"/>
                </a:solidFill>
                <a:effectLst/>
                <a:latin typeface="+mn-lt"/>
                <a:ea typeface="+mn-ea"/>
                <a:cs typeface="+mn-cs"/>
              </a:rPr>
              <a:t>Usually, not all of this patient information is available to everyone who comes into contact with her. When we know more details about a patient, does it affect how we feel about the patient’s right to confidentiality? Even though we know the law says we need to provide certain confidential services to teens without a parent’s permission, it can be challenging when we think parents should be involved. What can go wrong if we accidentally break confidentiality?</a:t>
            </a:r>
          </a:p>
          <a:p>
            <a:endParaRPr lang="en-US" sz="960" b="0" u="none" strike="noStrike" kern="1200" dirty="0">
              <a:solidFill>
                <a:srgbClr val="7030A0"/>
              </a:solidFill>
              <a:effectLst/>
              <a:latin typeface="+mn-lt"/>
              <a:ea typeface="+mn-ea"/>
              <a:cs typeface="+mn-cs"/>
            </a:endParaRPr>
          </a:p>
          <a:p>
            <a:r>
              <a:rPr lang="en-US" sz="960" b="0" i="1" u="none" strike="noStrike" kern="1200" dirty="0">
                <a:solidFill>
                  <a:srgbClr val="7030A0"/>
                </a:solidFill>
                <a:effectLst/>
                <a:latin typeface="+mn-lt"/>
                <a:ea typeface="+mn-ea"/>
                <a:cs typeface="+mn-cs"/>
              </a:rPr>
              <a:t>[Have a couple of people respond briefly. Main point: If we don’t follow the laws, it can have a negative impact on teens.]</a:t>
            </a:r>
          </a:p>
          <a:p>
            <a:endParaRPr lang="en-US" sz="960" b="0" u="none" strike="noStrike" kern="1200" dirty="0">
              <a:solidFill>
                <a:srgbClr val="7030A0"/>
              </a:solidFill>
              <a:effectLst/>
              <a:latin typeface="+mn-lt"/>
              <a:ea typeface="+mn-ea"/>
              <a:cs typeface="+mn-cs"/>
            </a:endParaRPr>
          </a:p>
          <a:p>
            <a:r>
              <a:rPr lang="en-US" sz="960" b="0" u="none" strike="noStrike" kern="1200" dirty="0">
                <a:solidFill>
                  <a:srgbClr val="7030A0"/>
                </a:solidFill>
                <a:effectLst/>
                <a:latin typeface="+mn-lt"/>
                <a:ea typeface="+mn-ea"/>
                <a:cs typeface="+mn-cs"/>
              </a:rPr>
              <a:t>Many teens choose to include their parent or guardian in decisions about their health. For some teens, however, having the option of certain confidential services makes it more likely that they will seek care when they need it. For instance, Cheyenne would probably be more likely to get tested for STIs and possibly get a method of contraception if she’s assured her mother’s permission is not required.</a:t>
            </a:r>
          </a:p>
          <a:p>
            <a:endParaRPr lang="en-US" sz="960" b="0" u="none" strike="noStrike" kern="1200" dirty="0">
              <a:solidFill>
                <a:srgbClr val="7030A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2</a:t>
            </a:fld>
            <a:endParaRPr lang="en-US"/>
          </a:p>
        </p:txBody>
      </p:sp>
    </p:spTree>
    <p:extLst>
      <p:ext uri="{BB962C8B-B14F-4D97-AF65-F5344CB8AC3E}">
        <p14:creationId xmlns:p14="http://schemas.microsoft.com/office/powerpoint/2010/main" val="274673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Before we review the laws, it’s important to recognize the difference between consent and confidentiality. </a:t>
            </a:r>
          </a:p>
          <a:p>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b="1" kern="1200" dirty="0">
                <a:solidFill>
                  <a:schemeClr val="tx1"/>
                </a:solidFill>
                <a:effectLst/>
                <a:latin typeface="+mn-lt"/>
                <a:ea typeface="+mn-ea"/>
                <a:cs typeface="+mn-cs"/>
              </a:rPr>
              <a:t>Consent</a:t>
            </a:r>
            <a:r>
              <a:rPr lang="en-US" sz="1000" kern="1200" dirty="0">
                <a:solidFill>
                  <a:schemeClr val="tx1"/>
                </a:solidFill>
                <a:effectLst/>
                <a:latin typeface="+mn-lt"/>
                <a:ea typeface="+mn-ea"/>
                <a:cs typeface="+mn-cs"/>
              </a:rPr>
              <a:t> is permission to act. In general, a parent or legal guardian must give their permission – or “consent” – before their minor child can receive a medical service. However, there are important exceptions where a minor can consent to their own care, without a parent’s permission. We will discuss these exceptions today. </a:t>
            </a:r>
          </a:p>
          <a:p>
            <a:pPr marL="0" lvl="0" indent="0">
              <a:buFont typeface="Arial" panose="020B0604020202020204" pitchFamily="34" charset="0"/>
              <a:buNone/>
            </a:pP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b="1" kern="1200" dirty="0">
                <a:solidFill>
                  <a:schemeClr val="tx1"/>
                </a:solidFill>
                <a:effectLst/>
                <a:latin typeface="+mn-lt"/>
                <a:ea typeface="+mn-ea"/>
                <a:cs typeface="+mn-cs"/>
              </a:rPr>
              <a:t>Confidentiality</a:t>
            </a:r>
            <a:r>
              <a:rPr lang="en-US" sz="1000" kern="1200" dirty="0">
                <a:solidFill>
                  <a:schemeClr val="tx1"/>
                </a:solidFill>
                <a:effectLst/>
                <a:latin typeface="+mn-lt"/>
                <a:ea typeface="+mn-ea"/>
                <a:cs typeface="+mn-cs"/>
              </a:rPr>
              <a:t> refers to how health care providers and staff keep certain information private. </a:t>
            </a:r>
          </a:p>
          <a:p>
            <a:pPr marL="0" lvl="0" indent="0">
              <a:buFont typeface="Arial" panose="020B0604020202020204" pitchFamily="34" charset="0"/>
              <a:buNone/>
            </a:pP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b="1" kern="1200" dirty="0">
                <a:solidFill>
                  <a:schemeClr val="tx1"/>
                </a:solidFill>
                <a:effectLst/>
                <a:latin typeface="+mn-lt"/>
                <a:ea typeface="+mn-ea"/>
                <a:cs typeface="+mn-cs"/>
              </a:rPr>
              <a:t>Consent does not equal confidentiality</a:t>
            </a:r>
            <a:r>
              <a:rPr lang="en-US" sz="1000" kern="1200" dirty="0">
                <a:solidFill>
                  <a:schemeClr val="tx1"/>
                </a:solidFill>
                <a:effectLst/>
                <a:latin typeface="+mn-lt"/>
                <a:ea typeface="+mn-ea"/>
                <a:cs typeface="+mn-cs"/>
              </a:rPr>
              <a:t>.</a:t>
            </a:r>
          </a:p>
          <a:p>
            <a:pPr marL="537256" lvl="1" indent="-171450">
              <a:buFont typeface="Arial" panose="020B0604020202020204" pitchFamily="34" charset="0"/>
              <a:buChar char="•"/>
            </a:pPr>
            <a:r>
              <a:rPr lang="en-US" sz="1000" kern="1200" dirty="0">
                <a:solidFill>
                  <a:schemeClr val="tx1"/>
                </a:solidFill>
                <a:effectLst/>
                <a:latin typeface="+mn-lt"/>
                <a:ea typeface="+mn-ea"/>
                <a:cs typeface="+mn-cs"/>
              </a:rPr>
              <a:t>Even if a minor is allowed to consent to a service without a parent’s permission, it does not mean that the provider is required to keep it confidential. </a:t>
            </a:r>
          </a:p>
          <a:p>
            <a:pPr marL="537256" lvl="1" indent="-171450">
              <a:buFont typeface="Arial" panose="020B0604020202020204" pitchFamily="34" charset="0"/>
              <a:buChar char="•"/>
            </a:pPr>
            <a:r>
              <a:rPr lang="en-US" sz="1000" kern="1200" dirty="0">
                <a:solidFill>
                  <a:schemeClr val="tx1"/>
                </a:solidFill>
                <a:effectLst/>
                <a:latin typeface="+mn-lt"/>
                <a:ea typeface="+mn-ea"/>
                <a:cs typeface="+mn-cs"/>
              </a:rPr>
              <a:t>So, laws can protect a minor’s right to access a specific service, like contraception, but often, it’s up to health care providers and staff to protect a minor’s confidentiality.</a:t>
            </a:r>
          </a:p>
        </p:txBody>
      </p:sp>
      <p:sp>
        <p:nvSpPr>
          <p:cNvPr id="4" name="Slide Number Placeholder 3"/>
          <p:cNvSpPr>
            <a:spLocks noGrp="1"/>
          </p:cNvSpPr>
          <p:nvPr>
            <p:ph type="sldNum" sz="quarter" idx="10"/>
          </p:nvPr>
        </p:nvSpPr>
        <p:spPr/>
        <p:txBody>
          <a:bodyPr/>
          <a:lstStyle/>
          <a:p>
            <a:fld id="{DD02C4DE-1B8A-4E20-9B71-ACF1E91FF3F0}" type="slidenum">
              <a:rPr lang="en-US" smtClean="0"/>
              <a:t>3</a:t>
            </a:fld>
            <a:endParaRPr lang="en-US" dirty="0"/>
          </a:p>
        </p:txBody>
      </p:sp>
    </p:spTree>
    <p:extLst>
      <p:ext uri="{BB962C8B-B14F-4D97-AF65-F5344CB8AC3E}">
        <p14:creationId xmlns:p14="http://schemas.microsoft.com/office/powerpoint/2010/main" val="1758955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As this slide says, a parent or legal guardian must provide consent on behalf of a minor (under age 18) before health care services are provided, with several important exceptions.</a:t>
            </a:r>
          </a:p>
          <a:p>
            <a:r>
              <a:rPr lang="en-US" sz="960" kern="1200" dirty="0">
                <a:solidFill>
                  <a:schemeClr val="tx1"/>
                </a:solidFill>
                <a:effectLst/>
                <a:latin typeface="+mn-lt"/>
                <a:ea typeface="+mn-ea"/>
                <a:cs typeface="+mn-cs"/>
              </a:rPr>
              <a:t> </a:t>
            </a:r>
          </a:p>
          <a:p>
            <a:r>
              <a:rPr lang="en-US" sz="960" kern="1200" dirty="0">
                <a:solidFill>
                  <a:schemeClr val="tx1"/>
                </a:solidFill>
                <a:effectLst/>
                <a:latin typeface="+mn-lt"/>
                <a:ea typeface="+mn-ea"/>
                <a:cs typeface="+mn-cs"/>
              </a:rPr>
              <a:t>These exceptions are based on: </a:t>
            </a:r>
          </a:p>
          <a:p>
            <a:pPr marL="171450" indent="-171450">
              <a:buFont typeface="Arial" panose="020B0604020202020204" pitchFamily="34" charset="0"/>
              <a:buChar char="•"/>
            </a:pPr>
            <a:r>
              <a:rPr lang="en-US" sz="960" kern="1200" dirty="0">
                <a:solidFill>
                  <a:schemeClr val="tx1"/>
                </a:solidFill>
                <a:effectLst/>
                <a:latin typeface="+mn-lt"/>
                <a:ea typeface="+mn-ea"/>
                <a:cs typeface="+mn-cs"/>
              </a:rPr>
              <a:t>A minor’s </a:t>
            </a:r>
            <a:r>
              <a:rPr lang="en-US" sz="960" b="1" kern="1200" dirty="0">
                <a:solidFill>
                  <a:schemeClr val="tx1"/>
                </a:solidFill>
                <a:effectLst/>
                <a:latin typeface="+mn-lt"/>
                <a:ea typeface="+mn-ea"/>
                <a:cs typeface="+mn-cs"/>
              </a:rPr>
              <a:t>status</a:t>
            </a:r>
            <a:r>
              <a:rPr lang="en-US" sz="960" b="0" kern="1200" dirty="0">
                <a:solidFill>
                  <a:schemeClr val="tx1"/>
                </a:solidFill>
                <a:effectLst/>
                <a:latin typeface="+mn-lt"/>
                <a:ea typeface="+mn-ea"/>
                <a:cs typeface="+mn-cs"/>
              </a:rPr>
              <a:t>, or</a:t>
            </a:r>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baseline="0" dirty="0">
                <a:solidFill>
                  <a:schemeClr val="tx1"/>
                </a:solidFill>
                <a:effectLst/>
                <a:latin typeface="+mn-lt"/>
                <a:ea typeface="+mn-ea"/>
                <a:cs typeface="+mn-cs"/>
              </a:rPr>
              <a:t>T</a:t>
            </a:r>
            <a:r>
              <a:rPr lang="en-US" sz="960" kern="1200" dirty="0">
                <a:solidFill>
                  <a:schemeClr val="tx1"/>
                </a:solidFill>
                <a:effectLst/>
                <a:latin typeface="+mn-lt"/>
                <a:ea typeface="+mn-ea"/>
                <a:cs typeface="+mn-cs"/>
              </a:rPr>
              <a:t>he </a:t>
            </a:r>
            <a:r>
              <a:rPr lang="en-US" sz="960" b="1" kern="1200" dirty="0">
                <a:solidFill>
                  <a:schemeClr val="tx1"/>
                </a:solidFill>
                <a:effectLst/>
                <a:latin typeface="+mn-lt"/>
                <a:ea typeface="+mn-ea"/>
                <a:cs typeface="+mn-cs"/>
              </a:rPr>
              <a:t>type of service </a:t>
            </a:r>
            <a:r>
              <a:rPr lang="en-US" sz="960" kern="1200" dirty="0">
                <a:solidFill>
                  <a:schemeClr val="tx1"/>
                </a:solidFill>
                <a:effectLst/>
                <a:latin typeface="+mn-lt"/>
                <a:ea typeface="+mn-ea"/>
                <a:cs typeface="+mn-cs"/>
              </a:rPr>
              <a:t>requested</a:t>
            </a:r>
            <a:r>
              <a:rPr lang="en-US" sz="960" kern="1200" baseline="0" dirty="0">
                <a:solidFill>
                  <a:schemeClr val="tx1"/>
                </a:solidFill>
                <a:effectLst/>
                <a:latin typeface="+mn-lt"/>
                <a:ea typeface="+mn-ea"/>
                <a:cs typeface="+mn-cs"/>
              </a:rPr>
              <a:t> </a:t>
            </a:r>
          </a:p>
          <a:p>
            <a:pPr marL="0" lvl="0" indent="0">
              <a:buFont typeface="Arial" panose="020B0604020202020204" pitchFamily="34" charset="0"/>
              <a:buNone/>
            </a:pPr>
            <a:endParaRPr lang="en-US" sz="960" kern="1200" baseline="0" dirty="0">
              <a:solidFill>
                <a:schemeClr val="tx1"/>
              </a:solidFill>
              <a:effectLst/>
              <a:latin typeface="+mn-lt"/>
              <a:ea typeface="+mn-ea"/>
              <a:cs typeface="+mn-cs"/>
            </a:endParaRPr>
          </a:p>
          <a:p>
            <a:pPr marL="0" lvl="0" indent="0">
              <a:buFont typeface="Arial" panose="020B0604020202020204" pitchFamily="34" charset="0"/>
              <a:buNone/>
            </a:pPr>
            <a:r>
              <a:rPr lang="en-US" sz="960" kern="1200" baseline="0" dirty="0">
                <a:solidFill>
                  <a:schemeClr val="tx1"/>
                </a:solidFill>
                <a:effectLst/>
                <a:latin typeface="+mn-lt"/>
                <a:ea typeface="+mn-ea"/>
                <a:cs typeface="+mn-cs"/>
              </a:rPr>
              <a:t>Again, these laws can sometimes be confusing, so I’m passing out a handout that summarizes these exceptions. If it’s helpful, you can keep this on hand for quick reference in the future. </a:t>
            </a:r>
          </a:p>
          <a:p>
            <a:pPr marL="0" lvl="0" indent="0">
              <a:buFont typeface="Arial" panose="020B0604020202020204" pitchFamily="34" charset="0"/>
              <a:buNone/>
            </a:pPr>
            <a:endParaRPr lang="en-US" sz="960" i="1" kern="1200" baseline="0" dirty="0">
              <a:solidFill>
                <a:schemeClr val="tx1"/>
              </a:solidFill>
              <a:effectLst/>
              <a:latin typeface="+mn-lt"/>
              <a:ea typeface="+mn-ea"/>
              <a:cs typeface="+mn-cs"/>
            </a:endParaRPr>
          </a:p>
          <a:p>
            <a:pPr marL="0" lvl="0" indent="0">
              <a:buFont typeface="Arial" panose="020B0604020202020204" pitchFamily="34" charset="0"/>
              <a:buNone/>
            </a:pPr>
            <a:r>
              <a:rPr lang="en-US" sz="960" i="1" kern="1200" dirty="0">
                <a:solidFill>
                  <a:schemeClr val="tx1"/>
                </a:solidFill>
                <a:effectLst/>
                <a:latin typeface="+mn-lt"/>
                <a:ea typeface="+mn-ea"/>
                <a:cs typeface="+mn-cs"/>
              </a:rPr>
              <a:t>[Pass out the</a:t>
            </a:r>
            <a:r>
              <a:rPr lang="en-US" sz="960" i="1" kern="1200" baseline="0" dirty="0">
                <a:solidFill>
                  <a:schemeClr val="tx1"/>
                </a:solidFill>
                <a:effectLst/>
                <a:latin typeface="+mn-lt"/>
                <a:ea typeface="+mn-ea"/>
                <a:cs typeface="+mn-cs"/>
              </a:rPr>
              <a:t> “Wyoming</a:t>
            </a:r>
            <a:r>
              <a:rPr lang="en-US" sz="960" i="1" kern="1200" dirty="0">
                <a:solidFill>
                  <a:schemeClr val="tx1"/>
                </a:solidFill>
                <a:effectLst/>
                <a:latin typeface="+mn-lt"/>
                <a:ea typeface="+mn-ea"/>
                <a:cs typeface="+mn-cs"/>
              </a:rPr>
              <a:t> Minor Consent &amp; Confidentiality Laws” handout.]</a:t>
            </a:r>
          </a:p>
          <a:p>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209181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let’s look at the exceptions based on status. </a:t>
            </a:r>
          </a:p>
          <a:p>
            <a:endParaRPr lang="en-US" baseline="0" dirty="0"/>
          </a:p>
          <a:p>
            <a:r>
              <a:rPr lang="en-US" dirty="0"/>
              <a:t>If</a:t>
            </a:r>
            <a:r>
              <a:rPr lang="en-US" baseline="0" dirty="0"/>
              <a:t> a minor has any of these four statuses, they can consent to health care services without a parent or guardian’s permission. </a:t>
            </a:r>
          </a:p>
          <a:p>
            <a:pPr marL="171450" indent="-171450">
              <a:buFont typeface="Arial" panose="020B0604020202020204" pitchFamily="34" charset="0"/>
              <a:buChar char="•"/>
            </a:pPr>
            <a:r>
              <a:rPr lang="en-US" baseline="0" dirty="0"/>
              <a:t>Emancipated by court order</a:t>
            </a:r>
          </a:p>
          <a:p>
            <a:pPr marL="171450" indent="-171450">
              <a:buFont typeface="Arial" panose="020B0604020202020204" pitchFamily="34" charset="0"/>
              <a:buChar char="•"/>
            </a:pPr>
            <a:r>
              <a:rPr lang="en-US" baseline="0" dirty="0"/>
              <a:t>Married</a:t>
            </a:r>
          </a:p>
          <a:p>
            <a:pPr marL="171450" indent="-171450">
              <a:buFont typeface="Arial" panose="020B0604020202020204" pitchFamily="34" charset="0"/>
              <a:buChar char="•"/>
            </a:pPr>
            <a:r>
              <a:rPr lang="en-US" baseline="0" dirty="0"/>
              <a:t>On active military duty</a:t>
            </a:r>
          </a:p>
          <a:p>
            <a:pPr marL="171450" indent="-171450">
              <a:buFont typeface="Arial" panose="020B0604020202020204" pitchFamily="34" charset="0"/>
              <a:buChar char="•"/>
            </a:pPr>
            <a:r>
              <a:rPr lang="en-US" baseline="0" dirty="0"/>
              <a:t>Living apart from his/her parents or guardian and is managing his/her own affairs regardless of his source of income</a:t>
            </a:r>
          </a:p>
          <a:p>
            <a:endParaRPr lang="en-US" baseline="0" dirty="0"/>
          </a:p>
        </p:txBody>
      </p:sp>
      <p:sp>
        <p:nvSpPr>
          <p:cNvPr id="4" name="Slide Number Placeholder 3"/>
          <p:cNvSpPr>
            <a:spLocks noGrp="1"/>
          </p:cNvSpPr>
          <p:nvPr>
            <p:ph type="sldNum" sz="quarter" idx="10"/>
          </p:nvPr>
        </p:nvSpPr>
        <p:spPr/>
        <p:txBody>
          <a:bodyPr/>
          <a:lstStyle/>
          <a:p>
            <a:fld id="{DD02C4DE-1B8A-4E20-9B71-ACF1E91FF3F0}" type="slidenum">
              <a:rPr lang="en-US" smtClean="0"/>
              <a:t>5</a:t>
            </a:fld>
            <a:endParaRPr lang="en-US"/>
          </a:p>
        </p:txBody>
      </p:sp>
    </p:spTree>
    <p:extLst>
      <p:ext uri="{BB962C8B-B14F-4D97-AF65-F5344CB8AC3E}">
        <p14:creationId xmlns:p14="http://schemas.microsoft.com/office/powerpoint/2010/main" val="727529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lang="en-US" dirty="0"/>
              <a:t>Now</a:t>
            </a:r>
            <a:r>
              <a:rPr lang="en-US" baseline="0" dirty="0"/>
              <a:t> let’s look at the exceptions based on type of service. </a:t>
            </a:r>
            <a:r>
              <a:rPr lang="en-US" strike="noStrike" dirty="0"/>
              <a:t>Each</a:t>
            </a:r>
            <a:r>
              <a:rPr lang="en-US" strike="noStrike" baseline="0" dirty="0"/>
              <a:t> state has certain services that a minor may consent to without a parent or guardian’s consent.  Remember, a parent may still find out about the service, so it may not actually be confidential, but it’s important to note that legally, a minor does not need a parent to consent to these services: </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mn-lt"/>
                <a:ea typeface="+mn-ea"/>
                <a:cs typeface="+mn-cs"/>
              </a:rPr>
              <a:t>Emergency care (If parents or guardian of the minor cannot with reasonable diligence be located and the minor's need for health care treatment is sufficiently urgent to require immediate attention)</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Roboto"/>
                <a:ea typeface="+mn-ea"/>
                <a:cs typeface="+mn-cs"/>
              </a:rPr>
              <a:t>Examination and treatment of Sexually Transmitted Diseases </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Roboto"/>
                <a:ea typeface="+mn-ea"/>
                <a:cs typeface="+mn-cs"/>
              </a:rPr>
              <a:t>Sexual assault care (If parents or guardian of the minor cannot be contacted)</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Roboto"/>
                <a:ea typeface="+mn-ea"/>
                <a:cs typeface="+mn-cs"/>
              </a:rPr>
              <a:t>Tobacco cessation services (if minor is 12 years of age or older, is a smoker or user of tobacco products, and the health care to which the minor consents is a tobacco cessation program approved by the department of health)</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Wyoming law does not expressly allow minors to consent to HIV pre-exposure prophylaxis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without parental/guardian involvement. It is considered best practice as part of routine STI prevention to counsel clients on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use when indicated or requested. However, we recommend that you confer with your legal and/or risk management team, and state public health officials, to develop institutional policies around providing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without parental/guardian consent. You can contact Wyoming Department of Health HIV Prevention Program Manager at 307-777-3562.</a:t>
            </a:r>
            <a:endParaRPr kumimoji="0" lang="en-US" sz="2400" b="0" i="0" u="none" strike="noStrike" kern="1200" cap="none" spc="0" normalizeH="0" baseline="0" noProof="0" dirty="0">
              <a:ln>
                <a:noFill/>
              </a:ln>
              <a:solidFill>
                <a:prstClr val="white"/>
              </a:solidFill>
              <a:effectLst/>
              <a:uLnTx/>
              <a:uFillTx/>
              <a:latin typeface="Roboto"/>
              <a:ea typeface="+mn-ea"/>
              <a:cs typeface="+mn-cs"/>
            </a:endParaRPr>
          </a:p>
          <a:p>
            <a:pPr marL="171450" lvl="0" indent="-171450">
              <a:buFont typeface="Arial" panose="020B0604020202020204" pitchFamily="34" charset="0"/>
              <a:buChar char="•"/>
            </a:pPr>
            <a:endParaRPr lang="en-US" sz="1000" kern="1200" dirty="0">
              <a:solidFill>
                <a:schemeClr val="tx1"/>
              </a:solidFill>
              <a:effectLst/>
              <a:latin typeface="+mn-lt"/>
              <a:ea typeface="+mn-ea"/>
              <a:cs typeface="+mn-cs"/>
            </a:endParaRPr>
          </a:p>
          <a:p>
            <a:pPr marL="0" lvl="0" indent="0">
              <a:buFont typeface="Arial" panose="020B0604020202020204" pitchFamily="34" charset="0"/>
              <a:buNone/>
            </a:pPr>
            <a:r>
              <a:rPr lang="en-US" sz="1000" kern="1200" dirty="0">
                <a:solidFill>
                  <a:schemeClr val="tx1"/>
                </a:solidFill>
                <a:effectLst/>
                <a:latin typeface="+mn-lt"/>
                <a:ea typeface="+mn-ea"/>
                <a:cs typeface="+mn-cs"/>
              </a:rPr>
              <a:t> Are there any questions?</a:t>
            </a:r>
          </a:p>
          <a:p>
            <a:pPr marL="0" marR="0" lvl="0" indent="0" algn="l" defTabSz="731611" rtl="0" eaLnBrk="1" fontAlgn="auto" latinLnBrk="0" hangingPunct="1">
              <a:lnSpc>
                <a:spcPct val="100000"/>
              </a:lnSpc>
              <a:spcBef>
                <a:spcPts val="0"/>
              </a:spcBef>
              <a:spcAft>
                <a:spcPts val="0"/>
              </a:spcAft>
              <a:buClrTx/>
              <a:buSzTx/>
              <a:buFontTx/>
              <a:buNone/>
              <a:tabLst/>
              <a:defRPr/>
            </a:pPr>
            <a:endParaRPr lang="en-US" strike="noStrike" baseline="0" dirty="0"/>
          </a:p>
        </p:txBody>
      </p:sp>
      <p:sp>
        <p:nvSpPr>
          <p:cNvPr id="4" name="Slide Number Placeholder 3"/>
          <p:cNvSpPr>
            <a:spLocks noGrp="1"/>
          </p:cNvSpPr>
          <p:nvPr>
            <p:ph type="sldNum" sz="quarter" idx="10"/>
          </p:nvPr>
        </p:nvSpPr>
        <p:spPr/>
        <p:txBody>
          <a:bodyPr/>
          <a:lstStyle/>
          <a:p>
            <a:fld id="{DD02C4DE-1B8A-4E20-9B71-ACF1E91FF3F0}" type="slidenum">
              <a:rPr lang="en-US" smtClean="0"/>
              <a:t>6</a:t>
            </a:fld>
            <a:endParaRPr lang="en-US"/>
          </a:p>
        </p:txBody>
      </p:sp>
    </p:spTree>
    <p:extLst>
      <p:ext uri="{BB962C8B-B14F-4D97-AF65-F5344CB8AC3E}">
        <p14:creationId xmlns:p14="http://schemas.microsoft.com/office/powerpoint/2010/main" val="839193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Now we’re going to review when a minor’s confidentiality must be overridden. Health care providers must override the minor’s confidentiality and report if… </a:t>
            </a:r>
          </a:p>
          <a:p>
            <a:endParaRPr lang="en-US" sz="960" kern="1200" dirty="0">
              <a:solidFill>
                <a:schemeClr val="tx1"/>
              </a:solidFill>
              <a:effectLst/>
              <a:latin typeface="+mn-lt"/>
              <a:ea typeface="+mn-ea"/>
              <a:cs typeface="+mn-cs"/>
            </a:endParaRPr>
          </a:p>
          <a:p>
            <a:pPr marL="171450" indent="-171450">
              <a:buFont typeface="Arial" panose="020B0604020202020204" pitchFamily="34" charset="0"/>
              <a:buChar char="•"/>
            </a:pPr>
            <a:r>
              <a:rPr lang="en-US" sz="960" kern="1200" dirty="0">
                <a:solidFill>
                  <a:schemeClr val="tx1"/>
                </a:solidFill>
                <a:effectLst/>
                <a:latin typeface="+mn-lt"/>
                <a:ea typeface="+mn-ea"/>
                <a:cs typeface="+mn-cs"/>
              </a:rPr>
              <a:t>The minor is a risk to themselves or someone else</a:t>
            </a:r>
          </a:p>
          <a:p>
            <a:pPr marL="171450" indent="-171450">
              <a:buFont typeface="Arial" panose="020B0604020202020204" pitchFamily="34" charset="0"/>
              <a:buChar char="•"/>
            </a:pPr>
            <a:r>
              <a:rPr lang="en-US" sz="960" kern="1200" dirty="0">
                <a:solidFill>
                  <a:schemeClr val="tx1"/>
                </a:solidFill>
                <a:effectLst/>
                <a:latin typeface="+mn-lt"/>
                <a:ea typeface="+mn-ea"/>
                <a:cs typeface="+mn-cs"/>
              </a:rPr>
              <a:t>There is suspicion of physical or mental injury, harm or imminent danger to the physical or mental health or welfare of a child other than by accidental means</a:t>
            </a:r>
          </a:p>
          <a:p>
            <a:pPr marL="171450" indent="-171450">
              <a:buFont typeface="Arial" panose="020B0604020202020204" pitchFamily="34" charset="0"/>
              <a:buChar char="•"/>
            </a:pPr>
            <a:r>
              <a:rPr lang="en-US" sz="960" kern="1200" dirty="0">
                <a:solidFill>
                  <a:schemeClr val="tx1"/>
                </a:solidFill>
                <a:effectLst/>
                <a:latin typeface="+mn-lt"/>
                <a:ea typeface="+mn-ea"/>
                <a:cs typeface="+mn-cs"/>
              </a:rPr>
              <a:t>There is suspicion of the commission or allowing the commission of a sexual offense against the minor</a:t>
            </a:r>
          </a:p>
          <a:p>
            <a:endParaRPr lang="en-US" sz="960" kern="1200" dirty="0">
              <a:solidFill>
                <a:schemeClr val="tx1"/>
              </a:solidFill>
              <a:effectLst/>
              <a:latin typeface="+mn-lt"/>
              <a:ea typeface="+mn-ea"/>
              <a:cs typeface="+mn-cs"/>
            </a:endParaRP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Please review the Confidentiality/Minor Consent Laws handout for more information about these specific definitions in Wyoming state law</a:t>
            </a:r>
          </a:p>
          <a:p>
            <a:endParaRPr lang="en-US" sz="96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7</a:t>
            </a:fld>
            <a:endParaRPr lang="en-US"/>
          </a:p>
        </p:txBody>
      </p:sp>
    </p:spTree>
    <p:extLst>
      <p:ext uri="{BB962C8B-B14F-4D97-AF65-F5344CB8AC3E}">
        <p14:creationId xmlns:p14="http://schemas.microsoft.com/office/powerpoint/2010/main" val="480794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go</a:t>
            </a:r>
            <a:r>
              <a:rPr lang="en-US" sz="960" kern="1200" baseline="0" dirty="0">
                <a:solidFill>
                  <a:schemeClr val="tx1"/>
                </a:solidFill>
                <a:effectLst/>
                <a:latin typeface="+mn-lt"/>
                <a:ea typeface="+mn-ea"/>
                <a:cs typeface="+mn-cs"/>
              </a:rPr>
              <a:t> </a:t>
            </a:r>
            <a:r>
              <a:rPr lang="en-US" sz="960" kern="1200" dirty="0">
                <a:solidFill>
                  <a:schemeClr val="tx1"/>
                </a:solidFill>
                <a:effectLst/>
                <a:latin typeface="+mn-lt"/>
                <a:ea typeface="+mn-ea"/>
                <a:cs typeface="+mn-cs"/>
              </a:rPr>
              <a:t>back to our 15-year-old patient scenario, Cheyenne. We’ll answer these questions together as I read through them.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Can Cheyenne receive STI testing without a parent’s permission? [Answer: Yes, Cheyenne can be tested for</a:t>
            </a:r>
            <a:r>
              <a:rPr lang="en-US" sz="960" kern="1200" baseline="0" dirty="0">
                <a:solidFill>
                  <a:schemeClr val="tx1"/>
                </a:solidFill>
                <a:effectLst/>
                <a:latin typeface="+mn-lt"/>
                <a:ea typeface="+mn-ea"/>
                <a:cs typeface="+mn-cs"/>
              </a:rPr>
              <a:t> all STIs without her parent’s consent.</a:t>
            </a:r>
            <a:r>
              <a:rPr lang="en-US" sz="96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Can she receive STI treatment? [Answer: Yes] </a:t>
            </a:r>
          </a:p>
          <a:p>
            <a:pPr marL="171450" indent="-171450">
              <a:buFont typeface="Arial" panose="020B0604020202020204" pitchFamily="34" charset="0"/>
              <a:buChar char="•"/>
            </a:pPr>
            <a:r>
              <a:rPr lang="en-US" sz="960" strike="noStrike" kern="1200" dirty="0">
                <a:solidFill>
                  <a:schemeClr val="tx1"/>
                </a:solidFill>
                <a:effectLst/>
                <a:latin typeface="+mn-lt"/>
                <a:ea typeface="+mn-ea"/>
                <a:cs typeface="+mn-cs"/>
              </a:rPr>
              <a:t>Can</a:t>
            </a:r>
            <a:r>
              <a:rPr lang="en-US" sz="960" strike="noStrike" kern="1200" baseline="0" dirty="0">
                <a:solidFill>
                  <a:schemeClr val="tx1"/>
                </a:solidFill>
                <a:effectLst/>
                <a:latin typeface="+mn-lt"/>
                <a:ea typeface="+mn-ea"/>
                <a:cs typeface="+mn-cs"/>
              </a:rPr>
              <a:t> the provider talk to Cheyenne’s mother without Cheyenne’s consent? [No</a:t>
            </a:r>
            <a:r>
              <a:rPr lang="en-US" sz="960" b="0" i="0" strike="noStrike" kern="1200" baseline="0" dirty="0">
                <a:solidFill>
                  <a:schemeClr val="tx1"/>
                </a:solidFill>
                <a:effectLst/>
                <a:latin typeface="+mn-lt"/>
                <a:ea typeface="+mn-ea"/>
                <a:cs typeface="+mn-cs"/>
              </a:rPr>
              <a:t>. Under the HIPAA Privacy Rule, Cheyenne’s provider cannot give her parent’s access to this information since the consent of her parent is not required under state law. ]</a:t>
            </a:r>
          </a:p>
          <a:p>
            <a:pPr marL="0" indent="0">
              <a:buFont typeface="Arial" panose="020B0604020202020204" pitchFamily="34" charset="0"/>
              <a:buNone/>
            </a:pPr>
            <a:endParaRPr lang="en-US" sz="960" b="0" i="0" strike="noStrike" kern="1200" baseline="0" dirty="0">
              <a:solidFill>
                <a:schemeClr val="tx1"/>
              </a:solidFill>
              <a:effectLst/>
              <a:latin typeface="+mn-lt"/>
              <a:ea typeface="+mn-ea"/>
              <a:cs typeface="+mn-cs"/>
            </a:endParaRPr>
          </a:p>
          <a:p>
            <a:pPr marL="0" indent="0">
              <a:buFont typeface="Arial" panose="020B0604020202020204" pitchFamily="34" charset="0"/>
              <a:buNone/>
            </a:pPr>
            <a:r>
              <a:rPr lang="en-US" sz="960" b="0" i="0" strike="noStrike" kern="1200" baseline="0" dirty="0">
                <a:solidFill>
                  <a:schemeClr val="tx1"/>
                </a:solidFill>
                <a:effectLst/>
                <a:latin typeface="+mn-lt"/>
                <a:ea typeface="+mn-ea"/>
                <a:cs typeface="+mn-cs"/>
              </a:rPr>
              <a:t>As we talked about at the beginning, there are different perspectives and feelings about how parents should be involved in their teen’s health care.  It can be helpful to consider how each of our own feelings affects the care we provide. [</a:t>
            </a:r>
            <a:r>
              <a:rPr lang="en-US" sz="960" b="0" i="1" strike="noStrike" kern="1200" baseline="0" dirty="0">
                <a:solidFill>
                  <a:schemeClr val="tx1"/>
                </a:solidFill>
                <a:effectLst/>
                <a:latin typeface="+mn-lt"/>
                <a:ea typeface="+mn-ea"/>
                <a:cs typeface="+mn-cs"/>
              </a:rPr>
              <a:t>If time allows, you may choose to discuss what approach your health center takes to protecting minor confidentiality</a:t>
            </a:r>
            <a:r>
              <a:rPr lang="en-US" sz="960" b="0" i="0" strike="noStrike" kern="1200" baseline="0" dirty="0">
                <a:solidFill>
                  <a:schemeClr val="tx1"/>
                </a:solidFill>
                <a:effectLst/>
                <a:latin typeface="+mn-lt"/>
                <a:ea typeface="+mn-ea"/>
                <a:cs typeface="+mn-cs"/>
              </a:rPr>
              <a:t>.]</a:t>
            </a:r>
            <a:endParaRPr lang="en-US" sz="960"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8</a:t>
            </a:fld>
            <a:endParaRPr lang="en-US"/>
          </a:p>
        </p:txBody>
      </p:sp>
    </p:spTree>
    <p:extLst>
      <p:ext uri="{BB962C8B-B14F-4D97-AF65-F5344CB8AC3E}">
        <p14:creationId xmlns:p14="http://schemas.microsoft.com/office/powerpoint/2010/main" val="4093239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general, a minor’s parent/legal guardian is authorized to access the minor’s medical records. </a:t>
            </a:r>
          </a:p>
          <a:p>
            <a:endParaRPr lang="en-US" sz="1200" dirty="0"/>
          </a:p>
          <a:p>
            <a:r>
              <a:rPr lang="en-US" sz="1200" dirty="0"/>
              <a:t>However, a minor’s confidentiality must be protected if:</a:t>
            </a:r>
          </a:p>
          <a:p>
            <a:r>
              <a:rPr lang="en-US" sz="1200" dirty="0"/>
              <a:t>1. the minor is the one who consents to care and the consent of the parent is not required under State or other applicable law;</a:t>
            </a:r>
          </a:p>
          <a:p>
            <a:r>
              <a:rPr lang="en-US" sz="1200" dirty="0"/>
              <a:t>2. the minor obtains care at the direction of a court or a person appointed by the court; and</a:t>
            </a:r>
          </a:p>
          <a:p>
            <a:r>
              <a:rPr lang="en-US" sz="1200" dirty="0"/>
              <a:t>3. the parent agrees that the minor and the health care provider may have a confidential relationship (and to the extent that the parent agrees to.)</a:t>
            </a:r>
          </a:p>
          <a:p>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9</a:t>
            </a:fld>
            <a:endParaRPr lang="en-US" dirty="0"/>
          </a:p>
        </p:txBody>
      </p:sp>
    </p:spTree>
    <p:extLst>
      <p:ext uri="{BB962C8B-B14F-4D97-AF65-F5344CB8AC3E}">
        <p14:creationId xmlns:p14="http://schemas.microsoft.com/office/powerpoint/2010/main" val="2667129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300703" y="1713398"/>
            <a:ext cx="3011648" cy="2966762"/>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703" y="4879706"/>
            <a:ext cx="1692386" cy="395595"/>
          </a:xfrm>
          <a:prstGeom prst="rect">
            <a:avLst/>
          </a:prstGeom>
        </p:spPr>
      </p:pic>
      <p:sp>
        <p:nvSpPr>
          <p:cNvPr id="2" name="Title 1"/>
          <p:cNvSpPr>
            <a:spLocks noGrp="1"/>
          </p:cNvSpPr>
          <p:nvPr>
            <p:ph type="title"/>
          </p:nvPr>
        </p:nvSpPr>
        <p:spPr>
          <a:ln>
            <a:noFill/>
          </a:ln>
        </p:spPr>
        <p:txBody>
          <a:bodyPr/>
          <a:lstStyle/>
          <a:p>
            <a:r>
              <a:rPr lang="en-US" dirty="0"/>
              <a:t>Click to edit Master title style</a:t>
            </a:r>
          </a:p>
        </p:txBody>
      </p:sp>
    </p:spTree>
    <p:extLst>
      <p:ext uri="{BB962C8B-B14F-4D97-AF65-F5344CB8AC3E}">
        <p14:creationId xmlns:p14="http://schemas.microsoft.com/office/powerpoint/2010/main" val="119385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8229601" cy="99056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marL="1371600" indent="0">
              <a:buNone/>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6" y="293793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8" y="422992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15911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3796393"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7" y="2957598"/>
            <a:ext cx="3800332"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9" y="4249589"/>
            <a:ext cx="3800332"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hasCustomPrompt="1"/>
          </p:nvPr>
        </p:nvSpPr>
        <p:spPr>
          <a:xfrm>
            <a:off x="5166700" y="1381281"/>
            <a:ext cx="3834426"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hasCustomPrompt="1"/>
          </p:nvPr>
        </p:nvSpPr>
        <p:spPr>
          <a:xfrm>
            <a:off x="5166435" y="2959870"/>
            <a:ext cx="3838405"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hasCustomPrompt="1"/>
          </p:nvPr>
        </p:nvSpPr>
        <p:spPr>
          <a:xfrm>
            <a:off x="5168707" y="4251861"/>
            <a:ext cx="3838405"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88386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18179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407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529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92053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6064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868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995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23962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58244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58262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2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893112"/>
            <a:ext cx="523733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         </a:t>
            </a:r>
          </a:p>
        </p:txBody>
      </p:sp>
      <p:sp>
        <p:nvSpPr>
          <p:cNvPr id="10" name="Text Placeholder 11"/>
          <p:cNvSpPr>
            <a:spLocks noGrp="1"/>
          </p:cNvSpPr>
          <p:nvPr>
            <p:ph type="body" sz="quarter" idx="11" hasCustomPrompt="1"/>
          </p:nvPr>
        </p:nvSpPr>
        <p:spPr>
          <a:xfrm>
            <a:off x="3755923" y="1379009"/>
            <a:ext cx="5237266"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28962"/>
            <a:ext cx="2572109" cy="2572109"/>
          </a:xfrm>
          <a:prstGeom prst="rect">
            <a:avLst/>
          </a:prstGeom>
        </p:spPr>
      </p:pic>
    </p:spTree>
    <p:extLst>
      <p:ext uri="{BB962C8B-B14F-4D97-AF65-F5344CB8AC3E}">
        <p14:creationId xmlns:p14="http://schemas.microsoft.com/office/powerpoint/2010/main" val="330967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25691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95671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92405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003366"/>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6369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96683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41840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46028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82044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90470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99292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56346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96675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05526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36270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3" name="Media Placeholder 2"/>
          <p:cNvSpPr>
            <a:spLocks noGrp="1"/>
          </p:cNvSpPr>
          <p:nvPr>
            <p:ph type="media" sz="quarter" idx="13"/>
          </p:nvPr>
        </p:nvSpPr>
        <p:spPr>
          <a:xfrm>
            <a:off x="763587" y="1036833"/>
            <a:ext cx="8229601" cy="3789701"/>
          </a:xfrm>
          <a:prstGeom prst="rect">
            <a:avLst/>
          </a:prstGeom>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08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31432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02987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23554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73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22843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5389" y="3454744"/>
            <a:ext cx="3867690" cy="386769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49300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669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362" y="1379009"/>
            <a:ext cx="8229763"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524" y="3534043"/>
            <a:ext cx="8221664"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287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marL="1828800" indent="0">
              <a:buNone/>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hasCustomPrompt="1"/>
          </p:nvPr>
        </p:nvSpPr>
        <p:spPr>
          <a:xfrm>
            <a:off x="771503" y="3523403"/>
            <a:ext cx="3850552"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25675"/>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2291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932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2400" b="1"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hasCustomPrompt="1"/>
          </p:nvPr>
        </p:nvSpPr>
        <p:spPr>
          <a:xfrm>
            <a:off x="771503" y="3592227"/>
            <a:ext cx="3850552"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94499"/>
            <a:ext cx="3868541"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1713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5.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15" name="Straight Connector 14"/>
          <p:cNvCxnSpPr/>
          <p:nvPr userDrawn="1"/>
        </p:nvCxnSpPr>
        <p:spPr>
          <a:xfrm>
            <a:off x="3938992" y="3167147"/>
            <a:ext cx="5817783" cy="0"/>
          </a:xfrm>
          <a:prstGeom prst="line">
            <a:avLst/>
          </a:prstGeom>
          <a:ln w="12700">
            <a:solidFill>
              <a:srgbClr val="99CC33">
                <a:alpha val="60000"/>
              </a:srgb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rot="16200000">
            <a:off x="1011276" y="2600359"/>
            <a:ext cx="5491597" cy="274258"/>
          </a:xfrm>
          <a:prstGeom prst="rect">
            <a:avLst/>
          </a:prstGeom>
        </p:spPr>
      </p:pic>
      <p:grpSp>
        <p:nvGrpSpPr>
          <p:cNvPr id="8" name="Group 7"/>
          <p:cNvGrpSpPr/>
          <p:nvPr userDrawn="1"/>
        </p:nvGrpSpPr>
        <p:grpSpPr>
          <a:xfrm>
            <a:off x="186732" y="340960"/>
            <a:ext cx="2891385" cy="1174705"/>
            <a:chOff x="1" y="340960"/>
            <a:chExt cx="2891385" cy="1174705"/>
          </a:xfrm>
        </p:grpSpPr>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820769" y="340960"/>
              <a:ext cx="1070617" cy="1174705"/>
            </a:xfrm>
            <a:prstGeom prst="rect">
              <a:avLst/>
            </a:prstGeom>
            <a:noFill/>
            <a:effectLst/>
          </p:spPr>
        </p:pic>
        <p:sp>
          <p:nvSpPr>
            <p:cNvPr id="10" name="TextBox 9"/>
            <p:cNvSpPr txBox="1"/>
            <p:nvPr userDrawn="1"/>
          </p:nvSpPr>
          <p:spPr>
            <a:xfrm>
              <a:off x="1" y="543592"/>
              <a:ext cx="1895666" cy="584775"/>
            </a:xfrm>
            <a:prstGeom prst="rect">
              <a:avLst/>
            </a:prstGeom>
            <a:noFill/>
          </p:spPr>
          <p:txBody>
            <a:bodyPr wrap="square" rtlCol="0">
              <a:spAutoFit/>
            </a:bodyPr>
            <a:lstStyle/>
            <a:p>
              <a:pPr algn="l"/>
              <a:r>
                <a:rPr lang="en-US" sz="3200" b="1" dirty="0">
                  <a:solidFill>
                    <a:srgbClr val="003366"/>
                  </a:solidFill>
                  <a:latin typeface="+mj-lt"/>
                </a:rPr>
                <a:t>Sparks</a:t>
              </a:r>
            </a:p>
          </p:txBody>
        </p:sp>
      </p:grpSp>
      <p:sp>
        <p:nvSpPr>
          <p:cNvPr id="3" name="TextBox 2"/>
          <p:cNvSpPr txBox="1"/>
          <p:nvPr userDrawn="1"/>
        </p:nvSpPr>
        <p:spPr>
          <a:xfrm>
            <a:off x="6474313" y="5205046"/>
            <a:ext cx="3282462" cy="276999"/>
          </a:xfrm>
          <a:prstGeom prst="rect">
            <a:avLst/>
          </a:prstGeom>
          <a:noFill/>
        </p:spPr>
        <p:txBody>
          <a:bodyPr wrap="square" rtlCol="0">
            <a:spAutoFit/>
          </a:bodyPr>
          <a:lstStyle/>
          <a:p>
            <a:r>
              <a:rPr lang="en-US" sz="1200" dirty="0">
                <a:solidFill>
                  <a:srgbClr val="003366"/>
                </a:solidFill>
              </a:rPr>
              <a:t>© 2023 Regents of the University of Michigan</a:t>
            </a:r>
          </a:p>
        </p:txBody>
      </p:sp>
    </p:spTree>
    <p:extLst>
      <p:ext uri="{BB962C8B-B14F-4D97-AF65-F5344CB8AC3E}">
        <p14:creationId xmlns:p14="http://schemas.microsoft.com/office/powerpoint/2010/main" val="3321905776"/>
      </p:ext>
    </p:extLst>
  </p:cSld>
  <p:clrMap bg1="lt1" tx1="dk1" bg2="lt2" tx2="dk2" accent1="accent1" accent2="accent2" accent3="accent3" accent4="accent4" accent5="accent5" accent6="accent6" hlink="hlink" folHlink="folHlink"/>
  <p:sldLayoutIdLst>
    <p:sldLayoutId id="2147483727" r:id="rId1"/>
    <p:sldLayoutId id="2147483770" r:id="rId2"/>
    <p:sldLayoutId id="214748377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8656906" y="317318"/>
            <a:ext cx="329924" cy="362001"/>
          </a:xfrm>
          <a:prstGeom prst="rect">
            <a:avLst/>
          </a:prstGeom>
        </p:spPr>
      </p:pic>
      <p:sp>
        <p:nvSpPr>
          <p:cNvPr id="6" name="Title Placeholder 5"/>
          <p:cNvSpPr>
            <a:spLocks noGrp="1"/>
          </p:cNvSpPr>
          <p:nvPr>
            <p:ph type="title"/>
          </p:nvPr>
        </p:nvSpPr>
        <p:spPr>
          <a:xfrm>
            <a:off x="771524" y="263213"/>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909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32485AD-5E5A-C4E7-FE79-5FBC4C595531}"/>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100753800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481">
          <p15:clr>
            <a:srgbClr val="F26B43"/>
          </p15:clr>
        </p15:guide>
        <p15:guide id="3" pos="5665">
          <p15:clr>
            <a:srgbClr val="F26B43"/>
          </p15:clr>
        </p15:guide>
        <p15:guide id="4" orient="horz" pos="2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8656906" y="317644"/>
            <a:ext cx="329924" cy="362001"/>
          </a:xfrm>
          <a:prstGeom prst="rect">
            <a:avLst/>
          </a:prstGeom>
        </p:spPr>
      </p:pic>
      <p:sp>
        <p:nvSpPr>
          <p:cNvPr id="2" name="TextBox 1">
            <a:extLst>
              <a:ext uri="{FF2B5EF4-FFF2-40B4-BE49-F238E27FC236}">
                <a16:creationId xmlns:a16="http://schemas.microsoft.com/office/drawing/2014/main" id="{2A22A9E5-2E33-A98A-D107-F93C5D74FEC9}"/>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119403365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1"/>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45"/>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56906" y="317643"/>
            <a:ext cx="329924" cy="362001"/>
          </a:xfrm>
          <a:prstGeom prst="rect">
            <a:avLst/>
          </a:prstGeom>
        </p:spPr>
      </p:pic>
      <p:sp>
        <p:nvSpPr>
          <p:cNvPr id="2" name="TextBox 1">
            <a:extLst>
              <a:ext uri="{FF2B5EF4-FFF2-40B4-BE49-F238E27FC236}">
                <a16:creationId xmlns:a16="http://schemas.microsoft.com/office/drawing/2014/main" id="{613BE517-D6A0-8EC8-3791-DF15F6E2F982}"/>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341454809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orient="horz" pos="216">
          <p15:clr>
            <a:srgbClr val="F26B43"/>
          </p15:clr>
        </p15:guide>
        <p15:guide id="3" pos="5665">
          <p15:clr>
            <a:srgbClr val="F26B43"/>
          </p15:clr>
        </p15:guide>
        <p15:guide id="4" orient="horz" pos="31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82182421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p15:clr>
            <a:srgbClr val="F26B43"/>
          </p15:clr>
        </p15:guide>
        <p15:guide id="3" pos="5665">
          <p15:clr>
            <a:srgbClr val="F26B43"/>
          </p15:clr>
        </p15:guide>
        <p15:guide id="4" orient="horz" pos="3168">
          <p15:clr>
            <a:srgbClr val="F26B43"/>
          </p15:clr>
        </p15:guide>
        <p15:guide id="5" orient="horz" pos="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6"/>
          </p:nvPr>
        </p:nvPicPr>
        <p:blipFill>
          <a:blip r:embed="rId4" cstate="hqprint">
            <a:extLst>
              <a:ext uri="{28A0092B-C50C-407E-A947-70E740481C1C}">
                <a14:useLocalDpi xmlns:a14="http://schemas.microsoft.com/office/drawing/2010/main" val="0"/>
              </a:ext>
            </a:extLst>
          </a:blip>
          <a:srcRect t="16630" b="16630"/>
          <a:stretch>
            <a:fillRect/>
          </a:stretch>
        </p:blipFill>
        <p:spPr>
          <a:xfrm>
            <a:off x="307975" y="1665795"/>
            <a:ext cx="3023419" cy="3023418"/>
          </a:xfrm>
        </p:spPr>
      </p:pic>
      <p:sp>
        <p:nvSpPr>
          <p:cNvPr id="5" name="Title 11"/>
          <p:cNvSpPr>
            <a:spLocks noGrp="1"/>
          </p:cNvSpPr>
          <p:nvPr>
            <p:ph type="title"/>
          </p:nvPr>
        </p:nvSpPr>
        <p:spPr>
          <a:xfrm>
            <a:off x="3880623" y="5038"/>
            <a:ext cx="5876151" cy="2966762"/>
          </a:xfrm>
        </p:spPr>
        <p:txBody>
          <a:bodyPr/>
          <a:lstStyle/>
          <a:p>
            <a:r>
              <a:rPr lang="en-US" dirty="0"/>
              <a:t>Wyoming</a:t>
            </a:r>
            <a:br>
              <a:rPr lang="en-US" dirty="0"/>
            </a:br>
            <a:r>
              <a:rPr lang="en-US" dirty="0"/>
              <a:t>Minor Consent and Confidentiality Laws</a:t>
            </a:r>
          </a:p>
        </p:txBody>
      </p:sp>
      <p:sp>
        <p:nvSpPr>
          <p:cNvPr id="16" name="TextBox 15"/>
          <p:cNvSpPr txBox="1"/>
          <p:nvPr/>
        </p:nvSpPr>
        <p:spPr>
          <a:xfrm>
            <a:off x="4954871" y="3519820"/>
            <a:ext cx="3727654" cy="461665"/>
          </a:xfrm>
          <a:prstGeom prst="rect">
            <a:avLst/>
          </a:prstGeom>
          <a:noFill/>
        </p:spPr>
        <p:txBody>
          <a:bodyPr wrap="square" rtlCol="0">
            <a:spAutoFit/>
          </a:bodyPr>
          <a:lstStyle/>
          <a:p>
            <a:pPr algn="ctr"/>
            <a:r>
              <a:rPr lang="en-US" sz="1200" i="1" dirty="0"/>
              <a:t>For educational purposes only</a:t>
            </a:r>
          </a:p>
          <a:p>
            <a:pPr algn="ctr"/>
            <a:r>
              <a:rPr lang="en-US" sz="1200" i="1" dirty="0"/>
              <a:t>Updated July 2023</a:t>
            </a:r>
          </a:p>
        </p:txBody>
      </p:sp>
      <p:pic>
        <p:nvPicPr>
          <p:cNvPr id="2" name="Picture 1"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0405" y="4792450"/>
            <a:ext cx="723581" cy="598160"/>
          </a:xfrm>
          <a:prstGeom prst="rect">
            <a:avLst/>
          </a:prstGeom>
        </p:spPr>
      </p:pic>
    </p:spTree>
    <p:custDataLst>
      <p:tags r:id="rId1"/>
    </p:custDataLst>
    <p:extLst>
      <p:ext uri="{BB962C8B-B14F-4D97-AF65-F5344CB8AC3E}">
        <p14:creationId xmlns:p14="http://schemas.microsoft.com/office/powerpoint/2010/main" val="112696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SCENARIO: </a:t>
            </a:r>
            <a:r>
              <a:rPr lang="en-US" dirty="0" err="1"/>
              <a:t>TobI</a:t>
            </a:r>
            <a:r>
              <a:rPr lang="en-US" dirty="0"/>
              <a:t>, 15 Y/O BOY</a:t>
            </a:r>
          </a:p>
        </p:txBody>
      </p:sp>
      <p:pic>
        <p:nvPicPr>
          <p:cNvPr id="4" name="Picture Placeholder 3"/>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l="16079" r="16079"/>
          <a:stretch/>
        </p:blipFill>
        <p:spPr/>
      </p:pic>
      <p:sp>
        <p:nvSpPr>
          <p:cNvPr id="5" name="Text Placeholder 4">
            <a:extLst>
              <a:ext uri="{FF2B5EF4-FFF2-40B4-BE49-F238E27FC236}">
                <a16:creationId xmlns:a16="http://schemas.microsoft.com/office/drawing/2014/main" id="{8CB710B1-9389-9B7C-C25E-FD2DD51C0DEC}"/>
              </a:ext>
            </a:extLst>
          </p:cNvPr>
          <p:cNvSpPr>
            <a:spLocks noGrp="1"/>
          </p:cNvSpPr>
          <p:nvPr>
            <p:ph type="body" sz="quarter" idx="11"/>
          </p:nvPr>
        </p:nvSpPr>
        <p:spPr>
          <a:xfrm>
            <a:off x="4876800" y="1012553"/>
            <a:ext cx="4116389" cy="3650191"/>
          </a:xfrm>
        </p:spPr>
        <p:txBody>
          <a:bodyPr/>
          <a:lstStyle/>
          <a:p>
            <a:pPr lvl="0" algn="l"/>
            <a:r>
              <a:rPr lang="en-US" sz="2000" b="1" cap="all" dirty="0">
                <a:latin typeface="+mj-lt"/>
                <a:ea typeface="Calibri"/>
                <a:cs typeface="Times New Roman"/>
              </a:rPr>
              <a:t>Purpose of visit</a:t>
            </a:r>
            <a:br>
              <a:rPr lang="en-US" sz="1800" b="1" dirty="0">
                <a:ea typeface="Calibri"/>
                <a:cs typeface="Times New Roman"/>
              </a:rPr>
            </a:br>
            <a:r>
              <a:rPr lang="en-US" sz="1800" dirty="0">
                <a:ea typeface="Calibri"/>
                <a:cs typeface="Times New Roman"/>
              </a:rPr>
              <a:t>Well visit</a:t>
            </a:r>
          </a:p>
          <a:p>
            <a:pPr lvl="0" algn="l"/>
            <a:r>
              <a:rPr lang="en-US" sz="2000" b="1" cap="all" dirty="0">
                <a:latin typeface="+mj-lt"/>
                <a:ea typeface="Calibri"/>
                <a:cs typeface="Times New Roman"/>
              </a:rPr>
              <a:t>Issue that emerges through clinician interview</a:t>
            </a:r>
            <a:br>
              <a:rPr lang="en-US" sz="1800" b="1" dirty="0">
                <a:ea typeface="Calibri"/>
                <a:cs typeface="Times New Roman"/>
              </a:rPr>
            </a:br>
            <a:r>
              <a:rPr lang="en-US" sz="1800" dirty="0">
                <a:ea typeface="Calibri"/>
                <a:cs typeface="Times New Roman"/>
              </a:rPr>
              <a:t>States to clinician that he’s ready to seek tobacco cessation services.</a:t>
            </a:r>
          </a:p>
          <a:p>
            <a:pPr lvl="0" algn="l"/>
            <a:r>
              <a:rPr lang="en-US" sz="2000" b="1" cap="all" dirty="0">
                <a:latin typeface="+mj-lt"/>
                <a:ea typeface="Calibri"/>
                <a:cs typeface="Times New Roman"/>
              </a:rPr>
              <a:t>Parent information</a:t>
            </a:r>
            <a:br>
              <a:rPr lang="en-US" sz="1800" b="1" dirty="0">
                <a:ea typeface="Calibri"/>
                <a:cs typeface="Times New Roman"/>
              </a:rPr>
            </a:br>
            <a:r>
              <a:rPr lang="en-US" sz="1800" dirty="0">
                <a:ea typeface="Calibri"/>
                <a:cs typeface="Times New Roman"/>
              </a:rPr>
              <a:t>Doesn’t want to disappoint parents</a:t>
            </a:r>
          </a:p>
          <a:p>
            <a:endParaRPr lang="en-US" dirty="0"/>
          </a:p>
        </p:txBody>
      </p:sp>
      <p:sp>
        <p:nvSpPr>
          <p:cNvPr id="9" name="TextBox 8"/>
          <p:cNvSpPr txBox="1"/>
          <p:nvPr/>
        </p:nvSpPr>
        <p:spPr>
          <a:xfrm>
            <a:off x="4876800" y="3889072"/>
            <a:ext cx="4640181" cy="584775"/>
          </a:xfrm>
          <a:prstGeom prst="rect">
            <a:avLst/>
          </a:prstGeom>
          <a:noFill/>
        </p:spPr>
        <p:txBody>
          <a:bodyPr wrap="square" rtlCol="0">
            <a:spAutoFit/>
          </a:bodyPr>
          <a:lstStyle/>
          <a:p>
            <a:pPr marL="119063" lvl="0" algn="ctr"/>
            <a:r>
              <a:rPr lang="en-US" sz="1600" i="1" dirty="0"/>
              <a:t>Is Tobi allowed to receive tobacco cessation services without a parent’s consent?</a:t>
            </a:r>
          </a:p>
        </p:txBody>
      </p:sp>
    </p:spTree>
    <p:extLst>
      <p:ext uri="{BB962C8B-B14F-4D97-AF65-F5344CB8AC3E}">
        <p14:creationId xmlns:p14="http://schemas.microsoft.com/office/powerpoint/2010/main" val="285970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6"/>
          </p:nvPr>
        </p:nvPicPr>
        <p:blipFill>
          <a:blip r:embed="rId4" cstate="hqprint">
            <a:extLst>
              <a:ext uri="{28A0092B-C50C-407E-A947-70E740481C1C}">
                <a14:useLocalDpi xmlns:a14="http://schemas.microsoft.com/office/drawing/2010/main" val="0"/>
              </a:ext>
            </a:extLst>
          </a:blip>
          <a:srcRect l="14657" r="14657"/>
          <a:stretch>
            <a:fillRect/>
          </a:stretch>
        </p:blipFill>
        <p:spPr/>
      </p:pic>
      <p:sp>
        <p:nvSpPr>
          <p:cNvPr id="4" name="Title 3"/>
          <p:cNvSpPr>
            <a:spLocks noGrp="1"/>
          </p:cNvSpPr>
          <p:nvPr>
            <p:ph type="title"/>
          </p:nvPr>
        </p:nvSpPr>
        <p:spPr/>
        <p:txBody>
          <a:bodyPr/>
          <a:lstStyle/>
          <a:p>
            <a:r>
              <a:rPr lang="en-US" dirty="0"/>
              <a:t>Thank you!</a:t>
            </a:r>
          </a:p>
        </p:txBody>
      </p:sp>
      <p:sp>
        <p:nvSpPr>
          <p:cNvPr id="16" name="TextBox 15"/>
          <p:cNvSpPr txBox="1"/>
          <p:nvPr/>
        </p:nvSpPr>
        <p:spPr>
          <a:xfrm>
            <a:off x="3960996" y="3237542"/>
            <a:ext cx="2419304" cy="276999"/>
          </a:xfrm>
          <a:prstGeom prst="rect">
            <a:avLst/>
          </a:prstGeom>
          <a:noFill/>
        </p:spPr>
        <p:txBody>
          <a:bodyPr wrap="square" rtlCol="0">
            <a:spAutoFit/>
          </a:bodyPr>
          <a:lstStyle/>
          <a:p>
            <a:r>
              <a:rPr lang="en-US" sz="1200" i="1" dirty="0">
                <a:solidFill>
                  <a:schemeClr val="bg1"/>
                </a:solidFill>
              </a:rPr>
              <a:t>For educational purposes only </a:t>
            </a:r>
          </a:p>
        </p:txBody>
      </p:sp>
      <p:pic>
        <p:nvPicPr>
          <p:cNvPr id="2" name="Picture 1" descr="A yellow letter m and blue text&#10;&#10;Description automatically generated">
            <a:extLst>
              <a:ext uri="{FF2B5EF4-FFF2-40B4-BE49-F238E27FC236}">
                <a16:creationId xmlns:a16="http://schemas.microsoft.com/office/drawing/2014/main" id="{4FEFF224-8DF9-9EA3-0B9B-10FD76350B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0405" y="4792450"/>
            <a:ext cx="723581" cy="598160"/>
          </a:xfrm>
          <a:prstGeom prst="rect">
            <a:avLst/>
          </a:prstGeom>
        </p:spPr>
      </p:pic>
    </p:spTree>
    <p:custDataLst>
      <p:tags r:id="rId1"/>
    </p:custDataLst>
    <p:extLst>
      <p:ext uri="{BB962C8B-B14F-4D97-AF65-F5344CB8AC3E}">
        <p14:creationId xmlns:p14="http://schemas.microsoft.com/office/powerpoint/2010/main" val="368014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a:t>
            </a:r>
            <a:r>
              <a:rPr lang="en-US" dirty="0" err="1"/>
              <a:t>cheyenne</a:t>
            </a:r>
            <a:r>
              <a:rPr lang="en-US" dirty="0"/>
              <a:t>, 15 Y/O GIRL</a:t>
            </a:r>
          </a:p>
        </p:txBody>
      </p:sp>
      <p:sp>
        <p:nvSpPr>
          <p:cNvPr id="3" name="Text Placeholder 2">
            <a:extLst>
              <a:ext uri="{FF2B5EF4-FFF2-40B4-BE49-F238E27FC236}">
                <a16:creationId xmlns:a16="http://schemas.microsoft.com/office/drawing/2014/main" id="{B0C1A41F-CAFC-7D7E-C0FC-A34DBF320FD2}"/>
              </a:ext>
            </a:extLst>
          </p:cNvPr>
          <p:cNvSpPr>
            <a:spLocks noGrp="1"/>
          </p:cNvSpPr>
          <p:nvPr>
            <p:ph type="body" sz="quarter" idx="11"/>
          </p:nvPr>
        </p:nvSpPr>
        <p:spPr>
          <a:xfrm>
            <a:off x="771524" y="1121298"/>
            <a:ext cx="4073883" cy="3650191"/>
          </a:xfrm>
        </p:spPr>
        <p:txBody>
          <a:bodyPr/>
          <a:lstStyle/>
          <a:p>
            <a:pPr marL="0" lvl="0" indent="0">
              <a:buNone/>
            </a:pPr>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0" lvl="0" indent="0">
              <a:buNone/>
            </a:pPr>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Cheyenne says she is worried her mother will kick her out of the house if she knows Cheyenne is sexually active</a:t>
            </a:r>
          </a:p>
          <a:p>
            <a:endParaRPr lang="en-US" dirty="0"/>
          </a:p>
        </p:txBody>
      </p:sp>
      <p:sp>
        <p:nvSpPr>
          <p:cNvPr id="6" name="Rectangle 5"/>
          <p:cNvSpPr/>
          <p:nvPr/>
        </p:nvSpPr>
        <p:spPr>
          <a:xfrm>
            <a:off x="808474" y="4365102"/>
            <a:ext cx="8701907" cy="646331"/>
          </a:xfrm>
          <a:prstGeom prst="rect">
            <a:avLst/>
          </a:prstGeom>
          <a:noFill/>
        </p:spPr>
        <p:txBody>
          <a:bodyPr wrap="square">
            <a:spAutoFit/>
          </a:bodyPr>
          <a:lstStyle/>
          <a:p>
            <a:pPr marL="285750" lvl="0" indent="-285750">
              <a:buFont typeface="Arial" panose="020B0604020202020204" pitchFamily="34" charset="0"/>
              <a:buChar char="•"/>
            </a:pPr>
            <a:r>
              <a:rPr lang="en-US" sz="1800" i="1" dirty="0"/>
              <a:t>Can the provider screen Cheyenne for STIs without her mother’s consent? </a:t>
            </a:r>
          </a:p>
          <a:p>
            <a:pPr marL="285750" lvl="0" indent="-285750">
              <a:buFont typeface="Arial" panose="020B0604020202020204" pitchFamily="34" charset="0"/>
              <a:buChar char="•"/>
            </a:pPr>
            <a:r>
              <a:rPr lang="en-US" sz="1800" i="1" dirty="0"/>
              <a:t>Why or why not?</a:t>
            </a: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64202" y="1121298"/>
            <a:ext cx="4146179" cy="2767795"/>
          </a:xfrm>
          <a:prstGeom prst="rect">
            <a:avLst/>
          </a:prstGeom>
        </p:spPr>
      </p:pic>
    </p:spTree>
    <p:extLst>
      <p:ext uri="{BB962C8B-B14F-4D97-AF65-F5344CB8AC3E}">
        <p14:creationId xmlns:p14="http://schemas.microsoft.com/office/powerpoint/2010/main" val="126234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prstGeom prst="rect">
            <a:avLst/>
          </a:prstGeom>
        </p:spPr>
        <p:txBody>
          <a:bodyPr/>
          <a:lstStyle/>
          <a:p>
            <a:pPr marL="0" indent="0">
              <a:lnSpc>
                <a:spcPct val="100000"/>
              </a:lnSpc>
              <a:buNone/>
            </a:pPr>
            <a:r>
              <a:rPr lang="en-US" sz="2400" b="1" cap="all" dirty="0">
                <a:solidFill>
                  <a:srgbClr val="99CC33"/>
                </a:solidFill>
                <a:latin typeface="Roboto Condensed"/>
                <a:cs typeface="Calibri" pitchFamily="34" charset="0"/>
              </a:rPr>
              <a:t>Consent</a:t>
            </a:r>
            <a:endParaRPr lang="en-US" sz="2400" i="1" dirty="0">
              <a:solidFill>
                <a:prstClr val="white"/>
              </a:solidFill>
              <a:cs typeface="Calibri" pitchFamily="34" charset="0"/>
            </a:endParaRPr>
          </a:p>
        </p:txBody>
      </p:sp>
      <p:sp>
        <p:nvSpPr>
          <p:cNvPr id="2" name="Text Placeholder 1">
            <a:extLst>
              <a:ext uri="{FF2B5EF4-FFF2-40B4-BE49-F238E27FC236}">
                <a16:creationId xmlns:a16="http://schemas.microsoft.com/office/drawing/2014/main" id="{4FD549BF-F545-B8EF-55D8-05BFF9201BEB}"/>
              </a:ext>
            </a:extLst>
          </p:cNvPr>
          <p:cNvSpPr>
            <a:spLocks noGrp="1"/>
          </p:cNvSpPr>
          <p:nvPr>
            <p:ph type="body" sz="quarter" idx="11"/>
          </p:nvPr>
        </p:nvSpPr>
        <p:spPr/>
        <p:txBody>
          <a:bodyPr/>
          <a:lstStyle/>
          <a:p>
            <a:pPr marL="400050" indent="-285750">
              <a:lnSpc>
                <a:spcPct val="100000"/>
              </a:lnSpc>
              <a:buFont typeface="Arial" panose="020B0604020202020204" pitchFamily="34" charset="0"/>
              <a:buChar char="•"/>
            </a:pPr>
            <a:r>
              <a:rPr lang="en-US" sz="1800" dirty="0"/>
              <a:t>Permission to act </a:t>
            </a:r>
          </a:p>
          <a:p>
            <a:pPr marL="400050" indent="-285750">
              <a:lnSpc>
                <a:spcPct val="100000"/>
              </a:lnSpc>
              <a:buFont typeface="Arial" panose="020B0604020202020204" pitchFamily="34" charset="0"/>
              <a:buChar char="•"/>
            </a:pPr>
            <a:r>
              <a:rPr lang="en-US" sz="1800" dirty="0"/>
              <a:t>Parent/guardian must give consent before their minor child can receive services (except specific confidential services)</a:t>
            </a:r>
          </a:p>
          <a:p>
            <a:endParaRPr lang="en-US" dirty="0"/>
          </a:p>
        </p:txBody>
      </p:sp>
      <p:sp>
        <p:nvSpPr>
          <p:cNvPr id="4" name="Title 3"/>
          <p:cNvSpPr>
            <a:spLocks noGrp="1"/>
          </p:cNvSpPr>
          <p:nvPr>
            <p:ph type="title"/>
          </p:nvPr>
        </p:nvSpPr>
        <p:spPr>
          <a:ln>
            <a:noFill/>
          </a:ln>
        </p:spPr>
        <p:txBody>
          <a:bodyPr/>
          <a:lstStyle/>
          <a:p>
            <a:r>
              <a:rPr lang="en-US" dirty="0"/>
              <a:t>Important Definitions</a:t>
            </a:r>
          </a:p>
        </p:txBody>
      </p:sp>
      <p:sp>
        <p:nvSpPr>
          <p:cNvPr id="3" name="Text Placeholder 2">
            <a:extLst>
              <a:ext uri="{FF2B5EF4-FFF2-40B4-BE49-F238E27FC236}">
                <a16:creationId xmlns:a16="http://schemas.microsoft.com/office/drawing/2014/main" id="{E2E6EDA0-6545-30A6-FB2B-DC44D825AD35}"/>
              </a:ext>
            </a:extLst>
          </p:cNvPr>
          <p:cNvSpPr>
            <a:spLocks noGrp="1"/>
          </p:cNvSpPr>
          <p:nvPr>
            <p:ph type="body" sz="quarter" idx="12"/>
          </p:nvPr>
        </p:nvSpPr>
        <p:spPr/>
        <p:txBody>
          <a:bodyPr/>
          <a:lstStyle/>
          <a:p>
            <a:r>
              <a:rPr lang="en-US" sz="2400" b="1" cap="all" dirty="0">
                <a:solidFill>
                  <a:srgbClr val="99CC33"/>
                </a:solidFill>
                <a:latin typeface="Roboto Condensed"/>
                <a:cs typeface="Calibri" pitchFamily="34" charset="0"/>
              </a:rPr>
              <a:t>Confidentiality</a:t>
            </a:r>
            <a:r>
              <a:rPr lang="en-US" sz="2400" b="1" cap="all" dirty="0">
                <a:latin typeface="Roboto Condensed"/>
                <a:cs typeface="Calibri" pitchFamily="34" charset="0"/>
              </a:rPr>
              <a:t> </a:t>
            </a:r>
            <a:endParaRPr lang="en-US" sz="2400" b="1" dirty="0">
              <a:cs typeface="Calibri" pitchFamily="34" charset="0"/>
            </a:endParaRPr>
          </a:p>
          <a:p>
            <a:endParaRPr lang="en-US" dirty="0"/>
          </a:p>
        </p:txBody>
      </p:sp>
      <p:sp>
        <p:nvSpPr>
          <p:cNvPr id="6" name="Text Placeholder 5">
            <a:extLst>
              <a:ext uri="{FF2B5EF4-FFF2-40B4-BE49-F238E27FC236}">
                <a16:creationId xmlns:a16="http://schemas.microsoft.com/office/drawing/2014/main" id="{83CD66C3-BC47-507F-BE08-A461C36F182A}"/>
              </a:ext>
            </a:extLst>
          </p:cNvPr>
          <p:cNvSpPr>
            <a:spLocks noGrp="1"/>
          </p:cNvSpPr>
          <p:nvPr>
            <p:ph type="body" sz="quarter" idx="13"/>
          </p:nvPr>
        </p:nvSpPr>
        <p:spPr/>
        <p:txBody>
          <a:bodyPr/>
          <a:lstStyle/>
          <a:p>
            <a:pPr marL="400050" indent="-285750">
              <a:lnSpc>
                <a:spcPct val="100000"/>
              </a:lnSpc>
              <a:buFont typeface="Arial" panose="020B0604020202020204" pitchFamily="34" charset="0"/>
              <a:buChar char="•"/>
            </a:pPr>
            <a:r>
              <a:rPr lang="en-US" sz="1800" dirty="0"/>
              <a:t>How providers and staff keep certain information confidential</a:t>
            </a:r>
          </a:p>
          <a:p>
            <a:pPr marL="114300" indent="0">
              <a:lnSpc>
                <a:spcPct val="100000"/>
              </a:lnSpc>
              <a:buNone/>
            </a:pPr>
            <a:endParaRPr lang="en-US" sz="2400" dirty="0"/>
          </a:p>
          <a:p>
            <a:pPr marL="114300" indent="0">
              <a:lnSpc>
                <a:spcPct val="100000"/>
              </a:lnSpc>
              <a:buNone/>
            </a:pPr>
            <a:r>
              <a:rPr lang="en-US" sz="1800" dirty="0"/>
              <a:t>			Consent ≠ Confidentiality</a:t>
            </a:r>
          </a:p>
          <a:p>
            <a:endParaRPr lang="en-US" dirty="0"/>
          </a:p>
        </p:txBody>
      </p:sp>
    </p:spTree>
    <p:extLst>
      <p:ext uri="{BB962C8B-B14F-4D97-AF65-F5344CB8AC3E}">
        <p14:creationId xmlns:p14="http://schemas.microsoft.com/office/powerpoint/2010/main" val="365678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50"/>
            <a:ext cx="8221905" cy="1360833"/>
          </a:xfrm>
          <a:prstGeom prst="rect">
            <a:avLst/>
          </a:prstGeom>
        </p:spPr>
        <p:txBody>
          <a:bodyPr/>
          <a:lstStyle/>
          <a:p>
            <a:pPr marL="0" indent="0">
              <a:buNone/>
            </a:pPr>
            <a:r>
              <a:rPr lang="en-US" dirty="0">
                <a:cs typeface="Calibri" pitchFamily="34" charset="0"/>
              </a:rPr>
              <a:t>A parent or legal guardian must provide consent on behalf of a minor (under age 18) before health care services are provided, </a:t>
            </a:r>
            <a:r>
              <a:rPr lang="en-US" i="1" dirty="0">
                <a:cs typeface="Calibri" pitchFamily="34" charset="0"/>
              </a:rPr>
              <a:t>with several important exceptions.</a:t>
            </a:r>
            <a:endParaRPr lang="en-US" sz="1800" dirty="0">
              <a:cs typeface="Calibri" pitchFamily="34" charset="0"/>
            </a:endParaRPr>
          </a:p>
        </p:txBody>
      </p:sp>
      <p:sp>
        <p:nvSpPr>
          <p:cNvPr id="2" name="Text Placeholder 1">
            <a:extLst>
              <a:ext uri="{FF2B5EF4-FFF2-40B4-BE49-F238E27FC236}">
                <a16:creationId xmlns:a16="http://schemas.microsoft.com/office/drawing/2014/main" id="{2A3F489F-D1C0-78D0-4B54-89EDCDCCCECB}"/>
              </a:ext>
            </a:extLst>
          </p:cNvPr>
          <p:cNvSpPr>
            <a:spLocks noGrp="1"/>
          </p:cNvSpPr>
          <p:nvPr>
            <p:ph type="body" sz="quarter" idx="11"/>
          </p:nvPr>
        </p:nvSpPr>
        <p:spPr>
          <a:xfrm>
            <a:off x="771524" y="2282283"/>
            <a:ext cx="8221664" cy="2746916"/>
          </a:xfrm>
        </p:spPr>
        <p:txBody>
          <a:bodyPr/>
          <a:lstStyle/>
          <a:p>
            <a:pPr marL="0" indent="0">
              <a:buNone/>
            </a:pPr>
            <a:r>
              <a:rPr lang="en-US" sz="1800" dirty="0">
                <a:cs typeface="Calibri" pitchFamily="34" charset="0"/>
              </a:rPr>
              <a:t>The exceptions are based on:</a:t>
            </a:r>
          </a:p>
          <a:p>
            <a:pPr marL="342900" indent="-342900">
              <a:buFont typeface="Arial" panose="020B0604020202020204" pitchFamily="34" charset="0"/>
              <a:buChar char="•"/>
            </a:pPr>
            <a:r>
              <a:rPr lang="en-US" sz="1800" dirty="0">
                <a:cs typeface="Calibri" pitchFamily="34" charset="0"/>
              </a:rPr>
              <a:t>The minor’s </a:t>
            </a:r>
            <a:r>
              <a:rPr lang="en-US" sz="1800" b="1" dirty="0">
                <a:cs typeface="Calibri" pitchFamily="34" charset="0"/>
              </a:rPr>
              <a:t>status</a:t>
            </a:r>
            <a:r>
              <a:rPr lang="en-US" sz="1800" dirty="0">
                <a:cs typeface="Calibri" pitchFamily="34" charset="0"/>
              </a:rPr>
              <a:t> (independence from parents/guardians),</a:t>
            </a:r>
          </a:p>
          <a:p>
            <a:pPr marL="342900" indent="-342900">
              <a:buFont typeface="Arial" panose="020B0604020202020204" pitchFamily="34" charset="0"/>
              <a:buChar char="•"/>
            </a:pPr>
            <a:r>
              <a:rPr lang="en-US" sz="1800" dirty="0">
                <a:cs typeface="Calibri" pitchFamily="34" charset="0"/>
              </a:rPr>
              <a:t>The </a:t>
            </a:r>
            <a:r>
              <a:rPr lang="en-US" sz="1800" b="1" dirty="0">
                <a:cs typeface="Calibri" pitchFamily="34" charset="0"/>
              </a:rPr>
              <a:t>type of service requested </a:t>
            </a:r>
            <a:r>
              <a:rPr lang="en-US" sz="1800" dirty="0">
                <a:cs typeface="Calibri" pitchFamily="34" charset="0"/>
              </a:rPr>
              <a:t>(such as certain sexual health services)</a:t>
            </a:r>
          </a:p>
          <a:p>
            <a:endParaRPr lang="en-US" dirty="0"/>
          </a:p>
        </p:txBody>
      </p:sp>
      <p:sp>
        <p:nvSpPr>
          <p:cNvPr id="3" name="Title 2"/>
          <p:cNvSpPr>
            <a:spLocks noGrp="1"/>
          </p:cNvSpPr>
          <p:nvPr>
            <p:ph type="title"/>
          </p:nvPr>
        </p:nvSpPr>
        <p:spPr>
          <a:ln>
            <a:noFill/>
          </a:ln>
        </p:spPr>
        <p:txBody>
          <a:bodyPr/>
          <a:lstStyle/>
          <a:p>
            <a:r>
              <a:rPr lang="en-US" dirty="0"/>
              <a:t>WY Law: Parental Consent Exceptions </a:t>
            </a:r>
          </a:p>
        </p:txBody>
      </p:sp>
    </p:spTree>
    <p:custDataLst>
      <p:tags r:id="rId1"/>
    </p:custDataLst>
    <p:extLst>
      <p:ext uri="{BB962C8B-B14F-4D97-AF65-F5344CB8AC3E}">
        <p14:creationId xmlns:p14="http://schemas.microsoft.com/office/powerpoint/2010/main" val="403647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50"/>
            <a:ext cx="8221905" cy="825574"/>
          </a:xfrm>
          <a:prstGeom prst="rect">
            <a:avLst/>
          </a:prstGeom>
        </p:spPr>
        <p:txBody>
          <a:bodyPr/>
          <a:lstStyle/>
          <a:p>
            <a:pPr marL="0" lvl="0" indent="0">
              <a:lnSpc>
                <a:spcPct val="108000"/>
              </a:lnSpc>
              <a:buNone/>
            </a:pPr>
            <a:r>
              <a:rPr lang="en-US" sz="2400" b="1" dirty="0">
                <a:solidFill>
                  <a:srgbClr val="99CC33"/>
                </a:solidFill>
                <a:latin typeface="+mj-lt"/>
              </a:rPr>
              <a:t>A MINOR MAY CONSENT TO HEALTH CARE SERVICES WITHOUT A PARENT/GUARDIAN’S PERMISSION IF THEY ARE:</a:t>
            </a:r>
            <a:endParaRPr lang="en-US" sz="1800" dirty="0"/>
          </a:p>
        </p:txBody>
      </p:sp>
      <p:sp>
        <p:nvSpPr>
          <p:cNvPr id="3" name="Title 2"/>
          <p:cNvSpPr>
            <a:spLocks noGrp="1"/>
          </p:cNvSpPr>
          <p:nvPr>
            <p:ph type="title"/>
          </p:nvPr>
        </p:nvSpPr>
        <p:spPr/>
        <p:txBody>
          <a:bodyPr/>
          <a:lstStyle/>
          <a:p>
            <a:r>
              <a:rPr lang="en-US" dirty="0"/>
              <a:t>WY Law: minor consent based on </a:t>
            </a:r>
            <a:r>
              <a:rPr lang="en-US" i="1" dirty="0">
                <a:solidFill>
                  <a:srgbClr val="002060"/>
                </a:solidFill>
              </a:rPr>
              <a:t>status</a:t>
            </a:r>
          </a:p>
        </p:txBody>
      </p:sp>
      <p:sp>
        <p:nvSpPr>
          <p:cNvPr id="8" name="Text Placeholder 7">
            <a:extLst>
              <a:ext uri="{FF2B5EF4-FFF2-40B4-BE49-F238E27FC236}">
                <a16:creationId xmlns:a16="http://schemas.microsoft.com/office/drawing/2014/main" id="{3A1FBA82-EB44-4808-A5CD-8BD52AA02109}"/>
              </a:ext>
            </a:extLst>
          </p:cNvPr>
          <p:cNvSpPr>
            <a:spLocks noGrp="1"/>
          </p:cNvSpPr>
          <p:nvPr>
            <p:ph type="body" sz="quarter" idx="11"/>
          </p:nvPr>
        </p:nvSpPr>
        <p:spPr>
          <a:xfrm>
            <a:off x="771524" y="1820410"/>
            <a:ext cx="8221664" cy="3208789"/>
          </a:xfrm>
        </p:spPr>
        <p:txBody>
          <a:bodyPr/>
          <a:lstStyle/>
          <a:p>
            <a:pPr marL="285750" indent="-285750">
              <a:buFont typeface="Arial" panose="020B0604020202020204" pitchFamily="34" charset="0"/>
              <a:buChar char="•"/>
            </a:pPr>
            <a:r>
              <a:rPr lang="en-US" dirty="0"/>
              <a:t>Emancipated by court order</a:t>
            </a:r>
          </a:p>
          <a:p>
            <a:pPr marL="285750" indent="-285750">
              <a:buFont typeface="Arial" panose="020B0604020202020204" pitchFamily="34" charset="0"/>
              <a:buChar char="•"/>
            </a:pPr>
            <a:r>
              <a:rPr lang="en-US" dirty="0"/>
              <a:t>Married</a:t>
            </a:r>
          </a:p>
          <a:p>
            <a:pPr marL="285750" indent="-285750">
              <a:buFont typeface="Arial" panose="020B0604020202020204" pitchFamily="34" charset="0"/>
              <a:buChar char="•"/>
            </a:pPr>
            <a:r>
              <a:rPr lang="en-US" dirty="0"/>
              <a:t>On active military duty</a:t>
            </a:r>
          </a:p>
          <a:p>
            <a:pPr marL="285750" indent="-285750">
              <a:buFont typeface="Arial" panose="020B0604020202020204" pitchFamily="34" charset="0"/>
              <a:buChar char="•"/>
            </a:pPr>
            <a:r>
              <a:rPr lang="en-US" dirty="0"/>
              <a:t>Living apart from his/her parents or guardian and is managing his/her own affairs regardless of his source of income</a:t>
            </a:r>
          </a:p>
        </p:txBody>
      </p:sp>
    </p:spTree>
    <p:custDataLst>
      <p:tags r:id="rId1"/>
    </p:custDataLst>
    <p:extLst>
      <p:ext uri="{BB962C8B-B14F-4D97-AF65-F5344CB8AC3E}">
        <p14:creationId xmlns:p14="http://schemas.microsoft.com/office/powerpoint/2010/main" val="197962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764736"/>
          </a:xfrm>
          <a:prstGeom prst="rect">
            <a:avLst/>
          </a:prstGeom>
        </p:spPr>
        <p:txBody>
          <a:bodyPr/>
          <a:lstStyle/>
          <a:p>
            <a:pPr marL="0" indent="0">
              <a:lnSpc>
                <a:spcPct val="100000"/>
              </a:lnSpc>
              <a:buNone/>
            </a:pPr>
            <a:r>
              <a:rPr lang="en-US" sz="2400" b="1" dirty="0">
                <a:solidFill>
                  <a:srgbClr val="99CC33"/>
                </a:solidFill>
                <a:latin typeface="+mj-lt"/>
                <a:cs typeface="Calibri" pitchFamily="34" charset="0"/>
              </a:rPr>
              <a:t>PATIENTS UNDER 18 MAY CONSENT TO THE FOLLOWING WITHOUT PARENTAL/GUARDIAN CONSENT:</a:t>
            </a:r>
            <a:endParaRPr lang="en-US" sz="2000" strike="sngStrike" dirty="0">
              <a:cs typeface="Calibri" pitchFamily="34" charset="0"/>
            </a:endParaRPr>
          </a:p>
        </p:txBody>
      </p:sp>
      <p:sp>
        <p:nvSpPr>
          <p:cNvPr id="3" name="Title 2"/>
          <p:cNvSpPr>
            <a:spLocks noGrp="1"/>
          </p:cNvSpPr>
          <p:nvPr>
            <p:ph type="title"/>
          </p:nvPr>
        </p:nvSpPr>
        <p:spPr/>
        <p:txBody>
          <a:bodyPr/>
          <a:lstStyle/>
          <a:p>
            <a:r>
              <a:rPr lang="en-US" dirty="0"/>
              <a:t>WY Law: minor consent based on </a:t>
            </a:r>
            <a:r>
              <a:rPr lang="en-US" i="1" dirty="0"/>
              <a:t>service</a:t>
            </a:r>
          </a:p>
        </p:txBody>
      </p:sp>
      <p:sp>
        <p:nvSpPr>
          <p:cNvPr id="8" name="Text Placeholder 7">
            <a:extLst>
              <a:ext uri="{FF2B5EF4-FFF2-40B4-BE49-F238E27FC236}">
                <a16:creationId xmlns:a16="http://schemas.microsoft.com/office/drawing/2014/main" id="{76B318C4-D971-5E9B-E4A3-F9B2E7F91ADE}"/>
              </a:ext>
            </a:extLst>
          </p:cNvPr>
          <p:cNvSpPr>
            <a:spLocks noGrp="1"/>
          </p:cNvSpPr>
          <p:nvPr>
            <p:ph type="body" sz="quarter" idx="11"/>
          </p:nvPr>
        </p:nvSpPr>
        <p:spPr>
          <a:xfrm>
            <a:off x="771524" y="1686186"/>
            <a:ext cx="8221664" cy="3343013"/>
          </a:xfrm>
        </p:spPr>
        <p:txBody>
          <a:bodyPr/>
          <a:lstStyle/>
          <a:p>
            <a:pPr marL="285750" indent="-285750">
              <a:buFont typeface="Arial" panose="020B0604020202020204" pitchFamily="34" charset="0"/>
              <a:buChar char="•"/>
            </a:pPr>
            <a:r>
              <a:rPr lang="en-US" dirty="0"/>
              <a:t>Emergency care (If parents or guardian of the minor cannot be contacted)</a:t>
            </a:r>
          </a:p>
          <a:p>
            <a:pPr marL="285750" indent="-285750">
              <a:buFont typeface="Arial" panose="020B0604020202020204" pitchFamily="34" charset="0"/>
              <a:buChar char="•"/>
            </a:pPr>
            <a:r>
              <a:rPr lang="en-US" dirty="0"/>
              <a:t>Examination and treatment of Sexually Transmitted Diseases </a:t>
            </a:r>
          </a:p>
          <a:p>
            <a:pPr marL="285750" indent="-285750">
              <a:buFont typeface="Arial" panose="020B0604020202020204" pitchFamily="34" charset="0"/>
              <a:buChar char="•"/>
            </a:pPr>
            <a:r>
              <a:rPr lang="en-US" dirty="0"/>
              <a:t>Sexual assault care (If parents or guardian of the minor cannot be contacted)</a:t>
            </a:r>
          </a:p>
          <a:p>
            <a:pPr marL="285750" indent="-285750">
              <a:buFont typeface="Arial" panose="020B0604020202020204" pitchFamily="34" charset="0"/>
              <a:buChar char="•"/>
            </a:pPr>
            <a:r>
              <a:rPr lang="en-US" dirty="0"/>
              <a:t>Tobacco cessation services (if minor is 12 years of age or older, is a smoker or user of tobacco products, and the health care to which the minor consents is a tobacco cessation program approved by the department of health)</a:t>
            </a:r>
          </a:p>
          <a:p>
            <a:pPr marL="285750" indent="-285750">
              <a:buFont typeface="Arial" panose="020B0604020202020204" pitchFamily="34" charset="0"/>
              <a:buChar char="•"/>
            </a:pPr>
            <a:r>
              <a:rPr lang="en-US" sz="1800" dirty="0">
                <a:effectLst/>
                <a:latin typeface="Roboto" panose="02000000000000000000" pitchFamily="2" charset="0"/>
                <a:ea typeface="Calibri" panose="020F0502020204030204" pitchFamily="34" charset="0"/>
                <a:cs typeface="Times New Roman" panose="02020603050405020304" pitchFamily="18" charset="0"/>
              </a:rPr>
              <a:t>Wyoming law does not expressly allow minors to consent to HIV pre-exposure prophylaxis (</a:t>
            </a:r>
            <a:r>
              <a:rPr lang="en-US" sz="1800" dirty="0" err="1">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effectLst/>
                <a:latin typeface="Roboto" panose="02000000000000000000" pitchFamily="2" charset="0"/>
                <a:ea typeface="Calibri" panose="020F0502020204030204" pitchFamily="34" charset="0"/>
                <a:cs typeface="Times New Roman" panose="02020603050405020304" pitchFamily="18" charset="0"/>
              </a:rPr>
              <a:t>) without parental/guardian involvement. It is considered best practice as part of routine STI prevention to counsel clients on </a:t>
            </a:r>
            <a:r>
              <a:rPr lang="en-US" sz="1800" dirty="0" err="1">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effectLst/>
                <a:latin typeface="Roboto" panose="02000000000000000000" pitchFamily="2" charset="0"/>
                <a:ea typeface="Calibri" panose="020F0502020204030204" pitchFamily="34" charset="0"/>
                <a:cs typeface="Times New Roman" panose="02020603050405020304" pitchFamily="18" charset="0"/>
              </a:rPr>
              <a:t> use when indicated or requested. </a:t>
            </a:r>
            <a:endParaRPr lang="en-US" dirty="0"/>
          </a:p>
        </p:txBody>
      </p:sp>
    </p:spTree>
    <p:custDataLst>
      <p:tags r:id="rId1"/>
    </p:custDataLst>
    <p:extLst>
      <p:ext uri="{BB962C8B-B14F-4D97-AF65-F5344CB8AC3E}">
        <p14:creationId xmlns:p14="http://schemas.microsoft.com/office/powerpoint/2010/main" val="415332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684326"/>
          </a:xfrm>
          <a:prstGeom prst="rect">
            <a:avLst/>
          </a:prstGeom>
        </p:spPr>
        <p:txBody>
          <a:bodyPr/>
          <a:lstStyle/>
          <a:p>
            <a:pPr marL="0" indent="0">
              <a:buNone/>
            </a:pPr>
            <a:r>
              <a:rPr lang="en-US" sz="2400" b="1" dirty="0">
                <a:solidFill>
                  <a:srgbClr val="99CC33"/>
                </a:solidFill>
                <a:latin typeface="+mj-lt"/>
                <a:cs typeface="Calibri" pitchFamily="34" charset="0"/>
              </a:rPr>
              <a:t>HEALTH CARE PROVIDERS MUST OVERRIDE THE MINOR’S CONFIDENTIALITY AND REPORT IF:</a:t>
            </a:r>
            <a:endParaRPr lang="en-US" sz="1800" dirty="0">
              <a:cs typeface="Calibri" pitchFamily="34" charset="0"/>
            </a:endParaRPr>
          </a:p>
        </p:txBody>
      </p:sp>
      <p:sp>
        <p:nvSpPr>
          <p:cNvPr id="2" name="Text Placeholder 1">
            <a:extLst>
              <a:ext uri="{FF2B5EF4-FFF2-40B4-BE49-F238E27FC236}">
                <a16:creationId xmlns:a16="http://schemas.microsoft.com/office/drawing/2014/main" id="{0322D02C-078D-BD30-0CDF-8D8A7CB28727}"/>
              </a:ext>
            </a:extLst>
          </p:cNvPr>
          <p:cNvSpPr>
            <a:spLocks noGrp="1"/>
          </p:cNvSpPr>
          <p:nvPr>
            <p:ph type="body" sz="quarter" idx="11"/>
          </p:nvPr>
        </p:nvSpPr>
        <p:spPr>
          <a:xfrm>
            <a:off x="771524" y="1605776"/>
            <a:ext cx="8221664" cy="3423424"/>
          </a:xfrm>
        </p:spPr>
        <p:txBody>
          <a:bodyPr/>
          <a:lstStyle/>
          <a:p>
            <a:pPr marL="285750" indent="-285750">
              <a:buFont typeface="Arial" panose="020B0604020202020204" pitchFamily="34" charset="0"/>
              <a:buChar char="•"/>
            </a:pPr>
            <a:r>
              <a:rPr lang="en-US" dirty="0"/>
              <a:t>The minor is a risk to themselves or someone else</a:t>
            </a:r>
          </a:p>
          <a:p>
            <a:pPr marL="285750" indent="-285750">
              <a:buFont typeface="Arial" panose="020B0604020202020204" pitchFamily="34" charset="0"/>
              <a:buChar char="•"/>
            </a:pPr>
            <a:r>
              <a:rPr lang="en-US" dirty="0"/>
              <a:t>There is suspicion of physical or mental injury, harm or imminent danger to the physical or mental health or welfare of a child other than by accidental means</a:t>
            </a:r>
          </a:p>
          <a:p>
            <a:pPr marL="285750" indent="-285750">
              <a:buFont typeface="Arial" panose="020B0604020202020204" pitchFamily="34" charset="0"/>
              <a:buChar char="•"/>
            </a:pPr>
            <a:r>
              <a:rPr lang="en-US" dirty="0"/>
              <a:t>There is suspicion of the commission or allowing the commission of a sexual offense against the minor</a:t>
            </a:r>
          </a:p>
        </p:txBody>
      </p:sp>
      <p:sp>
        <p:nvSpPr>
          <p:cNvPr id="3" name="Title 2"/>
          <p:cNvSpPr>
            <a:spLocks noGrp="1"/>
          </p:cNvSpPr>
          <p:nvPr>
            <p:ph type="title"/>
          </p:nvPr>
        </p:nvSpPr>
        <p:spPr/>
        <p:txBody>
          <a:bodyPr/>
          <a:lstStyle/>
          <a:p>
            <a:r>
              <a:rPr lang="en-US" dirty="0"/>
              <a:t>Wyoming reporting requirements</a:t>
            </a:r>
          </a:p>
        </p:txBody>
      </p:sp>
    </p:spTree>
    <p:custDataLst>
      <p:tags r:id="rId1"/>
    </p:custDataLst>
    <p:extLst>
      <p:ext uri="{BB962C8B-B14F-4D97-AF65-F5344CB8AC3E}">
        <p14:creationId xmlns:p14="http://schemas.microsoft.com/office/powerpoint/2010/main" val="84374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Cheyenne, 15 Y/O GIRL</a:t>
            </a:r>
          </a:p>
        </p:txBody>
      </p:sp>
      <p:sp>
        <p:nvSpPr>
          <p:cNvPr id="7" name="Text Placeholder 6">
            <a:extLst>
              <a:ext uri="{FF2B5EF4-FFF2-40B4-BE49-F238E27FC236}">
                <a16:creationId xmlns:a16="http://schemas.microsoft.com/office/drawing/2014/main" id="{8F210F7E-6F7F-E972-3C4D-6682AA07B8DC}"/>
              </a:ext>
            </a:extLst>
          </p:cNvPr>
          <p:cNvSpPr>
            <a:spLocks noGrp="1"/>
          </p:cNvSpPr>
          <p:nvPr>
            <p:ph type="body" sz="quarter" idx="11"/>
          </p:nvPr>
        </p:nvSpPr>
        <p:spPr>
          <a:xfrm>
            <a:off x="771524" y="975386"/>
            <a:ext cx="4073883" cy="3650191"/>
          </a:xfrm>
        </p:spPr>
        <p:txBody>
          <a:bodyPr/>
          <a:lstStyle/>
          <a:p>
            <a:pPr marL="0" lvl="0" indent="0">
              <a:buNone/>
            </a:pPr>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0" lvl="0" indent="0">
              <a:buNone/>
            </a:pPr>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Cheyenne says she is worried her mother will kick her out of the house if she knows Cheyenne is sexually active</a:t>
            </a:r>
          </a:p>
          <a:p>
            <a:endParaRPr lang="en-US" dirty="0"/>
          </a:p>
        </p:txBody>
      </p:sp>
      <p:sp>
        <p:nvSpPr>
          <p:cNvPr id="9" name="Rectangle 8"/>
          <p:cNvSpPr/>
          <p:nvPr/>
        </p:nvSpPr>
        <p:spPr>
          <a:xfrm>
            <a:off x="771524" y="4297598"/>
            <a:ext cx="8595500" cy="923330"/>
          </a:xfrm>
          <a:prstGeom prst="rect">
            <a:avLst/>
          </a:prstGeom>
          <a:noFill/>
        </p:spPr>
        <p:txBody>
          <a:bodyPr wrap="square">
            <a:spAutoFit/>
          </a:bodyPr>
          <a:lstStyle/>
          <a:p>
            <a:pPr marL="342900" lvl="0" indent="-342900">
              <a:buFont typeface="Arial" panose="020B0604020202020204" pitchFamily="34" charset="0"/>
              <a:buChar char="•"/>
            </a:pPr>
            <a:r>
              <a:rPr lang="en-US" sz="1800" i="1" dirty="0"/>
              <a:t>Can Cheyenne receive STI testing without a parent’s permission?</a:t>
            </a:r>
          </a:p>
          <a:p>
            <a:pPr marL="342900" lvl="0" indent="-342900">
              <a:buFont typeface="Arial" panose="020B0604020202020204" pitchFamily="34" charset="0"/>
              <a:buChar char="•"/>
            </a:pPr>
            <a:r>
              <a:rPr lang="en-US" sz="1800" i="1" dirty="0"/>
              <a:t>Can she receive STI treatment without a parent’s permission?  </a:t>
            </a:r>
          </a:p>
          <a:p>
            <a:pPr marL="342900" lvl="0" indent="-342900">
              <a:buFont typeface="Arial" panose="020B0604020202020204" pitchFamily="34" charset="0"/>
              <a:buChar char="•"/>
            </a:pPr>
            <a:r>
              <a:rPr lang="en-US" sz="1800" i="1" dirty="0"/>
              <a:t>Can the provider talk to Cheyenne’s mother?</a:t>
            </a: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40658" y="975386"/>
            <a:ext cx="4113373" cy="2745895"/>
          </a:xfrm>
          <a:prstGeom prst="rect">
            <a:avLst/>
          </a:prstGeom>
        </p:spPr>
      </p:pic>
    </p:spTree>
    <p:extLst>
      <p:ext uri="{BB962C8B-B14F-4D97-AF65-F5344CB8AC3E}">
        <p14:creationId xmlns:p14="http://schemas.microsoft.com/office/powerpoint/2010/main" val="411990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811670"/>
          </a:xfrm>
          <a:prstGeom prst="rect">
            <a:avLst/>
          </a:prstGeom>
        </p:spPr>
        <p:txBody>
          <a:bodyPr/>
          <a:lstStyle/>
          <a:p>
            <a:pPr marL="0" indent="0">
              <a:lnSpc>
                <a:spcPct val="108000"/>
              </a:lnSpc>
              <a:buNone/>
            </a:pPr>
            <a:r>
              <a:rPr lang="en-US" dirty="0">
                <a:cs typeface="Calibri" pitchFamily="34" charset="0"/>
              </a:rPr>
              <a:t>In general, a minor’s parent/legal guardian is authorized to access the minor’s medical records</a:t>
            </a:r>
            <a:endParaRPr lang="en-US" sz="2800" dirty="0"/>
          </a:p>
        </p:txBody>
      </p:sp>
      <p:sp>
        <p:nvSpPr>
          <p:cNvPr id="6" name="Text Placeholder 5">
            <a:extLst>
              <a:ext uri="{FF2B5EF4-FFF2-40B4-BE49-F238E27FC236}">
                <a16:creationId xmlns:a16="http://schemas.microsoft.com/office/drawing/2014/main" id="{4FF4668C-9E76-B055-617C-A746C7109466}"/>
              </a:ext>
            </a:extLst>
          </p:cNvPr>
          <p:cNvSpPr>
            <a:spLocks noGrp="1"/>
          </p:cNvSpPr>
          <p:nvPr>
            <p:ph type="body" sz="quarter" idx="11"/>
          </p:nvPr>
        </p:nvSpPr>
        <p:spPr>
          <a:xfrm>
            <a:off x="771524" y="1733120"/>
            <a:ext cx="8221664" cy="2705450"/>
          </a:xfrm>
        </p:spPr>
        <p:txBody>
          <a:bodyPr/>
          <a:lstStyle/>
          <a:p>
            <a:pPr marL="0" indent="0">
              <a:lnSpc>
                <a:spcPct val="108000"/>
              </a:lnSpc>
              <a:buNone/>
            </a:pPr>
            <a:r>
              <a:rPr lang="en-US" sz="1800" dirty="0">
                <a:cs typeface="Calibri" pitchFamily="34" charset="0"/>
              </a:rPr>
              <a:t>However, a minor’s </a:t>
            </a:r>
            <a:r>
              <a:rPr lang="en-US" sz="1800" b="1" dirty="0">
                <a:cs typeface="Calibri" pitchFamily="34" charset="0"/>
              </a:rPr>
              <a:t>confidentiality must be protected </a:t>
            </a:r>
            <a:r>
              <a:rPr lang="en-US" sz="1800" dirty="0">
                <a:cs typeface="Calibri" pitchFamily="34" charset="0"/>
              </a:rPr>
              <a:t>if:</a:t>
            </a:r>
          </a:p>
          <a:p>
            <a:pPr marL="342900" indent="-342900">
              <a:buFont typeface="+mj-lt"/>
              <a:buAutoNum type="arabicPeriod"/>
            </a:pPr>
            <a:r>
              <a:rPr lang="en-US" sz="1800" dirty="0"/>
              <a:t>The minor is the one who consents to care and the consent of the parent is not required under State or other applicable law;</a:t>
            </a:r>
          </a:p>
          <a:p>
            <a:pPr marL="342900" indent="-342900">
              <a:buFont typeface="+mj-lt"/>
              <a:buAutoNum type="arabicPeriod"/>
            </a:pPr>
            <a:r>
              <a:rPr lang="en-US" sz="1800" dirty="0"/>
              <a:t>The minor obtains care at the direction of a court or a person appointed by the court; and</a:t>
            </a:r>
          </a:p>
          <a:p>
            <a:pPr marL="342900" indent="-342900">
              <a:buFont typeface="+mj-lt"/>
              <a:buAutoNum type="arabicPeriod"/>
            </a:pPr>
            <a:r>
              <a:rPr lang="en-US" sz="1800" dirty="0"/>
              <a:t>The parent agrees that the minor and the health care provider may have a confidential relationship (and to the extent that the parent agrees to.)</a:t>
            </a:r>
          </a:p>
          <a:p>
            <a:endParaRPr lang="en-US" dirty="0"/>
          </a:p>
        </p:txBody>
      </p:sp>
      <p:sp>
        <p:nvSpPr>
          <p:cNvPr id="3" name="Title 2"/>
          <p:cNvSpPr>
            <a:spLocks noGrp="1"/>
          </p:cNvSpPr>
          <p:nvPr>
            <p:ph type="title"/>
          </p:nvPr>
        </p:nvSpPr>
        <p:spPr/>
        <p:txBody>
          <a:bodyPr/>
          <a:lstStyle/>
          <a:p>
            <a:r>
              <a:rPr lang="en-US" dirty="0"/>
              <a:t>Accessing records</a:t>
            </a:r>
          </a:p>
        </p:txBody>
      </p:sp>
    </p:spTree>
    <p:custDataLst>
      <p:tags r:id="rId1"/>
    </p:custDataLst>
    <p:extLst>
      <p:ext uri="{BB962C8B-B14F-4D97-AF65-F5344CB8AC3E}">
        <p14:creationId xmlns:p14="http://schemas.microsoft.com/office/powerpoint/2010/main" val="205891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SLIDE_COUNT" val="12"/>
  <p:tag name="KPI_PID" val="39cedd3a-e14e-41a6-be35-5193fbcc8471"/>
  <p:tag name="KPI_VERSION" val="2.5.17096.6"/>
  <p:tag name="KPIRECOVERYID" val="cca99c49-bc28-4ab8-b82c-662a2ccd6503"/>
  <p:tag name="KPI_STORAGE" val="&lt;keypoint&quot;&quot;&lt;transceivers&quot;&quot;&lt;t(@id:1@tt:InnovisionBase@n:Transceiver 2)&quot;&quot;&lt;f(@id:c)&quot;1&quot;&gt;&lt;f(@id:comType)&quot;Usb&quot;&gt;&lt;f(@id:com)&quot;7B07C8&quot;&gt;&lt;f(@id:bl)&quot;Normal&quot;&gt;&lt;f(@id:dm)&quot;false&quot;&gt;&lt;f(@id:dp)&quot;false&quot;&gt;&lt;f(@id:kMin)&quot;1&quot;&gt;&lt;f(@id:kMax)&quot;100&quot;&gt;&lt;f(@id:pt)&quot;Off&quot;&gt;&lt;f(@id:pl)&quot;EuMax&quot;&gt;&lt;f(@id:rs)&quot;false&quot;&gt;&lt;f(@id:rr)&quot;false&quot;&gt;&lt;f(@id:sr)&quot;true&quot;&gt;&lt;f(@id:ss)&quot;true&quot;&gt;&lt;f(@id:wa)&quot;Off&quot;&gt;&gt;&gt;&gt;"/>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14B83B7B97544DAD0819E2A91B259C" ma:contentTypeVersion="2" ma:contentTypeDescription="Create a new document." ma:contentTypeScope="" ma:versionID="5690449210c56b7a0cb7de66317f00e2">
  <xsd:schema xmlns:xsd="http://www.w3.org/2001/XMLSchema" xmlns:xs="http://www.w3.org/2001/XMLSchema" xmlns:p="http://schemas.microsoft.com/office/2006/metadata/properties" xmlns:ns2="06384dcc-0cdc-498a-a7bd-67cf6bcf7cd5" targetNamespace="http://schemas.microsoft.com/office/2006/metadata/properties" ma:root="true" ma:fieldsID="94ef254c7c0a70c41595d08c7c0e6965" ns2:_="">
    <xsd:import namespace="06384dcc-0cdc-498a-a7bd-67cf6bcf7cd5"/>
    <xsd:element name="properties">
      <xsd:complexType>
        <xsd:sequence>
          <xsd:element name="documentManagement">
            <xsd:complexType>
              <xsd:all>
                <xsd:element ref="ns2:SharedWithDetail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84dcc-0cdc-498a-a7bd-67cf6bcf7cd5"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98CA53-D3BE-4A35-9EB7-A8B2D3C173F7}">
  <ds:schemaRefs>
    <ds:schemaRef ds:uri="http://purl.org/dc/terms/"/>
    <ds:schemaRef ds:uri="http://schemas.openxmlformats.org/package/2006/metadata/core-properties"/>
    <ds:schemaRef ds:uri="http://schemas.microsoft.com/office/2006/documentManagement/types"/>
    <ds:schemaRef ds:uri="06384dcc-0cdc-498a-a7bd-67cf6bcf7cd5"/>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B43CAC50-BCFC-4E15-9D66-8677706D06B4}">
  <ds:schemaRefs>
    <ds:schemaRef ds:uri="http://schemas.microsoft.com/sharepoint/v3/contenttype/forms"/>
  </ds:schemaRefs>
</ds:datastoreItem>
</file>

<file path=customXml/itemProps3.xml><?xml version="1.0" encoding="utf-8"?>
<ds:datastoreItem xmlns:ds="http://schemas.openxmlformats.org/officeDocument/2006/customXml" ds:itemID="{2D3EAE89-1668-4FF6-9ABA-078F35A50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84dcc-0cdc-498a-a7bd-67cf6bcf7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17889</TotalTime>
  <Words>2322</Words>
  <Application>Microsoft Office PowerPoint</Application>
  <PresentationFormat>Custom</PresentationFormat>
  <Paragraphs>145</Paragraphs>
  <Slides>11</Slides>
  <Notes>11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11</vt:i4>
      </vt:variant>
    </vt:vector>
  </HeadingPairs>
  <TitlesOfParts>
    <vt:vector size="20" baseType="lpstr">
      <vt:lpstr>Arial</vt:lpstr>
      <vt:lpstr>Calibri</vt:lpstr>
      <vt:lpstr>Roboto</vt:lpstr>
      <vt:lpstr>Roboto Condensed</vt:lpstr>
      <vt:lpstr>Title</vt:lpstr>
      <vt:lpstr>Text Only</vt:lpstr>
      <vt:lpstr>Text w/Pictures</vt:lpstr>
      <vt:lpstr>Text w/Video</vt:lpstr>
      <vt:lpstr>Other</vt:lpstr>
      <vt:lpstr>Wyoming Minor Consent and Confidentiality Laws</vt:lpstr>
      <vt:lpstr>CASE SCENARIO: cheyenne, 15 Y/O GIRL</vt:lpstr>
      <vt:lpstr>Important Definitions</vt:lpstr>
      <vt:lpstr>WY Law: Parental Consent Exceptions </vt:lpstr>
      <vt:lpstr>WY Law: minor consent based on status</vt:lpstr>
      <vt:lpstr>WY Law: minor consent based on service</vt:lpstr>
      <vt:lpstr>Wyoming reporting requirements</vt:lpstr>
      <vt:lpstr>CASE SCENARIO: Cheyenne, 15 Y/O GIRL</vt:lpstr>
      <vt:lpstr>Accessing records</vt:lpstr>
      <vt:lpstr>CASE SCENARIO: TobI, 15 Y/O BOY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Ko, Myung Ji</cp:lastModifiedBy>
  <cp:revision>506</cp:revision>
  <dcterms:created xsi:type="dcterms:W3CDTF">2016-12-02T20:56:01Z</dcterms:created>
  <dcterms:modified xsi:type="dcterms:W3CDTF">2023-11-20T18:41:03Z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0x010100CB14B83B7B97544DAD0819E2A91B259C</vt:lpwstr>
  </property>
</Properties>
</file>