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700" r:id="rId5"/>
    <p:sldMasterId id="2147483709" r:id="rId6"/>
    <p:sldMasterId id="2147483733" r:id="rId7"/>
    <p:sldMasterId id="2147483682" r:id="rId8"/>
  </p:sldMasterIdLst>
  <p:notesMasterIdLst>
    <p:notesMasterId r:id="rId18"/>
  </p:notesMasterIdLst>
  <p:sldIdLst>
    <p:sldId id="271" r:id="rId9"/>
    <p:sldId id="295" r:id="rId10"/>
    <p:sldId id="274" r:id="rId11"/>
    <p:sldId id="289" r:id="rId12"/>
    <p:sldId id="297" r:id="rId13"/>
    <p:sldId id="291" r:id="rId14"/>
    <p:sldId id="299" r:id="rId15"/>
    <p:sldId id="298" r:id="rId16"/>
    <p:sldId id="270" r:id="rId17"/>
  </p:sldIdLst>
  <p:sldSz cx="9756775" cy="5486400"/>
  <p:notesSz cx="6858000" cy="9144000"/>
  <p:custDataLst>
    <p:tags r:id="rId19"/>
  </p:custDataLst>
  <p:defaultTextStyle>
    <a:defPPr>
      <a:defRPr lang="en-US"/>
    </a:defPPr>
    <a:lvl1pPr marL="0" algn="l" defTabSz="731611" rtl="0" eaLnBrk="1" latinLnBrk="0" hangingPunct="1">
      <a:defRPr sz="1440" kern="1200">
        <a:solidFill>
          <a:schemeClr val="tx1"/>
        </a:solidFill>
        <a:latin typeface="+mn-lt"/>
        <a:ea typeface="+mn-ea"/>
        <a:cs typeface="+mn-cs"/>
      </a:defRPr>
    </a:lvl1pPr>
    <a:lvl2pPr marL="365806" algn="l" defTabSz="731611" rtl="0" eaLnBrk="1" latinLnBrk="0" hangingPunct="1">
      <a:defRPr sz="1440" kern="1200">
        <a:solidFill>
          <a:schemeClr val="tx1"/>
        </a:solidFill>
        <a:latin typeface="+mn-lt"/>
        <a:ea typeface="+mn-ea"/>
        <a:cs typeface="+mn-cs"/>
      </a:defRPr>
    </a:lvl2pPr>
    <a:lvl3pPr marL="731611" algn="l" defTabSz="731611" rtl="0" eaLnBrk="1" latinLnBrk="0" hangingPunct="1">
      <a:defRPr sz="1440" kern="1200">
        <a:solidFill>
          <a:schemeClr val="tx1"/>
        </a:solidFill>
        <a:latin typeface="+mn-lt"/>
        <a:ea typeface="+mn-ea"/>
        <a:cs typeface="+mn-cs"/>
      </a:defRPr>
    </a:lvl3pPr>
    <a:lvl4pPr marL="1097417" algn="l" defTabSz="731611" rtl="0" eaLnBrk="1" latinLnBrk="0" hangingPunct="1">
      <a:defRPr sz="1440" kern="1200">
        <a:solidFill>
          <a:schemeClr val="tx1"/>
        </a:solidFill>
        <a:latin typeface="+mn-lt"/>
        <a:ea typeface="+mn-ea"/>
        <a:cs typeface="+mn-cs"/>
      </a:defRPr>
    </a:lvl4pPr>
    <a:lvl5pPr marL="1463223" algn="l" defTabSz="731611" rtl="0" eaLnBrk="1" latinLnBrk="0" hangingPunct="1">
      <a:defRPr sz="1440" kern="1200">
        <a:solidFill>
          <a:schemeClr val="tx1"/>
        </a:solidFill>
        <a:latin typeface="+mn-lt"/>
        <a:ea typeface="+mn-ea"/>
        <a:cs typeface="+mn-cs"/>
      </a:defRPr>
    </a:lvl5pPr>
    <a:lvl6pPr marL="1829029" algn="l" defTabSz="731611" rtl="0" eaLnBrk="1" latinLnBrk="0" hangingPunct="1">
      <a:defRPr sz="1440" kern="1200">
        <a:solidFill>
          <a:schemeClr val="tx1"/>
        </a:solidFill>
        <a:latin typeface="+mn-lt"/>
        <a:ea typeface="+mn-ea"/>
        <a:cs typeface="+mn-cs"/>
      </a:defRPr>
    </a:lvl6pPr>
    <a:lvl7pPr marL="2194834" algn="l" defTabSz="731611" rtl="0" eaLnBrk="1" latinLnBrk="0" hangingPunct="1">
      <a:defRPr sz="1440" kern="1200">
        <a:solidFill>
          <a:schemeClr val="tx1"/>
        </a:solidFill>
        <a:latin typeface="+mn-lt"/>
        <a:ea typeface="+mn-ea"/>
        <a:cs typeface="+mn-cs"/>
      </a:defRPr>
    </a:lvl7pPr>
    <a:lvl8pPr marL="2560640" algn="l" defTabSz="731611" rtl="0" eaLnBrk="1" latinLnBrk="0" hangingPunct="1">
      <a:defRPr sz="1440" kern="1200">
        <a:solidFill>
          <a:schemeClr val="tx1"/>
        </a:solidFill>
        <a:latin typeface="+mn-lt"/>
        <a:ea typeface="+mn-ea"/>
        <a:cs typeface="+mn-cs"/>
      </a:defRPr>
    </a:lvl8pPr>
    <a:lvl9pPr marL="2926446" algn="l" defTabSz="731611" rtl="0" eaLnBrk="1" latinLnBrk="0" hangingPunct="1">
      <a:defRPr sz="144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auer, Rachel" initials="BR" lastIdx="2" clrIdx="6">
    <p:extLst>
      <p:ext uri="{19B8F6BF-5375-455C-9EA6-DF929625EA0E}">
        <p15:presenceInfo xmlns:p15="http://schemas.microsoft.com/office/powerpoint/2012/main" userId="S::brauerra@med.umich.edu::ccfb3487-0eb0-4203-b89d-4f1d3f1d5d1a" providerId="AD"/>
      </p:ext>
    </p:extLst>
  </p:cmAuthor>
  <p:cmAuthor id="1" name="Cupito, Anna" initials="CA" lastIdx="5" clrIdx="0"/>
  <p:cmAuthor id="2" name="Display" initials="D" lastIdx="1" clrIdx="1"/>
  <p:cmAuthor id="3" name="Parekh, Rini" initials="PR" lastIdx="1" clrIdx="2"/>
  <p:cmAuthor id="4" name="Cooper, Mava" initials="CM" lastIdx="23" clrIdx="3">
    <p:extLst>
      <p:ext uri="{19B8F6BF-5375-455C-9EA6-DF929625EA0E}">
        <p15:presenceInfo xmlns:p15="http://schemas.microsoft.com/office/powerpoint/2012/main" userId="S::mmcooper@med.umich.edu::66779922-9b92-4c83-ae5e-99be4b23526f" providerId="AD"/>
      </p:ext>
    </p:extLst>
  </p:cmAuthor>
  <p:cmAuthor id="5" name="Harper, Kayla" initials="HK" lastIdx="2" clrIdx="4">
    <p:extLst>
      <p:ext uri="{19B8F6BF-5375-455C-9EA6-DF929625EA0E}">
        <p15:presenceInfo xmlns:p15="http://schemas.microsoft.com/office/powerpoint/2012/main" userId="S::harperak@med.umich.edu::31f77b46-257d-44a5-85e7-1386f0aed803" providerId="AD"/>
      </p:ext>
    </p:extLst>
  </p:cmAuthor>
  <p:cmAuthor id="6" name="Cajigal, Anastasia" initials="CA" lastIdx="1" clrIdx="5">
    <p:extLst>
      <p:ext uri="{19B8F6BF-5375-455C-9EA6-DF929625EA0E}">
        <p15:presenceInfo xmlns:p15="http://schemas.microsoft.com/office/powerpoint/2012/main" userId="S::ancajiga@med.umich.edu::66c53300-80bd-4a7d-9628-8bd152ff93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33"/>
    <a:srgbClr val="003366"/>
    <a:srgbClr val="00CC99"/>
    <a:srgbClr val="0099CC"/>
    <a:srgbClr val="8CC443"/>
    <a:srgbClr val="00ADEF"/>
    <a:srgbClr val="0D233D"/>
    <a:srgbClr val="FFCF06"/>
    <a:srgbClr val="0D2571"/>
    <a:srgbClr val="051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5A6F1-53F6-4A29-AF3C-09E592C0624C}" v="2" dt="2022-06-28T18:41:49.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3" autoAdjust="0"/>
    <p:restoredTop sz="41113" autoAdjust="0"/>
  </p:normalViewPr>
  <p:slideViewPr>
    <p:cSldViewPr snapToGrid="0">
      <p:cViewPr varScale="1">
        <p:scale>
          <a:sx n="34" d="100"/>
          <a:sy n="34" d="100"/>
        </p:scale>
        <p:origin x="2176" y="36"/>
      </p:cViewPr>
      <p:guideLst/>
    </p:cSldViewPr>
  </p:slideViewPr>
  <p:outlineViewPr>
    <p:cViewPr>
      <p:scale>
        <a:sx n="33" d="100"/>
        <a:sy n="33" d="100"/>
      </p:scale>
      <p:origin x="0" y="-105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per, Mava" userId="66779922-9b92-4c83-ae5e-99be4b23526f" providerId="ADAL" clId="{7BA5A6F1-53F6-4A29-AF3C-09E592C0624C}"/>
    <pc:docChg chg="undo custSel addSld delSld modSld sldOrd">
      <pc:chgData name="Cooper, Mava" userId="66779922-9b92-4c83-ae5e-99be4b23526f" providerId="ADAL" clId="{7BA5A6F1-53F6-4A29-AF3C-09E592C0624C}" dt="2022-06-28T19:06:53.338" v="1832" actId="478"/>
      <pc:docMkLst>
        <pc:docMk/>
      </pc:docMkLst>
      <pc:sldChg chg="addSp delSp modSp mod">
        <pc:chgData name="Cooper, Mava" userId="66779922-9b92-4c83-ae5e-99be4b23526f" providerId="ADAL" clId="{7BA5A6F1-53F6-4A29-AF3C-09E592C0624C}" dt="2022-06-28T19:06:53.338" v="1832" actId="478"/>
        <pc:sldMkLst>
          <pc:docMk/>
          <pc:sldMk cId="3680140678" sldId="270"/>
        </pc:sldMkLst>
        <pc:spChg chg="add del mod">
          <ac:chgData name="Cooper, Mava" userId="66779922-9b92-4c83-ae5e-99be4b23526f" providerId="ADAL" clId="{7BA5A6F1-53F6-4A29-AF3C-09E592C0624C}" dt="2022-06-28T19:06:53.338" v="1832" actId="478"/>
          <ac:spMkLst>
            <pc:docMk/>
            <pc:sldMk cId="3680140678" sldId="270"/>
            <ac:spMk id="6" creationId="{F7BC7A46-9825-4226-BE1B-1540F98B990B}"/>
          </ac:spMkLst>
        </pc:spChg>
        <pc:picChg chg="del">
          <ac:chgData name="Cooper, Mava" userId="66779922-9b92-4c83-ae5e-99be4b23526f" providerId="ADAL" clId="{7BA5A6F1-53F6-4A29-AF3C-09E592C0624C}" dt="2022-06-28T19:06:49.102" v="1830" actId="478"/>
          <ac:picMkLst>
            <pc:docMk/>
            <pc:sldMk cId="3680140678" sldId="270"/>
            <ac:picMk id="5" creationId="{02C00BAC-B274-40D1-8104-4D2CD5249E38}"/>
          </ac:picMkLst>
        </pc:picChg>
        <pc:picChg chg="del">
          <ac:chgData name="Cooper, Mava" userId="66779922-9b92-4c83-ae5e-99be4b23526f" providerId="ADAL" clId="{7BA5A6F1-53F6-4A29-AF3C-09E592C0624C}" dt="2022-06-28T19:06:50.528" v="1831" actId="478"/>
          <ac:picMkLst>
            <pc:docMk/>
            <pc:sldMk cId="3680140678" sldId="270"/>
            <ac:picMk id="10" creationId="{00000000-0000-0000-0000-000000000000}"/>
          </ac:picMkLst>
        </pc:picChg>
      </pc:sldChg>
      <pc:sldChg chg="delSp modSp mod modNotesTx">
        <pc:chgData name="Cooper, Mava" userId="66779922-9b92-4c83-ae5e-99be4b23526f" providerId="ADAL" clId="{7BA5A6F1-53F6-4A29-AF3C-09E592C0624C}" dt="2022-06-28T18:43:31.058" v="560" actId="20577"/>
        <pc:sldMkLst>
          <pc:docMk/>
          <pc:sldMk cId="1126967519" sldId="271"/>
        </pc:sldMkLst>
        <pc:spChg chg="mod">
          <ac:chgData name="Cooper, Mava" userId="66779922-9b92-4c83-ae5e-99be4b23526f" providerId="ADAL" clId="{7BA5A6F1-53F6-4A29-AF3C-09E592C0624C}" dt="2022-06-28T14:08:53.868" v="13" actId="20577"/>
          <ac:spMkLst>
            <pc:docMk/>
            <pc:sldMk cId="1126967519" sldId="271"/>
            <ac:spMk id="5" creationId="{00000000-0000-0000-0000-000000000000}"/>
          </ac:spMkLst>
        </pc:spChg>
        <pc:picChg chg="del">
          <ac:chgData name="Cooper, Mava" userId="66779922-9b92-4c83-ae5e-99be4b23526f" providerId="ADAL" clId="{7BA5A6F1-53F6-4A29-AF3C-09E592C0624C}" dt="2022-06-28T14:08:43.825" v="1" actId="478"/>
          <ac:picMkLst>
            <pc:docMk/>
            <pc:sldMk cId="1126967519" sldId="271"/>
            <ac:picMk id="7" creationId="{00000000-0000-0000-0000-000000000000}"/>
          </ac:picMkLst>
        </pc:picChg>
      </pc:sldChg>
      <pc:sldChg chg="delCm modNotesTx">
        <pc:chgData name="Cooper, Mava" userId="66779922-9b92-4c83-ae5e-99be4b23526f" providerId="ADAL" clId="{7BA5A6F1-53F6-4A29-AF3C-09E592C0624C}" dt="2022-06-28T18:46:30.792" v="806" actId="20577"/>
        <pc:sldMkLst>
          <pc:docMk/>
          <pc:sldMk cId="1979625860" sldId="274"/>
        </pc:sldMkLst>
      </pc:sldChg>
      <pc:sldChg chg="modNotesTx">
        <pc:chgData name="Cooper, Mava" userId="66779922-9b92-4c83-ae5e-99be4b23526f" providerId="ADAL" clId="{7BA5A6F1-53F6-4A29-AF3C-09E592C0624C}" dt="2022-06-28T18:48:02.263" v="912" actId="20577"/>
        <pc:sldMkLst>
          <pc:docMk/>
          <pc:sldMk cId="4153323777" sldId="289"/>
        </pc:sldMkLst>
      </pc:sldChg>
      <pc:sldChg chg="modSp mod delCm modNotesTx">
        <pc:chgData name="Cooper, Mava" userId="66779922-9b92-4c83-ae5e-99be4b23526f" providerId="ADAL" clId="{7BA5A6F1-53F6-4A29-AF3C-09E592C0624C}" dt="2022-06-28T18:57:26.161" v="1225" actId="1592"/>
        <pc:sldMkLst>
          <pc:docMk/>
          <pc:sldMk cId="843745751" sldId="291"/>
        </pc:sldMkLst>
        <pc:spChg chg="mod">
          <ac:chgData name="Cooper, Mava" userId="66779922-9b92-4c83-ae5e-99be4b23526f" providerId="ADAL" clId="{7BA5A6F1-53F6-4A29-AF3C-09E592C0624C}" dt="2022-06-28T18:56:38.848" v="1107" actId="1076"/>
          <ac:spMkLst>
            <pc:docMk/>
            <pc:sldMk cId="843745751" sldId="291"/>
            <ac:spMk id="4" creationId="{00000000-0000-0000-0000-000000000000}"/>
          </ac:spMkLst>
        </pc:spChg>
      </pc:sldChg>
      <pc:sldChg chg="modSp del mod modNotesTx">
        <pc:chgData name="Cooper, Mava" userId="66779922-9b92-4c83-ae5e-99be4b23526f" providerId="ADAL" clId="{7BA5A6F1-53F6-4A29-AF3C-09E592C0624C}" dt="2022-06-28T19:03:34.492" v="1695" actId="47"/>
        <pc:sldMkLst>
          <pc:docMk/>
          <pc:sldMk cId="1262345724" sldId="293"/>
        </pc:sldMkLst>
        <pc:spChg chg="mod">
          <ac:chgData name="Cooper, Mava" userId="66779922-9b92-4c83-ae5e-99be4b23526f" providerId="ADAL" clId="{7BA5A6F1-53F6-4A29-AF3C-09E592C0624C}" dt="2022-06-28T18:45:02.182" v="649" actId="20577"/>
          <ac:spMkLst>
            <pc:docMk/>
            <pc:sldMk cId="1262345724" sldId="293"/>
            <ac:spMk id="5" creationId="{00000000-0000-0000-0000-000000000000}"/>
          </ac:spMkLst>
        </pc:spChg>
        <pc:spChg chg="mod">
          <ac:chgData name="Cooper, Mava" userId="66779922-9b92-4c83-ae5e-99be4b23526f" providerId="ADAL" clId="{7BA5A6F1-53F6-4A29-AF3C-09E592C0624C}" dt="2022-06-28T14:12:35.999" v="205" actId="20577"/>
          <ac:spMkLst>
            <pc:docMk/>
            <pc:sldMk cId="1262345724" sldId="293"/>
            <ac:spMk id="8" creationId="{153D252C-3BD0-4CED-95E6-4E4E537CE720}"/>
          </ac:spMkLst>
        </pc:spChg>
        <pc:picChg chg="mod">
          <ac:chgData name="Cooper, Mava" userId="66779922-9b92-4c83-ae5e-99be4b23526f" providerId="ADAL" clId="{7BA5A6F1-53F6-4A29-AF3C-09E592C0624C}" dt="2022-06-28T14:10:18.586" v="57" actId="1076"/>
          <ac:picMkLst>
            <pc:docMk/>
            <pc:sldMk cId="1262345724" sldId="293"/>
            <ac:picMk id="2" creationId="{00000000-0000-0000-0000-000000000000}"/>
          </ac:picMkLst>
        </pc:picChg>
      </pc:sldChg>
      <pc:sldChg chg="modSp mod ord modNotesTx">
        <pc:chgData name="Cooper, Mava" userId="66779922-9b92-4c83-ae5e-99be4b23526f" providerId="ADAL" clId="{7BA5A6F1-53F6-4A29-AF3C-09E592C0624C}" dt="2022-06-28T19:03:31.564" v="1694" actId="20577"/>
        <pc:sldMkLst>
          <pc:docMk/>
          <pc:sldMk cId="2859701721" sldId="295"/>
        </pc:sldMkLst>
        <pc:spChg chg="mod">
          <ac:chgData name="Cooper, Mava" userId="66779922-9b92-4c83-ae5e-99be4b23526f" providerId="ADAL" clId="{7BA5A6F1-53F6-4A29-AF3C-09E592C0624C}" dt="2022-06-28T18:59:18.024" v="1512" actId="1076"/>
          <ac:spMkLst>
            <pc:docMk/>
            <pc:sldMk cId="2859701721" sldId="295"/>
            <ac:spMk id="2" creationId="{00000000-0000-0000-0000-000000000000}"/>
          </ac:spMkLst>
        </pc:spChg>
        <pc:spChg chg="mod">
          <ac:chgData name="Cooper, Mava" userId="66779922-9b92-4c83-ae5e-99be4b23526f" providerId="ADAL" clId="{7BA5A6F1-53F6-4A29-AF3C-09E592C0624C}" dt="2022-06-28T19:03:03.192" v="1693" actId="114"/>
          <ac:spMkLst>
            <pc:docMk/>
            <pc:sldMk cId="2859701721" sldId="295"/>
            <ac:spMk id="8" creationId="{00000000-0000-0000-0000-000000000000}"/>
          </ac:spMkLst>
        </pc:spChg>
        <pc:spChg chg="mod">
          <ac:chgData name="Cooper, Mava" userId="66779922-9b92-4c83-ae5e-99be4b23526f" providerId="ADAL" clId="{7BA5A6F1-53F6-4A29-AF3C-09E592C0624C}" dt="2022-06-28T19:01:19.294" v="1595" actId="1076"/>
          <ac:spMkLst>
            <pc:docMk/>
            <pc:sldMk cId="2859701721" sldId="295"/>
            <ac:spMk id="9" creationId="{00000000-0000-0000-0000-000000000000}"/>
          </ac:spMkLst>
        </pc:spChg>
      </pc:sldChg>
      <pc:sldChg chg="modSp mod">
        <pc:chgData name="Cooper, Mava" userId="66779922-9b92-4c83-ae5e-99be4b23526f" providerId="ADAL" clId="{7BA5A6F1-53F6-4A29-AF3C-09E592C0624C}" dt="2022-06-28T18:56:23.395" v="1105" actId="1076"/>
        <pc:sldMkLst>
          <pc:docMk/>
          <pc:sldMk cId="1270851445" sldId="297"/>
        </pc:sldMkLst>
        <pc:spChg chg="mod">
          <ac:chgData name="Cooper, Mava" userId="66779922-9b92-4c83-ae5e-99be4b23526f" providerId="ADAL" clId="{7BA5A6F1-53F6-4A29-AF3C-09E592C0624C}" dt="2022-06-28T18:56:23.395" v="1105" actId="1076"/>
          <ac:spMkLst>
            <pc:docMk/>
            <pc:sldMk cId="1270851445" sldId="297"/>
            <ac:spMk id="4" creationId="{00000000-0000-0000-0000-000000000000}"/>
          </ac:spMkLst>
        </pc:spChg>
        <pc:spChg chg="mod">
          <ac:chgData name="Cooper, Mava" userId="66779922-9b92-4c83-ae5e-99be4b23526f" providerId="ADAL" clId="{7BA5A6F1-53F6-4A29-AF3C-09E592C0624C}" dt="2022-06-28T18:53:36.357" v="961" actId="20577"/>
          <ac:spMkLst>
            <pc:docMk/>
            <pc:sldMk cId="1270851445" sldId="297"/>
            <ac:spMk id="5" creationId="{00000000-0000-0000-0000-000000000000}"/>
          </ac:spMkLst>
        </pc:spChg>
      </pc:sldChg>
      <pc:sldChg chg="modSp mod modNotesTx">
        <pc:chgData name="Cooper, Mava" userId="66779922-9b92-4c83-ae5e-99be4b23526f" providerId="ADAL" clId="{7BA5A6F1-53F6-4A29-AF3C-09E592C0624C}" dt="2022-06-28T19:06:44.327" v="1829" actId="20577"/>
        <pc:sldMkLst>
          <pc:docMk/>
          <pc:sldMk cId="1968938413" sldId="298"/>
        </pc:sldMkLst>
        <pc:spChg chg="mod">
          <ac:chgData name="Cooper, Mava" userId="66779922-9b92-4c83-ae5e-99be4b23526f" providerId="ADAL" clId="{7BA5A6F1-53F6-4A29-AF3C-09E592C0624C}" dt="2022-06-28T19:05:37.435" v="1819" actId="1076"/>
          <ac:spMkLst>
            <pc:docMk/>
            <pc:sldMk cId="1968938413" sldId="298"/>
            <ac:spMk id="8" creationId="{00000000-0000-0000-0000-000000000000}"/>
          </ac:spMkLst>
        </pc:spChg>
        <pc:spChg chg="mod">
          <ac:chgData name="Cooper, Mava" userId="66779922-9b92-4c83-ae5e-99be4b23526f" providerId="ADAL" clId="{7BA5A6F1-53F6-4A29-AF3C-09E592C0624C}" dt="2022-06-28T19:05:56.102" v="1824" actId="1076"/>
          <ac:spMkLst>
            <pc:docMk/>
            <pc:sldMk cId="1968938413" sldId="298"/>
            <ac:spMk id="9" creationId="{00000000-0000-0000-0000-000000000000}"/>
          </ac:spMkLst>
        </pc:spChg>
      </pc:sldChg>
      <pc:sldChg chg="addSp modSp new mod modAnim modNotesTx">
        <pc:chgData name="Cooper, Mava" userId="66779922-9b92-4c83-ae5e-99be4b23526f" providerId="ADAL" clId="{7BA5A6F1-53F6-4A29-AF3C-09E592C0624C}" dt="2022-06-28T18:58:36.582" v="1511" actId="313"/>
        <pc:sldMkLst>
          <pc:docMk/>
          <pc:sldMk cId="181514539" sldId="299"/>
        </pc:sldMkLst>
        <pc:picChg chg="add mod">
          <ac:chgData name="Cooper, Mava" userId="66779922-9b92-4c83-ae5e-99be4b23526f" providerId="ADAL" clId="{7BA5A6F1-53F6-4A29-AF3C-09E592C0624C}" dt="2022-06-28T18:42:57.584" v="462" actId="1076"/>
          <ac:picMkLst>
            <pc:docMk/>
            <pc:sldMk cId="181514539" sldId="299"/>
            <ac:picMk id="5" creationId="{E4BA0CF9-6B2F-44F2-9DED-85843F3B0D22}"/>
          </ac:picMkLst>
        </pc:picChg>
      </pc:sldChg>
      <pc:sldChg chg="modSp add del mod">
        <pc:chgData name="Cooper, Mava" userId="66779922-9b92-4c83-ae5e-99be4b23526f" providerId="ADAL" clId="{7BA5A6F1-53F6-4A29-AF3C-09E592C0624C}" dt="2022-06-28T18:54:14.636" v="985" actId="47"/>
        <pc:sldMkLst>
          <pc:docMk/>
          <pc:sldMk cId="3819029232" sldId="300"/>
        </pc:sldMkLst>
        <pc:spChg chg="mod">
          <ac:chgData name="Cooper, Mava" userId="66779922-9b92-4c83-ae5e-99be4b23526f" providerId="ADAL" clId="{7BA5A6F1-53F6-4A29-AF3C-09E592C0624C}" dt="2022-06-28T18:53:47.396" v="984" actId="20577"/>
          <ac:spMkLst>
            <pc:docMk/>
            <pc:sldMk cId="3819029232" sldId="300"/>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85336-530F-4305-B32A-D64DBA3AFF54}"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2C4DE-1B8A-4E20-9B71-ACF1E91FF3F0}" type="slidenum">
              <a:rPr lang="en-US" smtClean="0"/>
              <a:t>‹#›</a:t>
            </a:fld>
            <a:endParaRPr lang="en-US"/>
          </a:p>
        </p:txBody>
      </p:sp>
    </p:spTree>
    <p:extLst>
      <p:ext uri="{BB962C8B-B14F-4D97-AF65-F5344CB8AC3E}">
        <p14:creationId xmlns:p14="http://schemas.microsoft.com/office/powerpoint/2010/main" val="1519574246"/>
      </p:ext>
    </p:extLst>
  </p:cSld>
  <p:clrMap bg1="lt1" tx1="dk1" bg2="lt2" tx2="dk2" accent1="accent1" accent2="accent2" accent3="accent3" accent4="accent4" accent5="accent5" accent6="accent6" hlink="hlink" folHlink="folHlink"/>
  <p:notesStyle>
    <a:lvl1pPr marL="0" algn="l" defTabSz="731611" rtl="0" eaLnBrk="1" latinLnBrk="0" hangingPunct="1">
      <a:defRPr sz="960" kern="1200">
        <a:solidFill>
          <a:schemeClr val="tx1"/>
        </a:solidFill>
        <a:latin typeface="+mn-lt"/>
        <a:ea typeface="+mn-ea"/>
        <a:cs typeface="+mn-cs"/>
      </a:defRPr>
    </a:lvl1pPr>
    <a:lvl2pPr marL="365806" algn="l" defTabSz="731611" rtl="0" eaLnBrk="1" latinLnBrk="0" hangingPunct="1">
      <a:defRPr sz="960" kern="1200">
        <a:solidFill>
          <a:schemeClr val="tx1"/>
        </a:solidFill>
        <a:latin typeface="+mn-lt"/>
        <a:ea typeface="+mn-ea"/>
        <a:cs typeface="+mn-cs"/>
      </a:defRPr>
    </a:lvl2pPr>
    <a:lvl3pPr marL="731611" algn="l" defTabSz="731611" rtl="0" eaLnBrk="1" latinLnBrk="0" hangingPunct="1">
      <a:defRPr sz="960" kern="1200">
        <a:solidFill>
          <a:schemeClr val="tx1"/>
        </a:solidFill>
        <a:latin typeface="+mn-lt"/>
        <a:ea typeface="+mn-ea"/>
        <a:cs typeface="+mn-cs"/>
      </a:defRPr>
    </a:lvl3pPr>
    <a:lvl4pPr marL="1097417" algn="l" defTabSz="731611" rtl="0" eaLnBrk="1" latinLnBrk="0" hangingPunct="1">
      <a:defRPr sz="960" kern="1200">
        <a:solidFill>
          <a:schemeClr val="tx1"/>
        </a:solidFill>
        <a:latin typeface="+mn-lt"/>
        <a:ea typeface="+mn-ea"/>
        <a:cs typeface="+mn-cs"/>
      </a:defRPr>
    </a:lvl4pPr>
    <a:lvl5pPr marL="1463223" algn="l" defTabSz="731611" rtl="0" eaLnBrk="1" latinLnBrk="0" hangingPunct="1">
      <a:defRPr sz="960" kern="1200">
        <a:solidFill>
          <a:schemeClr val="tx1"/>
        </a:solidFill>
        <a:latin typeface="+mn-lt"/>
        <a:ea typeface="+mn-ea"/>
        <a:cs typeface="+mn-cs"/>
      </a:defRPr>
    </a:lvl5pPr>
    <a:lvl6pPr marL="1829029" algn="l" defTabSz="731611" rtl="0" eaLnBrk="1" latinLnBrk="0" hangingPunct="1">
      <a:defRPr sz="960" kern="1200">
        <a:solidFill>
          <a:schemeClr val="tx1"/>
        </a:solidFill>
        <a:latin typeface="+mn-lt"/>
        <a:ea typeface="+mn-ea"/>
        <a:cs typeface="+mn-cs"/>
      </a:defRPr>
    </a:lvl6pPr>
    <a:lvl7pPr marL="2194834" algn="l" defTabSz="731611" rtl="0" eaLnBrk="1" latinLnBrk="0" hangingPunct="1">
      <a:defRPr sz="960" kern="1200">
        <a:solidFill>
          <a:schemeClr val="tx1"/>
        </a:solidFill>
        <a:latin typeface="+mn-lt"/>
        <a:ea typeface="+mn-ea"/>
        <a:cs typeface="+mn-cs"/>
      </a:defRPr>
    </a:lvl7pPr>
    <a:lvl8pPr marL="2560640" algn="l" defTabSz="731611" rtl="0" eaLnBrk="1" latinLnBrk="0" hangingPunct="1">
      <a:defRPr sz="960" kern="1200">
        <a:solidFill>
          <a:schemeClr val="tx1"/>
        </a:solidFill>
        <a:latin typeface="+mn-lt"/>
        <a:ea typeface="+mn-ea"/>
        <a:cs typeface="+mn-cs"/>
      </a:defRPr>
    </a:lvl8pPr>
    <a:lvl9pPr marL="2926446" algn="l" defTabSz="731611" rtl="0" eaLnBrk="1" latinLnBrk="0" hangingPunct="1">
      <a:defRPr sz="9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a:t>
            </a:r>
            <a:r>
              <a:rPr lang="en-US" sz="1800" i="1"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Before beginning, do introductions including name, role and pronouns if needed.</a:t>
            </a:r>
            <a:r>
              <a:rPr lang="en-US" sz="1800"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a:t>
            </a:r>
          </a:p>
          <a:p>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Today we are going to do a 15 to 20 minute mini-training, also called a Spark on confidentiality and minor consent laws for behavioral health settings in Michigan. As behavioral health professionals, it is important that we understand adolescent confidentiality and minor consent. Each person here will have times where we need to know and comply with confidentiality laws, though it is different for our various roles. For each law and scenario we discuss, please think about how it applies to your role. To get us started, let’s review a case scenario.</a:t>
            </a:r>
          </a:p>
          <a:p>
            <a:endParaRPr lang="en-US" sz="1800" i="1" kern="1200" dirty="0">
              <a:solidFill>
                <a:srgbClr val="595959"/>
              </a:solidFill>
              <a:effectLst/>
              <a:latin typeface="Roboto" panose="02000000000000000000" pitchFamily="2" charset="0"/>
              <a:ea typeface="+mn-ea"/>
              <a:cs typeface="Times New Roman" panose="02020603050405020304" pitchFamily="18" charset="0"/>
            </a:endParaRPr>
          </a:p>
          <a:p>
            <a:pPr marL="0" marR="0" lvl="0" indent="0" algn="l" defTabSz="731611" rtl="0" eaLnBrk="1" fontAlgn="auto" latinLnBrk="0" hangingPunct="1">
              <a:lnSpc>
                <a:spcPct val="100000"/>
              </a:lnSpc>
              <a:spcBef>
                <a:spcPts val="0"/>
              </a:spcBef>
              <a:spcAft>
                <a:spcPts val="0"/>
              </a:spcAft>
              <a:buClrTx/>
              <a:buSzTx/>
              <a:buFontTx/>
              <a:buNone/>
              <a:tabLst/>
              <a:defRP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This scenario discusses suicide and mental illness. Some of the content may be emotional and challenging to engage with depending on your personal experiences. We encourage you to check in with yourself throughout the module and take time to disengage and re-center when needed. </a:t>
            </a:r>
          </a:p>
          <a:p>
            <a:endParaRPr lang="en-US" sz="96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02C4DE-1B8A-4E20-9B71-ACF1E91FF3F0}" type="slidenum">
              <a:rPr lang="en-US" smtClean="0"/>
              <a:t>1</a:t>
            </a:fld>
            <a:endParaRPr lang="en-US"/>
          </a:p>
        </p:txBody>
      </p:sp>
    </p:spTree>
    <p:extLst>
      <p:ext uri="{BB962C8B-B14F-4D97-AF65-F5344CB8AC3E}">
        <p14:creationId xmlns:p14="http://schemas.microsoft.com/office/powerpoint/2010/main" val="1719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This is Giovanni. He just started attending therapy for depression. During his session, he disclosed experiencing suicidal thoughts when he was in middle school. He denied experiencing thoughts of suicide or harming himself presently. His mom is in the waiting room and would like to know what you discussed during the visit.</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Does the behavioral health provider have to disclose this information to Giovanni’s parent? </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i="1"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[Pause for a few responses.</a:t>
            </a:r>
            <a:r>
              <a:rPr lang="en-US" sz="1800" i="1"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a:t>
            </a:r>
          </a:p>
          <a:p>
            <a:pPr marL="0" marR="0">
              <a:lnSpc>
                <a:spcPct val="107000"/>
              </a:lnSpc>
              <a:spcBef>
                <a:spcPts val="200"/>
              </a:spcBef>
              <a:spcAft>
                <a:spcPts val="600"/>
              </a:spcAft>
            </a:pPr>
            <a:endParaRPr lang="en-US" sz="1800" i="1"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While it is important to respect the privacy of our clients who are minors, challenges can come up when caregivers are concerned about their child and want to know what they are sharing with you. What can go wrong if we break confidentiality? </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i="1"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[Have a couple of people respond briefly.] </a:t>
            </a:r>
            <a:r>
              <a:rPr lang="en-US" sz="1800"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rPr>
              <a:t>Main point: If we don’t follow the laws or policies, it can have a negative impact on our clients.</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Many youth choose to include their caregiver in decisions about their mental health. For some youth, however, having the option of certain confidential services makes it more likely that they will seek care when they need it. We will return to Giovanni and his situation at the end of the presentation.</a:t>
            </a:r>
          </a:p>
          <a:p>
            <a:endParaRPr lang="en-US" dirty="0"/>
          </a:p>
        </p:txBody>
      </p:sp>
      <p:sp>
        <p:nvSpPr>
          <p:cNvPr id="4" name="Slide Number Placeholder 3"/>
          <p:cNvSpPr>
            <a:spLocks noGrp="1"/>
          </p:cNvSpPr>
          <p:nvPr>
            <p:ph type="sldNum" sz="quarter" idx="10"/>
          </p:nvPr>
        </p:nvSpPr>
        <p:spPr/>
        <p:txBody>
          <a:bodyPr/>
          <a:lstStyle/>
          <a:p>
            <a:fld id="{DD02C4DE-1B8A-4E20-9B71-ACF1E91FF3F0}" type="slidenum">
              <a:rPr lang="en-US" smtClean="0"/>
              <a:t>2</a:t>
            </a:fld>
            <a:endParaRPr lang="en-US"/>
          </a:p>
        </p:txBody>
      </p:sp>
    </p:spTree>
    <p:extLst>
      <p:ext uri="{BB962C8B-B14F-4D97-AF65-F5344CB8AC3E}">
        <p14:creationId xmlns:p14="http://schemas.microsoft.com/office/powerpoint/2010/main" val="339161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Let’s review the laws and consider how we implement them here. As we see on this slide, a parent or legal guardian must provide consent on behalf of a minor (under age 18) before most health care services are provided, with </a:t>
            </a:r>
            <a:r>
              <a:rPr lang="en-US" sz="960" b="1" kern="1200" dirty="0">
                <a:solidFill>
                  <a:schemeClr val="tx1"/>
                </a:solidFill>
                <a:effectLst/>
                <a:latin typeface="+mn-lt"/>
                <a:ea typeface="+mn-ea"/>
                <a:cs typeface="+mn-cs"/>
              </a:rPr>
              <a:t>several important exceptions</a:t>
            </a:r>
            <a:r>
              <a:rPr lang="en-US" sz="96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Emergency care</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Care for emancipated minors who can be emancipated by court order, marriage, or military active duty</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Specific health care services related to sexual health, mental health, or substance use treatment</a:t>
            </a:r>
          </a:p>
          <a:p>
            <a:endParaRPr lang="en-US" sz="960" kern="1200" dirty="0">
              <a:solidFill>
                <a:schemeClr val="tx1"/>
              </a:solidFill>
              <a:effectLst/>
              <a:latin typeface="+mn-lt"/>
              <a:ea typeface="+mn-ea"/>
              <a:cs typeface="+mn-cs"/>
            </a:endParaRPr>
          </a:p>
          <a:p>
            <a:r>
              <a:rPr lang="en-US" sz="960" i="1" kern="1200" dirty="0">
                <a:solidFill>
                  <a:schemeClr val="tx1"/>
                </a:solidFill>
                <a:effectLst/>
                <a:latin typeface="+mn-lt"/>
                <a:ea typeface="+mn-ea"/>
                <a:cs typeface="+mn-cs"/>
              </a:rPr>
              <a:t>[Pass out the “Michigan Confidentiality/Minor Consent Laws” handout.] </a:t>
            </a:r>
          </a:p>
          <a:p>
            <a:endParaRPr lang="en-US" dirty="0"/>
          </a:p>
        </p:txBody>
      </p:sp>
      <p:sp>
        <p:nvSpPr>
          <p:cNvPr id="4" name="Slide Number Placeholder 3"/>
          <p:cNvSpPr>
            <a:spLocks noGrp="1"/>
          </p:cNvSpPr>
          <p:nvPr>
            <p:ph type="sldNum" sz="quarter" idx="10"/>
          </p:nvPr>
        </p:nvSpPr>
        <p:spPr/>
        <p:txBody>
          <a:bodyPr/>
          <a:lstStyle/>
          <a:p>
            <a:fld id="{DD02C4DE-1B8A-4E20-9B71-ACF1E91FF3F0}" type="slidenum">
              <a:rPr lang="en-US" smtClean="0"/>
              <a:t>3</a:t>
            </a:fld>
            <a:endParaRPr lang="en-US"/>
          </a:p>
        </p:txBody>
      </p:sp>
    </p:spTree>
    <p:extLst>
      <p:ext uri="{BB962C8B-B14F-4D97-AF65-F5344CB8AC3E}">
        <p14:creationId xmlns:p14="http://schemas.microsoft.com/office/powerpoint/2010/main" val="72752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Here is a handout that explains Michigan’s confidentiality and minor consent laws. This slide also outlines the laws and can be a cheat sheet if you want to keep it handy. As we see here, patients</a:t>
            </a:r>
            <a:r>
              <a:rPr lang="en-US" sz="960" kern="1200" baseline="0" dirty="0">
                <a:solidFill>
                  <a:schemeClr val="tx1"/>
                </a:solidFill>
                <a:effectLst/>
                <a:latin typeface="+mn-lt"/>
                <a:ea typeface="+mn-ea"/>
                <a:cs typeface="+mn-cs"/>
              </a:rPr>
              <a:t> under 18</a:t>
            </a:r>
            <a:r>
              <a:rPr lang="en-US" sz="960" kern="1200" dirty="0">
                <a:solidFill>
                  <a:schemeClr val="tx1"/>
                </a:solidFill>
                <a:effectLst/>
                <a:latin typeface="+mn-lt"/>
                <a:ea typeface="+mn-ea"/>
                <a:cs typeface="+mn-cs"/>
              </a:rPr>
              <a:t> have a right to the following physical health care services </a:t>
            </a:r>
            <a:r>
              <a:rPr lang="en-US" sz="960" b="1" kern="1200" dirty="0">
                <a:solidFill>
                  <a:schemeClr val="tx1"/>
                </a:solidFill>
                <a:effectLst/>
                <a:latin typeface="+mn-lt"/>
                <a:ea typeface="+mn-ea"/>
                <a:cs typeface="+mn-cs"/>
              </a:rPr>
              <a:t>without</a:t>
            </a:r>
            <a:r>
              <a:rPr lang="en-US" sz="960" kern="1200" dirty="0">
                <a:solidFill>
                  <a:schemeClr val="tx1"/>
                </a:solidFill>
                <a:effectLst/>
                <a:latin typeface="+mn-lt"/>
                <a:ea typeface="+mn-ea"/>
                <a:cs typeface="+mn-cs"/>
              </a:rPr>
              <a:t> parental/legal guardian consent or knowledge:</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Pregnancy testing and prenatal care</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Birth control information and contraceptives</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Testing and treatment for sexually transmitted infections (STIs)</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Substance use treatment and mental health counseling</a:t>
            </a:r>
          </a:p>
          <a:p>
            <a:pPr marL="171450" lvl="0" indent="-171450">
              <a:buFont typeface="Arial" panose="020B0604020202020204" pitchFamily="34" charset="0"/>
              <a:buChar char="•"/>
            </a:pPr>
            <a:endParaRPr lang="en-US" sz="960" kern="1200" dirty="0">
              <a:solidFill>
                <a:schemeClr val="tx1"/>
              </a:solidFill>
              <a:effectLst/>
              <a:latin typeface="+mn-lt"/>
              <a:ea typeface="+mn-ea"/>
              <a:cs typeface="+mn-cs"/>
            </a:endParaRPr>
          </a:p>
          <a:p>
            <a:pPr marL="0" lvl="0" indent="0">
              <a:buFont typeface="Arial" panose="020B0604020202020204" pitchFamily="34" charset="0"/>
              <a:buNone/>
            </a:pPr>
            <a:r>
              <a:rPr lang="en-US" sz="960" kern="1200" dirty="0">
                <a:solidFill>
                  <a:schemeClr val="tx1"/>
                </a:solidFill>
                <a:effectLst/>
                <a:latin typeface="+mn-lt"/>
                <a:ea typeface="+mn-ea"/>
                <a:cs typeface="+mn-cs"/>
              </a:rPr>
              <a:t>Minors need a parent/legal guardian’s permission for:</a:t>
            </a:r>
          </a:p>
          <a:p>
            <a:pPr marL="171450" lvl="0" indent="-171450">
              <a:buFont typeface="Arial" charset="0"/>
              <a:buChar char="•"/>
            </a:pPr>
            <a:r>
              <a:rPr lang="en-US" sz="960" kern="1200" dirty="0">
                <a:solidFill>
                  <a:schemeClr val="tx1"/>
                </a:solidFill>
                <a:effectLst/>
                <a:latin typeface="+mn-lt"/>
                <a:ea typeface="+mn-ea"/>
                <a:cs typeface="+mn-cs"/>
              </a:rPr>
              <a:t>Vaccines (including</a:t>
            </a:r>
            <a:r>
              <a:rPr lang="en-US" sz="960" kern="1200" baseline="0" dirty="0">
                <a:solidFill>
                  <a:schemeClr val="tx1"/>
                </a:solidFill>
                <a:effectLst/>
                <a:latin typeface="+mn-lt"/>
                <a:ea typeface="+mn-ea"/>
                <a:cs typeface="+mn-cs"/>
              </a:rPr>
              <a:t> HPV)</a:t>
            </a:r>
          </a:p>
          <a:p>
            <a:pPr marL="171450" lvl="0" indent="-171450">
              <a:buFont typeface="Arial" charset="0"/>
              <a:buChar cha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Mental health medications (some exceptions for youth 16 or older)</a:t>
            </a:r>
          </a:p>
          <a:p>
            <a:pPr marL="171450" lvl="0" indent="-171450">
              <a:buFont typeface="Arial" charset="0"/>
              <a:buChar cha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Inpatient mental health treatment</a:t>
            </a:r>
          </a:p>
          <a:p>
            <a:pPr marL="171450" lvl="0" indent="-171450">
              <a:buFont typeface="Arial" charset="0"/>
              <a:buChar char="•"/>
            </a:pPr>
            <a:r>
              <a:rPr lang="en-US" sz="960" kern="1200" baseline="0" dirty="0">
                <a:solidFill>
                  <a:schemeClr val="tx1"/>
                </a:solidFill>
                <a:effectLst/>
                <a:latin typeface="+mn-lt"/>
                <a:ea typeface="+mn-ea"/>
                <a:cs typeface="+mn-cs"/>
              </a:rPr>
              <a:t>An abortion (unless a court-approved waiver is obtained)</a:t>
            </a:r>
            <a:endParaRPr lang="en-US" sz="960" kern="1200" dirty="0">
              <a:solidFill>
                <a:schemeClr val="tx1"/>
              </a:solidFill>
              <a:effectLst/>
              <a:latin typeface="+mn-lt"/>
              <a:ea typeface="+mn-ea"/>
              <a:cs typeface="+mn-cs"/>
            </a:endParaRP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Why is it important for our staff to know the confidentiality and minor consent laws around physical health, not just behavioral health?</a:t>
            </a:r>
          </a:p>
          <a:p>
            <a:endParaRPr lang="en-US" sz="960" kern="1200" dirty="0">
              <a:solidFill>
                <a:schemeClr val="tx1"/>
              </a:solidFill>
              <a:effectLst/>
              <a:latin typeface="+mn-lt"/>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lang="en-US" sz="960" i="1" kern="1200" dirty="0">
                <a:solidFill>
                  <a:schemeClr val="tx1"/>
                </a:solidFill>
                <a:effectLst/>
                <a:latin typeface="+mn-lt"/>
                <a:ea typeface="+mn-ea"/>
                <a:cs typeface="+mn-cs"/>
              </a:rPr>
              <a:t>[Allow a moment for people to respond.]   </a:t>
            </a:r>
            <a:endParaRPr lang="en-US" sz="960" kern="1200" dirty="0">
              <a:solidFill>
                <a:schemeClr val="tx1"/>
              </a:solidFill>
              <a:effectLst/>
              <a:latin typeface="+mn-lt"/>
              <a:ea typeface="+mn-ea"/>
              <a:cs typeface="+mn-cs"/>
            </a:endParaRP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Many of these topics may come up when working with youth. As behavioral health providers and staff, having some working knowledge of confidentiality and minor consent laws in your state can help you provide additional resources and support to your patients who are minors.</a:t>
            </a: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Some of these resources could include information on local Title X clinics (such as Planned Parenthood or Health Department clinics) or free clinics </a:t>
            </a:r>
            <a:r>
              <a:rPr lang="en-US" sz="960" b="1" kern="1200" dirty="0">
                <a:solidFill>
                  <a:schemeClr val="tx1"/>
                </a:solidFill>
                <a:effectLst/>
                <a:latin typeface="+mn-lt"/>
                <a:ea typeface="+mn-ea"/>
                <a:cs typeface="+mn-cs"/>
              </a:rPr>
              <a:t>that will also respect the client’s right to confidentiality</a:t>
            </a:r>
            <a:r>
              <a:rPr lang="en-US" sz="96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D02C4DE-1B8A-4E20-9B71-ACF1E91FF3F0}" type="slidenum">
              <a:rPr lang="en-US" smtClean="0"/>
              <a:t>4</a:t>
            </a:fld>
            <a:endParaRPr lang="en-US"/>
          </a:p>
        </p:txBody>
      </p:sp>
    </p:spTree>
    <p:extLst>
      <p:ext uri="{BB962C8B-B14F-4D97-AF65-F5344CB8AC3E}">
        <p14:creationId xmlns:p14="http://schemas.microsoft.com/office/powerpoint/2010/main" val="83919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While it is important that all providers have some familiarity with minor consent and confidentiality laws across health care settings, let’s take a look at the behavioral health-specific laws.</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As you can see, youth aged 14 and up can access outpatient mental health counseling without parental/legal guardian consent/knowledge.</a:t>
            </a:r>
          </a:p>
          <a:p>
            <a:pPr marL="285750" marR="0" lvl="0" indent="-285750">
              <a:lnSpc>
                <a:spcPct val="107000"/>
              </a:lnSpc>
              <a:spcBef>
                <a:spcPts val="200"/>
              </a:spcBef>
              <a:spcAft>
                <a:spcPts val="0"/>
              </a:spcAft>
              <a:buFont typeface="Arial" panose="020B0604020202020204" pitchFamily="34" charset="0"/>
              <a:buChar cha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Up to 12 visits or 4 months (whichever comes first)</a:t>
            </a:r>
          </a:p>
          <a:p>
            <a:pPr marL="285750" marR="0" lvl="0" indent="-285750">
              <a:lnSpc>
                <a:spcPct val="107000"/>
              </a:lnSpc>
              <a:spcBef>
                <a:spcPts val="0"/>
              </a:spcBef>
              <a:spcAft>
                <a:spcPts val="0"/>
              </a:spcAft>
              <a:buFont typeface="Arial" panose="020B0604020202020204" pitchFamily="34" charset="0"/>
              <a:buChar cha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After, services may be terminated, unless, with the consent of the minor, parent/legal guardian consent is obtained</a:t>
            </a:r>
          </a:p>
          <a:p>
            <a:pPr marL="285750" marR="0" lvl="0" indent="-285750">
              <a:lnSpc>
                <a:spcPct val="107000"/>
              </a:lnSpc>
              <a:spcBef>
                <a:spcPts val="0"/>
              </a:spcBef>
              <a:spcAft>
                <a:spcPts val="600"/>
              </a:spcAft>
              <a:buFont typeface="Arial" panose="020B0604020202020204" pitchFamily="34" charset="0"/>
              <a:buChar char="•"/>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Minors need a parent/legal guardian’s permission for medication of mental health concerns and inpatient mental health treatment</a:t>
            </a:r>
          </a:p>
          <a:p>
            <a:pPr marL="0" marR="0" lvl="0" indent="0">
              <a:lnSpc>
                <a:spcPct val="107000"/>
              </a:lnSpc>
              <a:spcBef>
                <a:spcPts val="0"/>
              </a:spcBef>
              <a:spcAft>
                <a:spcPts val="600"/>
              </a:spcAft>
              <a:buFont typeface="Arial" panose="020B0604020202020204" pitchFamily="34" charset="0"/>
              <a:buNone/>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All youth, regardless of their age can consent to treatment (inpatient and outpatient) for substance abuse.</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What questions do you have about the minor consent laws in Michigan?</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i="1" dirty="0">
                <a:solidFill>
                  <a:srgbClr val="00B0F0"/>
                </a:solidFill>
                <a:effectLst/>
                <a:latin typeface="Roboto" panose="02000000000000000000" pitchFamily="2" charset="0"/>
                <a:ea typeface="Calibri" panose="020F0502020204030204" pitchFamily="34" charset="0"/>
                <a:cs typeface="Times New Roman" panose="02020603050405020304" pitchFamily="18" charset="0"/>
              </a:rPr>
              <a:t>[Pause to field questions.]</a:t>
            </a:r>
            <a:endParaRPr lang="en-US" sz="1800" i="1"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D02C4DE-1B8A-4E20-9B71-ACF1E91FF3F0}" type="slidenum">
              <a:rPr lang="en-US" smtClean="0"/>
              <a:t>5</a:t>
            </a:fld>
            <a:endParaRPr lang="en-US"/>
          </a:p>
        </p:txBody>
      </p:sp>
    </p:spTree>
    <p:extLst>
      <p:ext uri="{BB962C8B-B14F-4D97-AF65-F5344CB8AC3E}">
        <p14:creationId xmlns:p14="http://schemas.microsoft.com/office/powerpoint/2010/main" val="32788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In Michigan, behavioral health providers (i.e., social workers,</a:t>
            </a:r>
            <a:r>
              <a:rPr lang="en-US" sz="960" kern="1200" baseline="0" dirty="0">
                <a:solidFill>
                  <a:schemeClr val="tx1"/>
                </a:solidFill>
                <a:effectLst/>
                <a:latin typeface="+mn-lt"/>
                <a:ea typeface="+mn-ea"/>
                <a:cs typeface="+mn-cs"/>
              </a:rPr>
              <a:t> psychologists, psychiatrists, etc.) are considered mandated reporters. This means they are legally required to report any suspicion of child abuse or neglect to the relevant authorities. </a:t>
            </a:r>
            <a:endParaRPr lang="en-US" sz="960" kern="1200" dirty="0">
              <a:solidFill>
                <a:schemeClr val="tx1"/>
              </a:solidFill>
              <a:effectLst/>
              <a:latin typeface="+mn-lt"/>
              <a:ea typeface="+mn-ea"/>
              <a:cs typeface="+mn-cs"/>
            </a:endParaRP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Additionally, behavioral health care providers must override the minor’s confidentiality and report if:</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There is suspicion of abuse by an adult</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The minor is a risk to themselves or someone else. This can include active suicidal ideation and cases of substance abuse that could lead to death.</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The minor is under age 12 and has been sexually active</a:t>
            </a:r>
          </a:p>
          <a:p>
            <a:endParaRPr lang="en-US" sz="960" kern="1200" dirty="0">
              <a:solidFill>
                <a:schemeClr val="tx1"/>
              </a:solidFill>
              <a:effectLst/>
              <a:latin typeface="+mn-lt"/>
              <a:ea typeface="+mn-ea"/>
              <a:cs typeface="+mn-cs"/>
            </a:endParaRPr>
          </a:p>
          <a:p>
            <a:pPr marL="0" marR="0">
              <a:lnSpc>
                <a:spcPct val="107000"/>
              </a:lnSpc>
              <a:spcBef>
                <a:spcPts val="200"/>
              </a:spcBef>
              <a:spcAft>
                <a:spcPts val="600"/>
              </a:spcAft>
              <a:tabLst>
                <a:tab pos="685800" algn="l"/>
              </a:tabLs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Confidentiality and privacy are very important to young people. It is recommended to set clear expectations about confidentiality with clients who are minors and their caregivers. This will improve communication and decrease confusion about what can and cannot be managed confidentially. This includes being clear with youth about your obligations as a mandated reporter, any relevant laws in your state concerning limitations of confidentiality, as well as any organizational policies regarding confidentiality. Reviewing these laws/policies should be done at least annually but it’s best practice to review this information with clients who are minors more often as they may have additional questions or concerns. </a:t>
            </a:r>
          </a:p>
          <a:p>
            <a:endParaRPr lang="en-US" sz="960" kern="1200" baseline="0" dirty="0">
              <a:solidFill>
                <a:schemeClr val="tx1"/>
              </a:solidFill>
              <a:effectLst/>
              <a:latin typeface="+mn-lt"/>
              <a:ea typeface="+mn-ea"/>
              <a:cs typeface="+mn-cs"/>
            </a:endParaRPr>
          </a:p>
          <a:p>
            <a:r>
              <a:rPr lang="en-US" sz="960" kern="1200" baseline="0" dirty="0">
                <a:solidFill>
                  <a:schemeClr val="tx1"/>
                </a:solidFill>
                <a:effectLst/>
                <a:latin typeface="+mn-lt"/>
                <a:ea typeface="+mn-ea"/>
                <a:cs typeface="+mn-cs"/>
              </a:rPr>
              <a:t>If you are ever unsure about when to break confidentiality and report, consult with your supervisor for guidance. </a:t>
            </a:r>
            <a:endParaRPr lang="en-US" sz="96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02C4DE-1B8A-4E20-9B71-ACF1E91FF3F0}" type="slidenum">
              <a:rPr lang="en-US" smtClean="0"/>
              <a:t>6</a:t>
            </a:fld>
            <a:endParaRPr lang="en-US"/>
          </a:p>
        </p:txBody>
      </p:sp>
    </p:spTree>
    <p:extLst>
      <p:ext uri="{BB962C8B-B14F-4D97-AF65-F5344CB8AC3E}">
        <p14:creationId xmlns:p14="http://schemas.microsoft.com/office/powerpoint/2010/main" val="48079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Dr. Terrill Bravender (he/him), one of the Co-Medical Directors at the Adolescent Health Initiative, talking about the importance of discussing confidentiality with patients who are minors and how he talks to youth about breaking confidentiality when needed.</a:t>
            </a:r>
          </a:p>
        </p:txBody>
      </p:sp>
      <p:sp>
        <p:nvSpPr>
          <p:cNvPr id="4" name="Slide Number Placeholder 3"/>
          <p:cNvSpPr>
            <a:spLocks noGrp="1"/>
          </p:cNvSpPr>
          <p:nvPr>
            <p:ph type="sldNum" sz="quarter" idx="5"/>
          </p:nvPr>
        </p:nvSpPr>
        <p:spPr/>
        <p:txBody>
          <a:bodyPr/>
          <a:lstStyle/>
          <a:p>
            <a:fld id="{DD02C4DE-1B8A-4E20-9B71-ACF1E91FF3F0}" type="slidenum">
              <a:rPr lang="en-US" smtClean="0"/>
              <a:t>7</a:t>
            </a:fld>
            <a:endParaRPr lang="en-US"/>
          </a:p>
        </p:txBody>
      </p:sp>
    </p:spTree>
    <p:extLst>
      <p:ext uri="{BB962C8B-B14F-4D97-AF65-F5344CB8AC3E}">
        <p14:creationId xmlns:p14="http://schemas.microsoft.com/office/powerpoint/2010/main" val="53835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Let’s take another look at Giovanni’s scenario. Giovanni returned for his weekly session a month later</a:t>
            </a:r>
            <a:r>
              <a:rPr lang="en-US" sz="960" kern="1200" baseline="0" dirty="0">
                <a:solidFill>
                  <a:schemeClr val="tx1"/>
                </a:solidFill>
                <a:effectLst/>
                <a:latin typeface="+mn-lt"/>
                <a:ea typeface="+mn-ea"/>
                <a:cs typeface="+mn-cs"/>
              </a:rPr>
              <a:t>. During his session, he disclosed he is currently experiencing suicidal thoughts and has a plan for acting on those thoughts. </a:t>
            </a: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Does</a:t>
            </a:r>
            <a:r>
              <a:rPr lang="en-US" sz="960" kern="1200" baseline="0" dirty="0">
                <a:solidFill>
                  <a:schemeClr val="tx1"/>
                </a:solidFill>
                <a:effectLst/>
                <a:latin typeface="+mn-lt"/>
                <a:ea typeface="+mn-ea"/>
                <a:cs typeface="+mn-cs"/>
              </a:rPr>
              <a:t> </a:t>
            </a:r>
            <a:r>
              <a:rPr lang="en-US" sz="960" kern="1200" dirty="0">
                <a:solidFill>
                  <a:schemeClr val="tx1"/>
                </a:solidFill>
                <a:effectLst/>
                <a:latin typeface="+mn-lt"/>
                <a:ea typeface="+mn-ea"/>
                <a:cs typeface="+mn-cs"/>
              </a:rPr>
              <a:t>the behavioral health</a:t>
            </a:r>
            <a:r>
              <a:rPr lang="en-US" sz="960" kern="1200" baseline="0" dirty="0">
                <a:solidFill>
                  <a:schemeClr val="tx1"/>
                </a:solidFill>
                <a:effectLst/>
                <a:latin typeface="+mn-lt"/>
                <a:ea typeface="+mn-ea"/>
                <a:cs typeface="+mn-cs"/>
              </a:rPr>
              <a:t> provider have to disclose this information to Giovanni’s parents? </a:t>
            </a:r>
          </a:p>
          <a:p>
            <a:endParaRPr lang="en-US" sz="960" kern="1200" baseline="0" dirty="0">
              <a:solidFill>
                <a:schemeClr val="tx1"/>
              </a:solidFill>
              <a:effectLst/>
              <a:latin typeface="+mn-lt"/>
              <a:ea typeface="+mn-ea"/>
              <a:cs typeface="+mn-cs"/>
            </a:endParaRPr>
          </a:p>
          <a:p>
            <a:r>
              <a:rPr lang="en-US" sz="960" kern="1200" baseline="0" dirty="0">
                <a:solidFill>
                  <a:schemeClr val="tx1"/>
                </a:solidFill>
                <a:effectLst/>
                <a:latin typeface="+mn-lt"/>
                <a:ea typeface="+mn-ea"/>
                <a:cs typeface="+mn-cs"/>
              </a:rPr>
              <a:t>What does breaking confidentiality look like?</a:t>
            </a:r>
          </a:p>
          <a:p>
            <a:endParaRPr lang="en-US" sz="960" kern="1200" dirty="0">
              <a:solidFill>
                <a:schemeClr val="tx1"/>
              </a:solidFill>
              <a:effectLst/>
              <a:latin typeface="+mn-lt"/>
              <a:ea typeface="+mn-ea"/>
              <a:cs typeface="+mn-cs"/>
            </a:endParaRPr>
          </a:p>
          <a:p>
            <a:r>
              <a:rPr lang="en-US" sz="960" i="1" kern="1200" dirty="0">
                <a:solidFill>
                  <a:schemeClr val="tx1"/>
                </a:solidFill>
                <a:effectLst/>
                <a:latin typeface="+mn-lt"/>
                <a:ea typeface="+mn-ea"/>
                <a:cs typeface="+mn-cs"/>
              </a:rPr>
              <a:t>[Allow a moment for people to respond either quietly to themselves or aloud.]   </a:t>
            </a:r>
          </a:p>
          <a:p>
            <a:endParaRPr lang="en-US" sz="960" i="1" kern="1200" dirty="0">
              <a:solidFill>
                <a:schemeClr val="tx1"/>
              </a:solidFill>
              <a:effectLst/>
              <a:latin typeface="+mn-lt"/>
              <a:ea typeface="+mn-ea"/>
              <a:cs typeface="+mn-cs"/>
            </a:endParaRPr>
          </a:p>
          <a:p>
            <a:pPr marL="0" marR="0">
              <a:lnSpc>
                <a:spcPct val="107000"/>
              </a:lnSpc>
              <a:spcBef>
                <a:spcPts val="200"/>
              </a:spcBef>
              <a:spcAft>
                <a:spcPts val="600"/>
              </a:spcAft>
            </a:pPr>
            <a:r>
              <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rPr>
              <a:t>Since Giovanni endorsed active suicidal ideation, there is a potential risk of harm to the client. The provider would have to break confidentiality and discuss the concern with his caregivers. </a:t>
            </a:r>
          </a:p>
          <a:p>
            <a:pPr marL="0" marR="0">
              <a:lnSpc>
                <a:spcPct val="107000"/>
              </a:lnSpc>
              <a:spcBef>
                <a:spcPts val="200"/>
              </a:spcBef>
              <a:spcAft>
                <a:spcPts val="600"/>
              </a:spcAft>
            </a:pPr>
            <a:endParaRPr lang="en-US" sz="1800" dirty="0">
              <a:solidFill>
                <a:srgbClr val="595959"/>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200"/>
              </a:spcBef>
              <a:spcAft>
                <a:spcPts val="600"/>
              </a:spcAft>
            </a:pPr>
            <a:r>
              <a:rPr lang="en-US" sz="1800" kern="1200" dirty="0">
                <a:solidFill>
                  <a:srgbClr val="595959"/>
                </a:solidFill>
                <a:effectLst/>
                <a:latin typeface="Roboto" panose="02000000000000000000" pitchFamily="2" charset="0"/>
                <a:ea typeface="Times New Roman" panose="02020603050405020304" pitchFamily="18" charset="0"/>
                <a:cs typeface="Times New Roman" panose="02020603050405020304" pitchFamily="18" charset="0"/>
              </a:rPr>
              <a:t>There are many ways a provider can address this scenario, and this can also differ by organization due to different policies and practices. One way a provider can do this is by talking with Giovanni first and making a plan together regarding next steps. This allows Giovanni the opportunity to know what to expect and shows them that you respect and value their experience and input. </a:t>
            </a:r>
            <a:endParaRPr lang="en-US" sz="1800" dirty="0">
              <a:solidFill>
                <a:srgbClr val="5B9BD5"/>
              </a:solidFill>
              <a:effectLst/>
              <a:latin typeface="Roboto" panose="02000000000000000000" pitchFamily="2" charset="0"/>
              <a:ea typeface="Calibri" panose="020F0502020204030204" pitchFamily="34" charset="0"/>
              <a:cs typeface="Times New Roman" panose="02020603050405020304" pitchFamily="18" charset="0"/>
            </a:endParaRPr>
          </a:p>
          <a:p>
            <a:endParaRPr lang="en-US" sz="960" i="0" kern="1200" dirty="0">
              <a:solidFill>
                <a:schemeClr val="tx1"/>
              </a:solidFill>
              <a:effectLst/>
              <a:latin typeface="+mn-lt"/>
              <a:ea typeface="+mn-ea"/>
              <a:cs typeface="+mn-cs"/>
            </a:endParaRPr>
          </a:p>
          <a:p>
            <a:r>
              <a:rPr lang="en-US" sz="960" i="0" kern="1200" dirty="0">
                <a:solidFill>
                  <a:schemeClr val="tx1"/>
                </a:solidFill>
                <a:effectLst/>
                <a:latin typeface="+mn-lt"/>
                <a:ea typeface="+mn-ea"/>
                <a:cs typeface="+mn-cs"/>
              </a:rPr>
              <a:t>What other ways can you work with the patient in this scenario? </a:t>
            </a:r>
          </a:p>
          <a:p>
            <a:endParaRPr lang="en-US" sz="960" i="0" kern="1200" dirty="0">
              <a:solidFill>
                <a:schemeClr val="tx1"/>
              </a:solidFill>
              <a:effectLst/>
              <a:latin typeface="+mn-lt"/>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lang="en-US" sz="960" i="1" kern="1200" dirty="0">
                <a:solidFill>
                  <a:schemeClr val="tx1"/>
                </a:solidFill>
                <a:effectLst/>
                <a:latin typeface="+mn-lt"/>
                <a:ea typeface="+mn-ea"/>
                <a:cs typeface="+mn-cs"/>
              </a:rPr>
              <a:t>[Allow a moment for people to respond either quietly to themselves or aloud.]   </a:t>
            </a:r>
          </a:p>
          <a:p>
            <a:br>
              <a:rPr lang="en-US" sz="96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D02C4DE-1B8A-4E20-9B71-ACF1E91FF3F0}" type="slidenum">
              <a:rPr lang="en-US" smtClean="0"/>
              <a:t>8</a:t>
            </a:fld>
            <a:endParaRPr lang="en-US"/>
          </a:p>
        </p:txBody>
      </p:sp>
    </p:spTree>
    <p:extLst>
      <p:ext uri="{BB962C8B-B14F-4D97-AF65-F5344CB8AC3E}">
        <p14:creationId xmlns:p14="http://schemas.microsoft.com/office/powerpoint/2010/main" val="1925388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To keep this conversation going over the next month, I will share the Michigan</a:t>
            </a:r>
            <a:r>
              <a:rPr lang="en-US" sz="960" kern="1200" baseline="0" dirty="0">
                <a:solidFill>
                  <a:schemeClr val="tx1"/>
                </a:solidFill>
                <a:effectLst/>
                <a:latin typeface="+mn-lt"/>
                <a:ea typeface="+mn-ea"/>
                <a:cs typeface="+mn-cs"/>
              </a:rPr>
              <a:t> Health Rights for Teens and Confidentiality Laws handouts with everyone so we can continue to provide support to our clients who are minors. </a:t>
            </a: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Thank you for your participation!</a:t>
            </a:r>
          </a:p>
          <a:p>
            <a:r>
              <a:rPr lang="en-US" sz="960" kern="1200" dirty="0">
                <a:solidFill>
                  <a:schemeClr val="tx1"/>
                </a:solidFill>
                <a:effectLst/>
                <a:latin typeface="+mn-lt"/>
                <a:ea typeface="+mn-ea"/>
                <a:cs typeface="+mn-cs"/>
              </a:rPr>
              <a:t>   </a:t>
            </a:r>
            <a:endParaRPr lang="en-US" sz="960" i="1" kern="1200" dirty="0">
              <a:solidFill>
                <a:schemeClr val="tx1"/>
              </a:solidFill>
              <a:effectLst/>
              <a:latin typeface="+mn-lt"/>
              <a:ea typeface="+mn-ea"/>
              <a:cs typeface="+mn-cs"/>
            </a:endParaRPr>
          </a:p>
          <a:p>
            <a:r>
              <a:rPr lang="en-US" sz="960" i="1" kern="1200" dirty="0">
                <a:solidFill>
                  <a:schemeClr val="tx1"/>
                </a:solidFill>
                <a:effectLst/>
                <a:latin typeface="+mn-lt"/>
                <a:ea typeface="+mn-ea"/>
                <a:cs typeface="+mn-cs"/>
              </a:rPr>
              <a:t>[Print and post in waiting rooms, office space,</a:t>
            </a:r>
            <a:r>
              <a:rPr lang="en-US" sz="960" i="1" kern="1200" baseline="0" dirty="0">
                <a:solidFill>
                  <a:schemeClr val="tx1"/>
                </a:solidFill>
                <a:effectLst/>
                <a:latin typeface="+mn-lt"/>
                <a:ea typeface="+mn-ea"/>
                <a:cs typeface="+mn-cs"/>
              </a:rPr>
              <a:t> front desk, etc.]</a:t>
            </a:r>
            <a:endParaRPr lang="en-US" sz="960" i="1" kern="1200"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10"/>
          </p:nvPr>
        </p:nvSpPr>
        <p:spPr/>
        <p:txBody>
          <a:bodyPr/>
          <a:lstStyle/>
          <a:p>
            <a:fld id="{DD02C4DE-1B8A-4E20-9B71-ACF1E91FF3F0}" type="slidenum">
              <a:rPr lang="en-US" smtClean="0"/>
              <a:t>9</a:t>
            </a:fld>
            <a:endParaRPr lang="en-US"/>
          </a:p>
        </p:txBody>
      </p:sp>
    </p:spTree>
    <p:extLst>
      <p:ext uri="{BB962C8B-B14F-4D97-AF65-F5344CB8AC3E}">
        <p14:creationId xmlns:p14="http://schemas.microsoft.com/office/powerpoint/2010/main" val="1313461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4178710" y="3249710"/>
            <a:ext cx="5270090" cy="435417"/>
          </a:xfrm>
          <a:prstGeom prst="rect">
            <a:avLst/>
          </a:prstGeom>
        </p:spPr>
        <p:txBody>
          <a:bodyPr/>
          <a:lstStyle>
            <a:lvl1pPr marL="0" indent="0" algn="r">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4" name="Picture Placeholder 13"/>
          <p:cNvSpPr>
            <a:spLocks noGrp="1"/>
          </p:cNvSpPr>
          <p:nvPr>
            <p:ph type="pic" sz="quarter" idx="16"/>
          </p:nvPr>
        </p:nvSpPr>
        <p:spPr>
          <a:xfrm>
            <a:off x="300703" y="1713398"/>
            <a:ext cx="3011648" cy="2966762"/>
          </a:xfrm>
          <a:prstGeom prst="rect">
            <a:avLst/>
          </a:prstGeom>
        </p:spPr>
        <p:txBody>
          <a:bodyPr/>
          <a:lstStyle>
            <a:lvl1pPr>
              <a:defRPr>
                <a:solidFill>
                  <a:schemeClr val="bg1"/>
                </a:solidFill>
              </a:defRPr>
            </a:lvl1pPr>
          </a:lstStyle>
          <a:p>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703" y="4879706"/>
            <a:ext cx="1692386" cy="395595"/>
          </a:xfrm>
          <a:prstGeom prst="rect">
            <a:avLst/>
          </a:prstGeom>
        </p:spPr>
      </p:pic>
      <p:sp>
        <p:nvSpPr>
          <p:cNvPr id="2" name="Title 1"/>
          <p:cNvSpPr>
            <a:spLocks noGrp="1"/>
          </p:cNvSpPr>
          <p:nvPr>
            <p:ph type="title"/>
          </p:nvPr>
        </p:nvSpPr>
        <p:spPr>
          <a:ln>
            <a:noFill/>
          </a:ln>
        </p:spPr>
        <p:txBody>
          <a:bodyPr/>
          <a:lstStyle/>
          <a:p>
            <a:r>
              <a:rPr lang="en-US" dirty="0"/>
              <a:t>Click to edit Master title style</a:t>
            </a:r>
          </a:p>
        </p:txBody>
      </p:sp>
    </p:spTree>
    <p:extLst>
      <p:ext uri="{BB962C8B-B14F-4D97-AF65-F5344CB8AC3E}">
        <p14:creationId xmlns:p14="http://schemas.microsoft.com/office/powerpoint/2010/main" val="158324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5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1 Heading w/ 1 Sub-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1" y="923599"/>
            <a:ext cx="3848485"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hasCustomPrompt="1"/>
          </p:nvPr>
        </p:nvSpPr>
        <p:spPr>
          <a:xfrm>
            <a:off x="771523" y="1379009"/>
            <a:ext cx="3848259" cy="1590334"/>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318" y="925871"/>
            <a:ext cx="3868768"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hasCustomPrompt="1"/>
          </p:nvPr>
        </p:nvSpPr>
        <p:spPr>
          <a:xfrm>
            <a:off x="5132584" y="1381281"/>
            <a:ext cx="3868541" cy="1590334"/>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Text Placeholder 2"/>
          <p:cNvSpPr>
            <a:spLocks noGrp="1"/>
          </p:cNvSpPr>
          <p:nvPr>
            <p:ph type="body" sz="quarter" idx="14" hasCustomPrompt="1"/>
          </p:nvPr>
        </p:nvSpPr>
        <p:spPr>
          <a:xfrm>
            <a:off x="771261" y="3136817"/>
            <a:ext cx="3850778" cy="407249"/>
          </a:xfrm>
          <a:prstGeom prst="rect">
            <a:avLst/>
          </a:prstGeom>
        </p:spPr>
        <p:txBody>
          <a:bodyPr anchor="t"/>
          <a:lstStyle>
            <a:lvl1pPr>
              <a:defRPr lang="en-US" sz="2400" b="1" cap="none" baseline="0" dirty="0">
                <a:solidFill>
                  <a:srgbClr val="8CC443"/>
                </a:solidFill>
                <a:latin typeface="+mj-lt"/>
              </a:defRPr>
            </a:lvl1pPr>
          </a:lstStyle>
          <a:p>
            <a:pPr marL="0" lvl="0" indent="0">
              <a:buNone/>
            </a:pPr>
            <a:r>
              <a:rPr lang="en-US" dirty="0"/>
              <a:t>EDIT MASTER TEXT STYLES</a:t>
            </a:r>
          </a:p>
        </p:txBody>
      </p:sp>
      <p:sp>
        <p:nvSpPr>
          <p:cNvPr id="19" name="Text Placeholder 11"/>
          <p:cNvSpPr>
            <a:spLocks noGrp="1"/>
          </p:cNvSpPr>
          <p:nvPr>
            <p:ph type="body" sz="quarter" idx="15" hasCustomPrompt="1"/>
          </p:nvPr>
        </p:nvSpPr>
        <p:spPr>
          <a:xfrm>
            <a:off x="771503" y="3592227"/>
            <a:ext cx="3850552" cy="1436973"/>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0" name="Text Placeholder 2"/>
          <p:cNvSpPr>
            <a:spLocks noGrp="1"/>
          </p:cNvSpPr>
          <p:nvPr>
            <p:ph type="body" sz="quarter" idx="16" hasCustomPrompt="1"/>
          </p:nvPr>
        </p:nvSpPr>
        <p:spPr>
          <a:xfrm>
            <a:off x="5134590" y="3139089"/>
            <a:ext cx="3868768"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1" name="Text Placeholder 11"/>
          <p:cNvSpPr>
            <a:spLocks noGrp="1"/>
          </p:cNvSpPr>
          <p:nvPr>
            <p:ph type="body" sz="quarter" idx="17" hasCustomPrompt="1"/>
          </p:nvPr>
        </p:nvSpPr>
        <p:spPr>
          <a:xfrm>
            <a:off x="5134856" y="3594499"/>
            <a:ext cx="3868541" cy="1436973"/>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149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 1 Heading w/ 2 Sub-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3" y="923599"/>
            <a:ext cx="8230084"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hasCustomPrompt="1"/>
          </p:nvPr>
        </p:nvSpPr>
        <p:spPr>
          <a:xfrm>
            <a:off x="771524" y="1379009"/>
            <a:ext cx="8229601" cy="99056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marL="1371600" indent="0">
              <a:buNone/>
              <a:defRPr sz="1800" baseline="0">
                <a:solidFill>
                  <a:schemeClr val="tx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3" y="2482524"/>
            <a:ext cx="8238623"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hasCustomPrompt="1"/>
          </p:nvPr>
        </p:nvSpPr>
        <p:spPr>
          <a:xfrm>
            <a:off x="771686" y="2937934"/>
            <a:ext cx="8238139" cy="80294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
        <p:nvSpPr>
          <p:cNvPr id="15" name="Text Placeholder 2"/>
          <p:cNvSpPr>
            <a:spLocks noGrp="1"/>
          </p:cNvSpPr>
          <p:nvPr>
            <p:ph type="body" sz="quarter" idx="14" hasCustomPrompt="1"/>
          </p:nvPr>
        </p:nvSpPr>
        <p:spPr>
          <a:xfrm>
            <a:off x="773715" y="3774514"/>
            <a:ext cx="8238623"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6" name="Text Placeholder 11"/>
          <p:cNvSpPr>
            <a:spLocks noGrp="1"/>
          </p:cNvSpPr>
          <p:nvPr>
            <p:ph type="body" sz="quarter" idx="15" hasCustomPrompt="1"/>
          </p:nvPr>
        </p:nvSpPr>
        <p:spPr>
          <a:xfrm>
            <a:off x="773958" y="4229924"/>
            <a:ext cx="8238139" cy="80294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08061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 1 Heading w/ 2 Sub-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4" y="923599"/>
            <a:ext cx="379661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hasCustomPrompt="1"/>
          </p:nvPr>
        </p:nvSpPr>
        <p:spPr>
          <a:xfrm>
            <a:off x="771524" y="1379009"/>
            <a:ext cx="3796393" cy="1078173"/>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4" y="2502188"/>
            <a:ext cx="3800555"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hasCustomPrompt="1"/>
          </p:nvPr>
        </p:nvSpPr>
        <p:spPr>
          <a:xfrm>
            <a:off x="771687" y="2957598"/>
            <a:ext cx="3800332" cy="80294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
        <p:nvSpPr>
          <p:cNvPr id="15" name="Text Placeholder 2"/>
          <p:cNvSpPr>
            <a:spLocks noGrp="1"/>
          </p:cNvSpPr>
          <p:nvPr>
            <p:ph type="body" sz="quarter" idx="14" hasCustomPrompt="1"/>
          </p:nvPr>
        </p:nvSpPr>
        <p:spPr>
          <a:xfrm>
            <a:off x="773716" y="3794178"/>
            <a:ext cx="3800555"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6" name="Text Placeholder 11"/>
          <p:cNvSpPr>
            <a:spLocks noGrp="1"/>
          </p:cNvSpPr>
          <p:nvPr>
            <p:ph type="body" sz="quarter" idx="15" hasCustomPrompt="1"/>
          </p:nvPr>
        </p:nvSpPr>
        <p:spPr>
          <a:xfrm>
            <a:off x="773959" y="4249589"/>
            <a:ext cx="3800332" cy="779612"/>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
        <p:nvSpPr>
          <p:cNvPr id="21" name="Text Placeholder 2"/>
          <p:cNvSpPr>
            <a:spLocks noGrp="1"/>
          </p:cNvSpPr>
          <p:nvPr>
            <p:ph type="body" sz="quarter" idx="16" hasCustomPrompt="1"/>
          </p:nvPr>
        </p:nvSpPr>
        <p:spPr>
          <a:xfrm>
            <a:off x="5166435" y="925871"/>
            <a:ext cx="3834651"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2" name="Text Placeholder 11"/>
          <p:cNvSpPr>
            <a:spLocks noGrp="1"/>
          </p:cNvSpPr>
          <p:nvPr>
            <p:ph type="body" sz="quarter" idx="17" hasCustomPrompt="1"/>
          </p:nvPr>
        </p:nvSpPr>
        <p:spPr>
          <a:xfrm>
            <a:off x="5166700" y="1381281"/>
            <a:ext cx="3834426" cy="1078173"/>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tx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23" name="Text Placeholder 2"/>
          <p:cNvSpPr>
            <a:spLocks noGrp="1"/>
          </p:cNvSpPr>
          <p:nvPr>
            <p:ph type="body" sz="quarter" idx="18" hasCustomPrompt="1"/>
          </p:nvPr>
        </p:nvSpPr>
        <p:spPr>
          <a:xfrm>
            <a:off x="5166169" y="2504460"/>
            <a:ext cx="3838630"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4" name="Text Placeholder 11"/>
          <p:cNvSpPr>
            <a:spLocks noGrp="1"/>
          </p:cNvSpPr>
          <p:nvPr>
            <p:ph type="body" sz="quarter" idx="19" hasCustomPrompt="1"/>
          </p:nvPr>
        </p:nvSpPr>
        <p:spPr>
          <a:xfrm>
            <a:off x="5166435" y="2959870"/>
            <a:ext cx="3838405" cy="80294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
        <p:nvSpPr>
          <p:cNvPr id="25" name="Text Placeholder 2"/>
          <p:cNvSpPr>
            <a:spLocks noGrp="1"/>
          </p:cNvSpPr>
          <p:nvPr>
            <p:ph type="body" sz="quarter" idx="20" hasCustomPrompt="1"/>
          </p:nvPr>
        </p:nvSpPr>
        <p:spPr>
          <a:xfrm>
            <a:off x="5168441" y="3796450"/>
            <a:ext cx="3838630"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6" name="Text Placeholder 11"/>
          <p:cNvSpPr>
            <a:spLocks noGrp="1"/>
          </p:cNvSpPr>
          <p:nvPr>
            <p:ph type="body" sz="quarter" idx="21" hasCustomPrompt="1"/>
          </p:nvPr>
        </p:nvSpPr>
        <p:spPr>
          <a:xfrm>
            <a:off x="5168707" y="4251861"/>
            <a:ext cx="3838405" cy="779612"/>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97260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1524" y="1040123"/>
            <a:ext cx="8221664" cy="3968439"/>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Tree>
    <p:extLst>
      <p:ext uri="{BB962C8B-B14F-4D97-AF65-F5344CB8AC3E}">
        <p14:creationId xmlns:p14="http://schemas.microsoft.com/office/powerpoint/2010/main" val="274124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Picture Right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040658" y="975386"/>
            <a:ext cx="3952530" cy="3955493"/>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
        <p:nvSpPr>
          <p:cNvPr id="8" name="Text Placeholder 2"/>
          <p:cNvSpPr>
            <a:spLocks noGrp="1"/>
          </p:cNvSpPr>
          <p:nvPr>
            <p:ph type="body" sz="quarter" idx="10" hasCustomPrompt="1"/>
          </p:nvPr>
        </p:nvSpPr>
        <p:spPr>
          <a:xfrm>
            <a:off x="763347" y="923599"/>
            <a:ext cx="4074138"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63587" y="1379009"/>
            <a:ext cx="4073883"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75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Picture (Full) Right (Squa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102941" y="831619"/>
            <a:ext cx="4651293" cy="4654780"/>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
        <p:nvSpPr>
          <p:cNvPr id="8" name="Text Placeholder 2"/>
          <p:cNvSpPr>
            <a:spLocks noGrp="1"/>
          </p:cNvSpPr>
          <p:nvPr>
            <p:ph type="body" sz="quarter" idx="10" hasCustomPrompt="1"/>
          </p:nvPr>
        </p:nvSpPr>
        <p:spPr>
          <a:xfrm>
            <a:off x="773087" y="923599"/>
            <a:ext cx="4103703"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3353" y="1379009"/>
            <a:ext cx="4103447"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81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Picture Right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
        <p:nvSpPr>
          <p:cNvPr id="8" name="Text Placeholder 2"/>
          <p:cNvSpPr>
            <a:spLocks noGrp="1"/>
          </p:cNvSpPr>
          <p:nvPr>
            <p:ph type="body" sz="quarter" idx="10" hasCustomPrompt="1"/>
          </p:nvPr>
        </p:nvSpPr>
        <p:spPr>
          <a:xfrm>
            <a:off x="763347" y="923599"/>
            <a:ext cx="366115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63588" y="1379009"/>
            <a:ext cx="3660928"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4593347" y="1720647"/>
            <a:ext cx="4399842" cy="202611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49948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eft, Picture Right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
        <p:nvSpPr>
          <p:cNvPr id="8" name="Text Placeholder 2"/>
          <p:cNvSpPr>
            <a:spLocks noGrp="1"/>
          </p:cNvSpPr>
          <p:nvPr>
            <p:ph type="body" sz="quarter" idx="10" hasCustomPrompt="1"/>
          </p:nvPr>
        </p:nvSpPr>
        <p:spPr>
          <a:xfrm>
            <a:off x="771285" y="923599"/>
            <a:ext cx="5216645" cy="401431"/>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1524" y="1379009"/>
            <a:ext cx="5216321"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6195806" y="922490"/>
            <a:ext cx="2800713" cy="409079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63837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Left, Picture (Full) Right (Tall Rectangle)">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6567948" y="830566"/>
            <a:ext cx="3180733" cy="4645857"/>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961" y="1637351"/>
            <a:ext cx="2572109" cy="2572109"/>
          </a:xfrm>
          <a:prstGeom prst="rect">
            <a:avLst/>
          </a:prstGeom>
        </p:spPr>
      </p:pic>
      <p:sp>
        <p:nvSpPr>
          <p:cNvPr id="8" name="Text Placeholder 2"/>
          <p:cNvSpPr>
            <a:spLocks noGrp="1"/>
          </p:cNvSpPr>
          <p:nvPr>
            <p:ph type="body" sz="quarter" idx="10" hasCustomPrompt="1"/>
          </p:nvPr>
        </p:nvSpPr>
        <p:spPr>
          <a:xfrm>
            <a:off x="771264" y="923599"/>
            <a:ext cx="5587837" cy="401431"/>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1524" y="1379009"/>
            <a:ext cx="5587490"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60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Right, Picture Left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61599" y="1012553"/>
            <a:ext cx="3977549" cy="3907521"/>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8" name="Text Placeholder 2"/>
          <p:cNvSpPr>
            <a:spLocks noGrp="1"/>
          </p:cNvSpPr>
          <p:nvPr>
            <p:ph type="body" sz="quarter" idx="10" hasCustomPrompt="1"/>
          </p:nvPr>
        </p:nvSpPr>
        <p:spPr>
          <a:xfrm>
            <a:off x="4896185" y="923599"/>
            <a:ext cx="4096979"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4876800" y="1379009"/>
            <a:ext cx="4116389"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265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Column – 1 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30521"/>
            <a:ext cx="3931321" cy="3931321"/>
          </a:xfrm>
          <a:prstGeom prst="rect">
            <a:avLst/>
          </a:prstGeom>
        </p:spPr>
      </p:pic>
      <p:sp>
        <p:nvSpPr>
          <p:cNvPr id="3" name="Text Placeholder 2"/>
          <p:cNvSpPr>
            <a:spLocks noGrp="1"/>
          </p:cNvSpPr>
          <p:nvPr>
            <p:ph type="body" sz="quarter" idx="10" hasCustomPrompt="1"/>
          </p:nvPr>
        </p:nvSpPr>
        <p:spPr>
          <a:xfrm>
            <a:off x="771283" y="921450"/>
            <a:ext cx="8221905"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1600"/>
            <a:ext cx="8221664" cy="365760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34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Right, Picture (Full) Left (Squa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89" y="817006"/>
            <a:ext cx="4630805" cy="4669394"/>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4869788" y="923599"/>
            <a:ext cx="412336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4870054" y="1379009"/>
            <a:ext cx="4123109"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Tree>
    <p:extLst>
      <p:ext uri="{BB962C8B-B14F-4D97-AF65-F5344CB8AC3E}">
        <p14:creationId xmlns:p14="http://schemas.microsoft.com/office/powerpoint/2010/main" val="27656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Right, Picture Left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5350163" y="923599"/>
            <a:ext cx="3642986" cy="401431"/>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5350429" y="1379009"/>
            <a:ext cx="3642759"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773286" y="1710147"/>
            <a:ext cx="4398264" cy="2029968"/>
          </a:xfrm>
          <a:prstGeom prst="rect">
            <a:avLst/>
          </a:prstGeom>
        </p:spPr>
        <p:txBody>
          <a:bodyPr/>
          <a:lstStyle>
            <a:lvl1pPr marL="0" indent="0">
              <a:buNone/>
              <a:defRPr>
                <a:solidFill>
                  <a:schemeClr val="bg1"/>
                </a:solidFill>
              </a:defRPr>
            </a:lvl1pPr>
          </a:lstStyle>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Tree>
    <p:extLst>
      <p:ext uri="{BB962C8B-B14F-4D97-AF65-F5344CB8AC3E}">
        <p14:creationId xmlns:p14="http://schemas.microsoft.com/office/powerpoint/2010/main" val="38978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Right, Picture Left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3755923" y="893112"/>
            <a:ext cx="523733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         </a:t>
            </a:r>
          </a:p>
        </p:txBody>
      </p:sp>
      <p:sp>
        <p:nvSpPr>
          <p:cNvPr id="10" name="Text Placeholder 11"/>
          <p:cNvSpPr>
            <a:spLocks noGrp="1"/>
          </p:cNvSpPr>
          <p:nvPr>
            <p:ph type="body" sz="quarter" idx="11" hasCustomPrompt="1"/>
          </p:nvPr>
        </p:nvSpPr>
        <p:spPr>
          <a:xfrm>
            <a:off x="3755923" y="1379009"/>
            <a:ext cx="5237266"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2" name="Picture Placeholder 5"/>
          <p:cNvSpPr>
            <a:spLocks noGrp="1"/>
          </p:cNvSpPr>
          <p:nvPr>
            <p:ph type="pic" sz="quarter" idx="13"/>
          </p:nvPr>
        </p:nvSpPr>
        <p:spPr>
          <a:xfrm>
            <a:off x="768651" y="923599"/>
            <a:ext cx="2798064" cy="4087368"/>
          </a:xfrm>
          <a:prstGeom prst="rect">
            <a:avLst/>
          </a:prstGeom>
        </p:spPr>
        <p:txBody>
          <a:bodyPr/>
          <a:lstStyle>
            <a:lvl1pPr marL="0" indent="0">
              <a:buNone/>
              <a:defRPr>
                <a:solidFill>
                  <a:schemeClr val="bg1"/>
                </a:solidFill>
              </a:defRPr>
            </a:lvl1pPr>
          </a:lstStyle>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28962"/>
            <a:ext cx="2572109" cy="2572109"/>
          </a:xfrm>
          <a:prstGeom prst="rect">
            <a:avLst/>
          </a:prstGeom>
        </p:spPr>
      </p:pic>
    </p:spTree>
    <p:extLst>
      <p:ext uri="{BB962C8B-B14F-4D97-AF65-F5344CB8AC3E}">
        <p14:creationId xmlns:p14="http://schemas.microsoft.com/office/powerpoint/2010/main" val="257182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Right, Picture (Full) Left (Tall Rectangle)">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7352" y="805398"/>
            <a:ext cx="3197964" cy="4671026"/>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3372202" y="923599"/>
            <a:ext cx="5621957"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3372464" y="1379009"/>
            <a:ext cx="5621607" cy="365019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Tree>
    <p:extLst>
      <p:ext uri="{BB962C8B-B14F-4D97-AF65-F5344CB8AC3E}">
        <p14:creationId xmlns:p14="http://schemas.microsoft.com/office/powerpoint/2010/main" val="178022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ttom, Picture Top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144219" y="925187"/>
            <a:ext cx="3468336" cy="3479261"/>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4426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Bottom, Picture Top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8" name="Picture Placeholder 5"/>
          <p:cNvSpPr>
            <a:spLocks noGrp="1"/>
          </p:cNvSpPr>
          <p:nvPr>
            <p:ph type="pic" sz="quarter" idx="13"/>
          </p:nvPr>
        </p:nvSpPr>
        <p:spPr>
          <a:xfrm>
            <a:off x="1125370" y="925301"/>
            <a:ext cx="7506035" cy="345650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223110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ottom, Picture Top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solidFill>
                  <a:srgbClr val="003366"/>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3699318" y="924232"/>
            <a:ext cx="2358138" cy="3444355"/>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84317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Top, Picture Bottom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136954" y="1550121"/>
            <a:ext cx="3482867" cy="3485478"/>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71524" y="925035"/>
            <a:ext cx="8221664"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23642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Top, Picture Bottom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71524" y="920541"/>
            <a:ext cx="8221664" cy="492489"/>
          </a:xfrm>
          <a:prstGeom prst="rect">
            <a:avLst/>
          </a:prstGeom>
        </p:spPr>
        <p:txBody>
          <a:bodyPr/>
          <a:lstStyle>
            <a:lvl1pPr marL="0" indent="0">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8" name="Picture Placeholder 5"/>
          <p:cNvSpPr>
            <a:spLocks noGrp="1"/>
          </p:cNvSpPr>
          <p:nvPr>
            <p:ph type="pic" sz="quarter" idx="13"/>
          </p:nvPr>
        </p:nvSpPr>
        <p:spPr>
          <a:xfrm>
            <a:off x="1122042" y="1554495"/>
            <a:ext cx="7512691" cy="3459566"/>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76597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op, Picture Bottom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926156"/>
            <a:ext cx="822960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3696794" y="1576714"/>
            <a:ext cx="2363187" cy="345173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54775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Right, Picture (Full) Left (Squa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89" y="817006"/>
            <a:ext cx="4630805" cy="4669394"/>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4869788" y="923599"/>
            <a:ext cx="412336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4870054" y="1379009"/>
            <a:ext cx="4123109"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Tree>
    <p:extLst>
      <p:ext uri="{BB962C8B-B14F-4D97-AF65-F5344CB8AC3E}">
        <p14:creationId xmlns:p14="http://schemas.microsoft.com/office/powerpoint/2010/main" val="316238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Text Bottom, 2 Picture Top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6743" y="924233"/>
            <a:ext cx="3728854" cy="3431457"/>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4532366"/>
            <a:ext cx="374201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3"/>
          </p:nvPr>
        </p:nvSpPr>
        <p:spPr>
          <a:xfrm>
            <a:off x="5269407" y="928588"/>
            <a:ext cx="3728854" cy="3431457"/>
          </a:xfrm>
          <a:prstGeom prst="rect">
            <a:avLst/>
          </a:prstGeom>
        </p:spPr>
        <p:txBody>
          <a:bodyPr/>
          <a:lstStyle>
            <a:lvl1pPr marL="0" indent="0">
              <a:buNone/>
              <a:defRPr>
                <a:solidFill>
                  <a:schemeClr val="bg1"/>
                </a:solidFill>
              </a:defRPr>
            </a:lvl1pPr>
          </a:lstStyle>
          <a:p>
            <a:endParaRPr lang="en-US" dirty="0"/>
          </a:p>
        </p:txBody>
      </p:sp>
      <p:sp>
        <p:nvSpPr>
          <p:cNvPr id="14" name="Text Placeholder 11"/>
          <p:cNvSpPr>
            <a:spLocks noGrp="1"/>
          </p:cNvSpPr>
          <p:nvPr>
            <p:ph type="body" sz="quarter" idx="14"/>
          </p:nvPr>
        </p:nvSpPr>
        <p:spPr>
          <a:xfrm>
            <a:off x="5269406" y="4536721"/>
            <a:ext cx="3728855"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0045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 Bottom, 2 Picture Top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75346" y="3574418"/>
            <a:ext cx="398799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5"/>
          </p:nvPr>
        </p:nvSpPr>
        <p:spPr>
          <a:xfrm>
            <a:off x="778334" y="1523714"/>
            <a:ext cx="3980480" cy="1933310"/>
          </a:xfrm>
          <a:prstGeom prst="rect">
            <a:avLst/>
          </a:prstGeom>
        </p:spPr>
        <p:txBody>
          <a:bodyPr/>
          <a:lstStyle>
            <a:lvl1pPr marL="0" indent="0">
              <a:buNone/>
              <a:defRPr>
                <a:solidFill>
                  <a:schemeClr val="bg1"/>
                </a:solidFill>
              </a:defRPr>
            </a:lvl1pPr>
          </a:lstStyle>
          <a:p>
            <a:endParaRPr lang="en-US" dirty="0"/>
          </a:p>
        </p:txBody>
      </p:sp>
      <p:sp>
        <p:nvSpPr>
          <p:cNvPr id="15" name="Text Placeholder 11"/>
          <p:cNvSpPr>
            <a:spLocks noGrp="1"/>
          </p:cNvSpPr>
          <p:nvPr>
            <p:ph type="body" sz="quarter" idx="16"/>
          </p:nvPr>
        </p:nvSpPr>
        <p:spPr>
          <a:xfrm>
            <a:off x="4974002" y="3587477"/>
            <a:ext cx="402717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6" name="Picture Placeholder 5"/>
          <p:cNvSpPr>
            <a:spLocks noGrp="1"/>
          </p:cNvSpPr>
          <p:nvPr>
            <p:ph type="pic" sz="quarter" idx="17"/>
          </p:nvPr>
        </p:nvSpPr>
        <p:spPr>
          <a:xfrm>
            <a:off x="4976652" y="1536773"/>
            <a:ext cx="4019586" cy="193331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9722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Text Bottom, 2 Picture Top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71524" y="4532366"/>
            <a:ext cx="3200708"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1102054" y="924232"/>
            <a:ext cx="2539648" cy="3441291"/>
          </a:xfrm>
          <a:prstGeom prst="rect">
            <a:avLst/>
          </a:prstGeom>
        </p:spPr>
        <p:txBody>
          <a:bodyPr/>
          <a:lstStyle>
            <a:lvl1pPr marL="0" indent="0">
              <a:buNone/>
              <a:defRPr>
                <a:solidFill>
                  <a:schemeClr val="bg1"/>
                </a:solidFill>
              </a:defRPr>
            </a:lvl1pPr>
          </a:lstStyle>
          <a:p>
            <a:endParaRPr lang="en-US" dirty="0"/>
          </a:p>
        </p:txBody>
      </p:sp>
      <p:sp>
        <p:nvSpPr>
          <p:cNvPr id="8" name="Text Placeholder 11"/>
          <p:cNvSpPr>
            <a:spLocks noGrp="1"/>
          </p:cNvSpPr>
          <p:nvPr>
            <p:ph type="body" sz="quarter" idx="14"/>
          </p:nvPr>
        </p:nvSpPr>
        <p:spPr>
          <a:xfrm>
            <a:off x="5791200" y="4536713"/>
            <a:ext cx="3201988"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5"/>
          </p:nvPr>
        </p:nvSpPr>
        <p:spPr>
          <a:xfrm>
            <a:off x="6122370" y="928579"/>
            <a:ext cx="2539648" cy="344129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2800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Text Top, 2 Picture Bottom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9377" y="1612987"/>
            <a:ext cx="3642490" cy="3422612"/>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7" y="926157"/>
            <a:ext cx="3663353"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3"/>
          </p:nvPr>
        </p:nvSpPr>
        <p:spPr>
          <a:xfrm>
            <a:off x="5350698" y="1617342"/>
            <a:ext cx="3642490" cy="3422612"/>
          </a:xfrm>
          <a:prstGeom prst="rect">
            <a:avLst/>
          </a:prstGeom>
        </p:spPr>
        <p:txBody>
          <a:bodyPr/>
          <a:lstStyle>
            <a:lvl1pPr marL="0" indent="0">
              <a:buNone/>
              <a:defRPr>
                <a:solidFill>
                  <a:schemeClr val="bg1"/>
                </a:solidFill>
              </a:defRPr>
            </a:lvl1pPr>
          </a:lstStyle>
          <a:p>
            <a:endParaRPr lang="en-US" dirty="0"/>
          </a:p>
        </p:txBody>
      </p:sp>
      <p:sp>
        <p:nvSpPr>
          <p:cNvPr id="14" name="Text Placeholder 11"/>
          <p:cNvSpPr>
            <a:spLocks noGrp="1"/>
          </p:cNvSpPr>
          <p:nvPr>
            <p:ph type="body" sz="quarter" idx="14"/>
          </p:nvPr>
        </p:nvSpPr>
        <p:spPr>
          <a:xfrm>
            <a:off x="5350698" y="930512"/>
            <a:ext cx="364249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301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Text Top, 2 Picture Bottom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1297" y="1606282"/>
            <a:ext cx="3836830"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5"/>
          </p:nvPr>
        </p:nvSpPr>
        <p:spPr>
          <a:xfrm>
            <a:off x="763588" y="2229663"/>
            <a:ext cx="3829605" cy="1933310"/>
          </a:xfrm>
          <a:prstGeom prst="rect">
            <a:avLst/>
          </a:prstGeom>
        </p:spPr>
        <p:txBody>
          <a:bodyPr/>
          <a:lstStyle>
            <a:lvl1pPr marL="0" indent="0">
              <a:buNone/>
              <a:defRPr>
                <a:solidFill>
                  <a:schemeClr val="bg1"/>
                </a:solidFill>
              </a:defRPr>
            </a:lvl1pPr>
          </a:lstStyle>
          <a:p>
            <a:endParaRPr lang="en-US" dirty="0"/>
          </a:p>
        </p:txBody>
      </p:sp>
      <p:sp>
        <p:nvSpPr>
          <p:cNvPr id="15" name="Text Placeholder 11"/>
          <p:cNvSpPr>
            <a:spLocks noGrp="1"/>
          </p:cNvSpPr>
          <p:nvPr>
            <p:ph type="body" sz="quarter" idx="16"/>
          </p:nvPr>
        </p:nvSpPr>
        <p:spPr>
          <a:xfrm>
            <a:off x="5168557" y="1619341"/>
            <a:ext cx="3828854"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6" name="Picture Placeholder 5"/>
          <p:cNvSpPr>
            <a:spLocks noGrp="1"/>
          </p:cNvSpPr>
          <p:nvPr>
            <p:ph type="pic" sz="quarter" idx="17"/>
          </p:nvPr>
        </p:nvSpPr>
        <p:spPr>
          <a:xfrm>
            <a:off x="5171545" y="2242722"/>
            <a:ext cx="3821644" cy="193331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86519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ext Top, 2 Picture Bottom (Tall Rectang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8" y="926157"/>
            <a:ext cx="3677783"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1379084" y="1612987"/>
            <a:ext cx="2446790" cy="3406750"/>
          </a:xfrm>
          <a:prstGeom prst="rect">
            <a:avLst/>
          </a:prstGeom>
        </p:spPr>
        <p:txBody>
          <a:bodyPr/>
          <a:lstStyle>
            <a:lvl1pPr marL="0" indent="0">
              <a:buNone/>
              <a:defRPr>
                <a:solidFill>
                  <a:schemeClr val="bg1"/>
                </a:solidFill>
              </a:defRPr>
            </a:lvl1pPr>
          </a:lstStyle>
          <a:p>
            <a:endParaRPr lang="en-US" dirty="0"/>
          </a:p>
        </p:txBody>
      </p:sp>
      <p:sp>
        <p:nvSpPr>
          <p:cNvPr id="8" name="Text Placeholder 11"/>
          <p:cNvSpPr>
            <a:spLocks noGrp="1"/>
          </p:cNvSpPr>
          <p:nvPr>
            <p:ph type="body" sz="quarter" idx="14"/>
          </p:nvPr>
        </p:nvSpPr>
        <p:spPr>
          <a:xfrm>
            <a:off x="5316597" y="930504"/>
            <a:ext cx="3676591"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5"/>
          </p:nvPr>
        </p:nvSpPr>
        <p:spPr>
          <a:xfrm>
            <a:off x="5931497" y="1617334"/>
            <a:ext cx="2446790" cy="340675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2881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3" name="Media Placeholder 2"/>
          <p:cNvSpPr>
            <a:spLocks noGrp="1"/>
          </p:cNvSpPr>
          <p:nvPr>
            <p:ph type="media" sz="quarter" idx="13"/>
          </p:nvPr>
        </p:nvSpPr>
        <p:spPr>
          <a:xfrm>
            <a:off x="763587" y="1036833"/>
            <a:ext cx="8229601" cy="3789701"/>
          </a:xfrm>
          <a:prstGeom prst="rect">
            <a:avLst/>
          </a:prstGeom>
        </p:spPr>
        <p:txBody>
          <a:bodyPr/>
          <a:lstStyle>
            <a:lvl1pPr marL="0" indent="0">
              <a:buNone/>
              <a:defRPr>
                <a:solidFill>
                  <a:schemeClr val="bg1"/>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183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ttom, Video Top">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4532366"/>
            <a:ext cx="8229601" cy="492489"/>
          </a:xfrm>
          <a:prstGeom prst="rect">
            <a:avLst/>
          </a:prstGeom>
        </p:spPr>
        <p:txBody>
          <a:bodyPr/>
          <a:lstStyle>
            <a:lvl1pPr marL="0" indent="0" algn="ctr">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944881" y="928425"/>
            <a:ext cx="7579688" cy="3490419"/>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4429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Top, Video Bottom">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925038"/>
            <a:ext cx="8229601" cy="492489"/>
          </a:xfrm>
          <a:prstGeom prst="rect">
            <a:avLst/>
          </a:prstGeom>
        </p:spPr>
        <p:txBody>
          <a:bodyPr/>
          <a:lstStyle>
            <a:lvl1pPr marL="0" indent="0">
              <a:buNone/>
              <a:defRPr sz="1800" baseline="0">
                <a:solidFill>
                  <a:schemeClr val="tx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1120874" y="1571595"/>
            <a:ext cx="7515027" cy="3462895"/>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238354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3" name="Media Placeholder 2"/>
          <p:cNvSpPr>
            <a:spLocks noGrp="1"/>
          </p:cNvSpPr>
          <p:nvPr>
            <p:ph type="media" sz="quarter" idx="13"/>
          </p:nvPr>
        </p:nvSpPr>
        <p:spPr>
          <a:xfrm>
            <a:off x="763587" y="1036833"/>
            <a:ext cx="8229601" cy="3789701"/>
          </a:xfrm>
          <a:prstGeom prst="rect">
            <a:avLst/>
          </a:prstGeom>
        </p:spPr>
        <p:txBody>
          <a:bodyPr/>
          <a:lstStyle>
            <a:lvl1pPr marL="0" indent="0">
              <a:buNone/>
              <a:defRPr>
                <a:solidFill>
                  <a:schemeClr val="bg1"/>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074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 Text Bottom, 2 Picture Top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6743" y="924233"/>
            <a:ext cx="3728854" cy="3431457"/>
          </a:xfrm>
          <a:prstGeom prst="rect">
            <a:avLst/>
          </a:prstGeom>
        </p:spPr>
        <p:txBody>
          <a:bodyPr/>
          <a:lstStyle>
            <a:lvl1pPr marL="0" indent="0">
              <a:buNone/>
              <a:defRPr>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3298" y="1637351"/>
            <a:ext cx="2572109" cy="2572109"/>
          </a:xfrm>
          <a:prstGeom prst="rect">
            <a:avLst/>
          </a:prstGeom>
        </p:spPr>
      </p:pic>
      <p:sp>
        <p:nvSpPr>
          <p:cNvPr id="10" name="Text Placeholder 11"/>
          <p:cNvSpPr>
            <a:spLocks noGrp="1"/>
          </p:cNvSpPr>
          <p:nvPr>
            <p:ph type="body" sz="quarter" idx="11"/>
          </p:nvPr>
        </p:nvSpPr>
        <p:spPr>
          <a:xfrm>
            <a:off x="763588" y="4532366"/>
            <a:ext cx="374201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3"/>
          </p:nvPr>
        </p:nvSpPr>
        <p:spPr>
          <a:xfrm>
            <a:off x="5269407" y="928588"/>
            <a:ext cx="3728854" cy="3431457"/>
          </a:xfrm>
          <a:prstGeom prst="rect">
            <a:avLst/>
          </a:prstGeom>
        </p:spPr>
        <p:txBody>
          <a:bodyPr/>
          <a:lstStyle>
            <a:lvl1pPr marL="0" indent="0">
              <a:buNone/>
              <a:defRPr>
                <a:solidFill>
                  <a:schemeClr val="bg1"/>
                </a:solidFill>
              </a:defRPr>
            </a:lvl1pPr>
          </a:lstStyle>
          <a:p>
            <a:endParaRPr lang="en-US" dirty="0"/>
          </a:p>
        </p:txBody>
      </p:sp>
      <p:sp>
        <p:nvSpPr>
          <p:cNvPr id="14" name="Text Placeholder 11"/>
          <p:cNvSpPr>
            <a:spLocks noGrp="1"/>
          </p:cNvSpPr>
          <p:nvPr>
            <p:ph type="body" sz="quarter" idx="14"/>
          </p:nvPr>
        </p:nvSpPr>
        <p:spPr>
          <a:xfrm>
            <a:off x="5269406" y="4536721"/>
            <a:ext cx="3728855"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9282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ttom, Video Top">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4532366"/>
            <a:ext cx="8229601"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944881" y="928425"/>
            <a:ext cx="7579688" cy="3490419"/>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7116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Top, Video Bottom">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908" y="2931319"/>
            <a:ext cx="3867690" cy="3867690"/>
          </a:xfrm>
          <a:prstGeom prst="rect">
            <a:avLst/>
          </a:prstGeom>
        </p:spPr>
      </p:pic>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925038"/>
            <a:ext cx="8229601" cy="492489"/>
          </a:xfrm>
          <a:prstGeom prst="rect">
            <a:avLst/>
          </a:prstGeom>
        </p:spPr>
        <p:txBody>
          <a:bodyPr/>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1120874" y="1571595"/>
            <a:ext cx="7515027" cy="3462895"/>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0337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 1 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30521"/>
            <a:ext cx="3931321" cy="3931321"/>
          </a:xfrm>
          <a:prstGeom prst="rect">
            <a:avLst/>
          </a:prstGeom>
        </p:spPr>
      </p:pic>
      <p:sp>
        <p:nvSpPr>
          <p:cNvPr id="3" name="Text Placeholder 2"/>
          <p:cNvSpPr>
            <a:spLocks noGrp="1"/>
          </p:cNvSpPr>
          <p:nvPr>
            <p:ph type="body" sz="quarter" idx="10" hasCustomPrompt="1"/>
          </p:nvPr>
        </p:nvSpPr>
        <p:spPr>
          <a:xfrm>
            <a:off x="771283" y="921450"/>
            <a:ext cx="8221905"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1600"/>
            <a:ext cx="8221664" cy="3657600"/>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17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 1 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3" y="923599"/>
            <a:ext cx="3848483"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3" y="1356852"/>
            <a:ext cx="3848243" cy="3656428"/>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584" y="925871"/>
            <a:ext cx="3868502"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p:nvPr>
        </p:nvSpPr>
        <p:spPr>
          <a:xfrm>
            <a:off x="5132584" y="1359124"/>
            <a:ext cx="3868541" cy="3656428"/>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11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307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2 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121" y="923599"/>
            <a:ext cx="823024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hasCustomPrompt="1"/>
          </p:nvPr>
        </p:nvSpPr>
        <p:spPr>
          <a:xfrm>
            <a:off x="771362" y="1379009"/>
            <a:ext cx="8229763" cy="150007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282" y="3078633"/>
            <a:ext cx="8222146"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hasCustomPrompt="1"/>
          </p:nvPr>
        </p:nvSpPr>
        <p:spPr>
          <a:xfrm>
            <a:off x="771524" y="3534043"/>
            <a:ext cx="8221664" cy="1500075"/>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7071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 2 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1" y="923599"/>
            <a:ext cx="3848485"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hasCustomPrompt="1"/>
          </p:nvPr>
        </p:nvSpPr>
        <p:spPr>
          <a:xfrm>
            <a:off x="771523" y="1379009"/>
            <a:ext cx="3848259" cy="1512630"/>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marL="1828800" indent="0">
              <a:buNone/>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318" y="925871"/>
            <a:ext cx="3868768"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hasCustomPrompt="1"/>
          </p:nvPr>
        </p:nvSpPr>
        <p:spPr>
          <a:xfrm>
            <a:off x="5132584" y="1381281"/>
            <a:ext cx="3868541" cy="1512630"/>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Text Placeholder 2"/>
          <p:cNvSpPr>
            <a:spLocks noGrp="1"/>
          </p:cNvSpPr>
          <p:nvPr>
            <p:ph type="body" sz="quarter" idx="14" hasCustomPrompt="1"/>
          </p:nvPr>
        </p:nvSpPr>
        <p:spPr>
          <a:xfrm>
            <a:off x="771261" y="3067993"/>
            <a:ext cx="3850778"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9" name="Text Placeholder 11"/>
          <p:cNvSpPr>
            <a:spLocks noGrp="1"/>
          </p:cNvSpPr>
          <p:nvPr>
            <p:ph type="body" sz="quarter" idx="15" hasCustomPrompt="1"/>
          </p:nvPr>
        </p:nvSpPr>
        <p:spPr>
          <a:xfrm>
            <a:off x="771503" y="3523403"/>
            <a:ext cx="3850552" cy="1512630"/>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0" name="Text Placeholder 2"/>
          <p:cNvSpPr>
            <a:spLocks noGrp="1"/>
          </p:cNvSpPr>
          <p:nvPr>
            <p:ph type="body" sz="quarter" idx="16" hasCustomPrompt="1"/>
          </p:nvPr>
        </p:nvSpPr>
        <p:spPr>
          <a:xfrm>
            <a:off x="5134590" y="3070265"/>
            <a:ext cx="3868768"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1" name="Text Placeholder 11"/>
          <p:cNvSpPr>
            <a:spLocks noGrp="1"/>
          </p:cNvSpPr>
          <p:nvPr>
            <p:ph type="body" sz="quarter" idx="17" hasCustomPrompt="1"/>
          </p:nvPr>
        </p:nvSpPr>
        <p:spPr>
          <a:xfrm>
            <a:off x="5134856" y="3525675"/>
            <a:ext cx="3868541" cy="1512630"/>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81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 1 Heading w/ 1 Sub-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3" y="923599"/>
            <a:ext cx="8230084" cy="407249"/>
          </a:xfrm>
          <a:prstGeom prst="rect">
            <a:avLst/>
          </a:prstGeom>
        </p:spPr>
        <p:txBody>
          <a:bodyPr anchor="t"/>
          <a:lstStyle>
            <a:lvl1pPr marL="0" indent="0">
              <a:buNone/>
              <a:defRPr sz="2400" b="1" cap="all" baseline="0">
                <a:solidFill>
                  <a:srgbClr val="99CC3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9009"/>
            <a:ext cx="8229601" cy="1590333"/>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3" y="3157289"/>
            <a:ext cx="8238623" cy="407249"/>
          </a:xfrm>
          <a:prstGeom prst="rect">
            <a:avLst/>
          </a:prstGeom>
        </p:spPr>
        <p:txBody>
          <a:bodyPr anchor="t"/>
          <a:lstStyle>
            <a:lvl1pPr marL="0" indent="0">
              <a:buNone/>
              <a:defRPr sz="2400" b="1"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p:nvPr>
        </p:nvSpPr>
        <p:spPr>
          <a:xfrm>
            <a:off x="771686" y="3612699"/>
            <a:ext cx="8238139" cy="1416501"/>
          </a:xfrm>
          <a:prstGeom prst="rect">
            <a:avLst/>
          </a:prstGeom>
        </p:spPr>
        <p:txBody>
          <a:bodyPr anchor="t"/>
          <a:lstStyle>
            <a:lvl1pPr marL="0" indent="0">
              <a:buNone/>
              <a:defRPr sz="1800" baseline="0">
                <a:solidFill>
                  <a:schemeClr val="tx1"/>
                </a:solidFill>
              </a:defRPr>
            </a:lvl1pPr>
            <a:lvl2pPr>
              <a:defRPr sz="1800" baseline="0">
                <a:solidFill>
                  <a:schemeClr val="tx1"/>
                </a:solidFill>
              </a:defRPr>
            </a:lvl2pPr>
            <a:lvl3pPr>
              <a:defRPr sz="1800" baseline="0">
                <a:solidFill>
                  <a:schemeClr val="tx1"/>
                </a:solidFill>
              </a:defRPr>
            </a:lvl3pPr>
            <a:lvl4pPr>
              <a:defRPr sz="1800" baseline="0">
                <a:solidFill>
                  <a:schemeClr val="tx1"/>
                </a:solidFill>
              </a:defRPr>
            </a:lvl4pPr>
            <a:lvl5pPr>
              <a:defRPr sz="18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48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4178710" y="5038"/>
            <a:ext cx="5270090" cy="2966762"/>
          </a:xfrm>
          <a:prstGeom prst="rect">
            <a:avLst/>
          </a:prstGeom>
          <a:ln>
            <a:noFill/>
          </a:ln>
        </p:spPr>
        <p:txBody>
          <a:bodyPr vert="horz" lIns="91440" tIns="45720" rIns="91440" bIns="45720" rtlCol="0" anchor="ctr">
            <a:noAutofit/>
          </a:bodyPr>
          <a:lstStyle/>
          <a:p>
            <a:r>
              <a:rPr lang="en-US" dirty="0"/>
              <a:t>Click to edit Master title style</a:t>
            </a:r>
          </a:p>
        </p:txBody>
      </p:sp>
      <p:cxnSp>
        <p:nvCxnSpPr>
          <p:cNvPr id="15" name="Straight Connector 14"/>
          <p:cNvCxnSpPr/>
          <p:nvPr userDrawn="1"/>
        </p:nvCxnSpPr>
        <p:spPr>
          <a:xfrm>
            <a:off x="3938992" y="3167147"/>
            <a:ext cx="5817783" cy="0"/>
          </a:xfrm>
          <a:prstGeom prst="line">
            <a:avLst/>
          </a:prstGeom>
          <a:ln w="12700">
            <a:solidFill>
              <a:srgbClr val="99CC33">
                <a:alpha val="60000"/>
              </a:srgbClr>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rot="16200000">
            <a:off x="1011276" y="2600359"/>
            <a:ext cx="5491597" cy="274258"/>
          </a:xfrm>
          <a:prstGeom prst="rect">
            <a:avLst/>
          </a:prstGeom>
        </p:spPr>
      </p:pic>
      <p:grpSp>
        <p:nvGrpSpPr>
          <p:cNvPr id="8" name="Group 7"/>
          <p:cNvGrpSpPr/>
          <p:nvPr userDrawn="1"/>
        </p:nvGrpSpPr>
        <p:grpSpPr>
          <a:xfrm>
            <a:off x="186732" y="340960"/>
            <a:ext cx="2891385" cy="1174705"/>
            <a:chOff x="1" y="340960"/>
            <a:chExt cx="2891385" cy="1174705"/>
          </a:xfrm>
        </p:grpSpPr>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820769" y="340960"/>
              <a:ext cx="1070617" cy="1174705"/>
            </a:xfrm>
            <a:prstGeom prst="rect">
              <a:avLst/>
            </a:prstGeom>
            <a:noFill/>
            <a:effectLst/>
          </p:spPr>
        </p:pic>
        <p:sp>
          <p:nvSpPr>
            <p:cNvPr id="10" name="TextBox 9"/>
            <p:cNvSpPr txBox="1"/>
            <p:nvPr userDrawn="1"/>
          </p:nvSpPr>
          <p:spPr>
            <a:xfrm>
              <a:off x="1" y="543592"/>
              <a:ext cx="1895666" cy="584775"/>
            </a:xfrm>
            <a:prstGeom prst="rect">
              <a:avLst/>
            </a:prstGeom>
            <a:noFill/>
          </p:spPr>
          <p:txBody>
            <a:bodyPr wrap="square" rtlCol="0">
              <a:spAutoFit/>
            </a:bodyPr>
            <a:lstStyle/>
            <a:p>
              <a:pPr algn="l"/>
              <a:r>
                <a:rPr lang="en-US" sz="3200" b="1" dirty="0">
                  <a:solidFill>
                    <a:srgbClr val="003366"/>
                  </a:solidFill>
                  <a:latin typeface="+mj-lt"/>
                </a:rPr>
                <a:t>Sparks</a:t>
              </a:r>
            </a:p>
          </p:txBody>
        </p:sp>
      </p:grpSp>
      <p:sp>
        <p:nvSpPr>
          <p:cNvPr id="3" name="TextBox 2"/>
          <p:cNvSpPr txBox="1"/>
          <p:nvPr userDrawn="1"/>
        </p:nvSpPr>
        <p:spPr>
          <a:xfrm>
            <a:off x="6474313" y="5205046"/>
            <a:ext cx="3282462" cy="276999"/>
          </a:xfrm>
          <a:prstGeom prst="rect">
            <a:avLst/>
          </a:prstGeom>
          <a:noFill/>
        </p:spPr>
        <p:txBody>
          <a:bodyPr wrap="square" rtlCol="0">
            <a:spAutoFit/>
          </a:bodyPr>
          <a:lstStyle/>
          <a:p>
            <a:r>
              <a:rPr lang="en-US" sz="1200" dirty="0">
                <a:solidFill>
                  <a:srgbClr val="003366"/>
                </a:solidFill>
              </a:rPr>
              <a:t>© 2022 Regents of the University of Michigan</a:t>
            </a:r>
          </a:p>
        </p:txBody>
      </p:sp>
    </p:spTree>
    <p:extLst>
      <p:ext uri="{BB962C8B-B14F-4D97-AF65-F5344CB8AC3E}">
        <p14:creationId xmlns:p14="http://schemas.microsoft.com/office/powerpoint/2010/main" val="3229374569"/>
      </p:ext>
    </p:extLst>
  </p:cSld>
  <p:clrMap bg1="lt1" tx1="dk1" bg2="lt2" tx2="dk2" accent1="accent1" accent2="accent2" accent3="accent3" accent4="accent4" accent5="accent5" accent6="accent6" hlink="hlink" folHlink="folHlink"/>
  <p:sldLayoutIdLst>
    <p:sldLayoutId id="2147483699" r:id="rId1"/>
    <p:sldLayoutId id="2147483742" r:id="rId2"/>
    <p:sldLayoutId id="2147483743" r:id="rId3"/>
    <p:sldLayoutId id="214748374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lang="en-US" sz="4000" b="1" kern="1200" cap="all" baseline="0" smtClean="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p15:clr>
            <a:srgbClr val="F26B43"/>
          </p15:clr>
        </p15:guide>
        <p15:guide id="2" pos="5665">
          <p15:clr>
            <a:srgbClr val="F26B43"/>
          </p15:clr>
        </p15:guide>
        <p15:guide id="3" orient="horz" pos="216">
          <p15:clr>
            <a:srgbClr val="F26B43"/>
          </p15:clr>
        </p15:guide>
        <p15:guide id="4" orient="horz" pos="31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8656906" y="317318"/>
            <a:ext cx="329924" cy="362001"/>
          </a:xfrm>
          <a:prstGeom prst="rect">
            <a:avLst/>
          </a:prstGeom>
        </p:spPr>
      </p:pic>
      <p:sp>
        <p:nvSpPr>
          <p:cNvPr id="6" name="Title Placeholder 5"/>
          <p:cNvSpPr>
            <a:spLocks noGrp="1"/>
          </p:cNvSpPr>
          <p:nvPr>
            <p:ph type="title"/>
          </p:nvPr>
        </p:nvSpPr>
        <p:spPr>
          <a:xfrm>
            <a:off x="771524" y="263213"/>
            <a:ext cx="6955949" cy="466344"/>
          </a:xfrm>
          <a:prstGeom prst="rect">
            <a:avLst/>
          </a:prstGeom>
          <a:ln>
            <a:noFill/>
          </a:ln>
        </p:spPr>
        <p:txBody>
          <a:bodyPr vert="horz" lIns="91440" tIns="45720" rIns="91440" bIns="45720" rtlCol="0" anchor="ctr">
            <a:noAutofit/>
          </a:bodyPr>
          <a:lstStyle/>
          <a:p>
            <a:r>
              <a:rPr lang="en-US" dirty="0"/>
              <a:t>Click to edit Master title style</a:t>
            </a:r>
          </a:p>
        </p:txBody>
      </p:sp>
      <p:cxnSp>
        <p:nvCxnSpPr>
          <p:cNvPr id="7" name="Straight Connector 6"/>
          <p:cNvCxnSpPr/>
          <p:nvPr userDrawn="1"/>
        </p:nvCxnSpPr>
        <p:spPr>
          <a:xfrm>
            <a:off x="0" y="789096"/>
            <a:ext cx="9756774" cy="27692"/>
          </a:xfrm>
          <a:prstGeom prst="line">
            <a:avLst/>
          </a:prstGeom>
          <a:ln w="38100">
            <a:solidFill>
              <a:srgbClr val="99CC3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B08ED8-813B-8929-04CF-E09D2D108E52}"/>
              </a:ext>
            </a:extLst>
          </p:cNvPr>
          <p:cNvSpPr txBox="1"/>
          <p:nvPr userDrawn="1"/>
        </p:nvSpPr>
        <p:spPr>
          <a:xfrm>
            <a:off x="7796831" y="309987"/>
            <a:ext cx="1028954" cy="369332"/>
          </a:xfrm>
          <a:prstGeom prst="rect">
            <a:avLst/>
          </a:prstGeom>
          <a:noFill/>
        </p:spPr>
        <p:txBody>
          <a:bodyPr wrap="square" rtlCol="0" anchor="ctr">
            <a:spAutoFit/>
          </a:bodyPr>
          <a:lstStyle/>
          <a:p>
            <a:r>
              <a:rPr lang="en-US" sz="1800" b="1" i="0" dirty="0">
                <a:solidFill>
                  <a:srgbClr val="003366"/>
                </a:solidFill>
                <a:latin typeface="+mj-lt"/>
              </a:rPr>
              <a:t>Sparks</a:t>
            </a:r>
          </a:p>
        </p:txBody>
      </p:sp>
    </p:spTree>
    <p:extLst>
      <p:ext uri="{BB962C8B-B14F-4D97-AF65-F5344CB8AC3E}">
        <p14:creationId xmlns:p14="http://schemas.microsoft.com/office/powerpoint/2010/main" val="40015853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481">
          <p15:clr>
            <a:srgbClr val="F26B43"/>
          </p15:clr>
        </p15:guide>
        <p15:guide id="3" pos="5665">
          <p15:clr>
            <a:srgbClr val="F26B43"/>
          </p15:clr>
        </p15:guide>
        <p15:guide id="4" orient="horz" pos="2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71524" y="265472"/>
            <a:ext cx="6955949" cy="466344"/>
          </a:xfrm>
          <a:prstGeom prst="rect">
            <a:avLst/>
          </a:prstGeom>
          <a:ln>
            <a:noFill/>
          </a:ln>
        </p:spPr>
        <p:txBody>
          <a:bodyPr vert="horz" lIns="91440" tIns="45720" rIns="91440" bIns="45720" rtlCol="0" anchor="ctr">
            <a:noAutofit/>
          </a:bodyPr>
          <a:lstStyle/>
          <a:p>
            <a:r>
              <a:rPr lang="en-US" dirty="0"/>
              <a:t>Click to edit Master title style</a:t>
            </a:r>
          </a:p>
        </p:txBody>
      </p:sp>
      <p:cxnSp>
        <p:nvCxnSpPr>
          <p:cNvPr id="7" name="Straight Connector 6"/>
          <p:cNvCxnSpPr/>
          <p:nvPr userDrawn="1"/>
        </p:nvCxnSpPr>
        <p:spPr>
          <a:xfrm>
            <a:off x="0" y="786939"/>
            <a:ext cx="9756774" cy="27692"/>
          </a:xfrm>
          <a:prstGeom prst="line">
            <a:avLst/>
          </a:prstGeom>
          <a:ln w="38100">
            <a:solidFill>
              <a:srgbClr val="99CC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5">
            <a:extLst>
              <a:ext uri="{28A0092B-C50C-407E-A947-70E740481C1C}">
                <a14:useLocalDpi xmlns:a14="http://schemas.microsoft.com/office/drawing/2010/main" val="0"/>
              </a:ext>
            </a:extLst>
          </a:blip>
          <a:srcRect/>
          <a:stretch/>
        </p:blipFill>
        <p:spPr>
          <a:xfrm>
            <a:off x="8656906" y="317644"/>
            <a:ext cx="329924" cy="362001"/>
          </a:xfrm>
          <a:prstGeom prst="rect">
            <a:avLst/>
          </a:prstGeom>
        </p:spPr>
      </p:pic>
      <p:sp>
        <p:nvSpPr>
          <p:cNvPr id="2" name="TextBox 1">
            <a:extLst>
              <a:ext uri="{FF2B5EF4-FFF2-40B4-BE49-F238E27FC236}">
                <a16:creationId xmlns:a16="http://schemas.microsoft.com/office/drawing/2014/main" id="{9AAA7575-3AE7-FD6F-D31F-B14A8DE20545}"/>
              </a:ext>
            </a:extLst>
          </p:cNvPr>
          <p:cNvSpPr txBox="1"/>
          <p:nvPr userDrawn="1"/>
        </p:nvSpPr>
        <p:spPr>
          <a:xfrm>
            <a:off x="7796831" y="309987"/>
            <a:ext cx="1028954" cy="369332"/>
          </a:xfrm>
          <a:prstGeom prst="rect">
            <a:avLst/>
          </a:prstGeom>
          <a:noFill/>
        </p:spPr>
        <p:txBody>
          <a:bodyPr wrap="square" rtlCol="0" anchor="ctr">
            <a:spAutoFit/>
          </a:bodyPr>
          <a:lstStyle/>
          <a:p>
            <a:r>
              <a:rPr lang="en-US" sz="1800" b="1" i="0" dirty="0">
                <a:solidFill>
                  <a:srgbClr val="003366"/>
                </a:solidFill>
                <a:latin typeface="+mj-lt"/>
              </a:rPr>
              <a:t>Sparks</a:t>
            </a:r>
          </a:p>
        </p:txBody>
      </p:sp>
    </p:spTree>
    <p:extLst>
      <p:ext uri="{BB962C8B-B14F-4D97-AF65-F5344CB8AC3E}">
        <p14:creationId xmlns:p14="http://schemas.microsoft.com/office/powerpoint/2010/main" val="11040607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p15:clr>
            <a:srgbClr val="F26B43"/>
          </p15:clr>
        </p15:guide>
        <p15:guide id="2" pos="5665">
          <p15:clr>
            <a:srgbClr val="F26B43"/>
          </p15:clr>
        </p15:guide>
        <p15:guide id="3" orient="horz" pos="216">
          <p15:clr>
            <a:srgbClr val="F26B43"/>
          </p15:clr>
        </p15:guide>
        <p15:guide id="4" orient="horz" pos="31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71524" y="265471"/>
            <a:ext cx="6955949" cy="466344"/>
          </a:xfrm>
          <a:prstGeom prst="rect">
            <a:avLst/>
          </a:prstGeom>
          <a:ln>
            <a:noFill/>
          </a:ln>
        </p:spPr>
        <p:txBody>
          <a:bodyPr vert="horz" lIns="91440" tIns="45720" rIns="91440" bIns="45720" rtlCol="0" anchor="ctr">
            <a:noAutofit/>
          </a:bodyPr>
          <a:lstStyle/>
          <a:p>
            <a:r>
              <a:rPr lang="en-US" dirty="0"/>
              <a:t>Click to edit Master title style</a:t>
            </a:r>
          </a:p>
        </p:txBody>
      </p:sp>
      <p:cxnSp>
        <p:nvCxnSpPr>
          <p:cNvPr id="7" name="Straight Connector 6"/>
          <p:cNvCxnSpPr/>
          <p:nvPr userDrawn="1"/>
        </p:nvCxnSpPr>
        <p:spPr>
          <a:xfrm>
            <a:off x="0" y="786945"/>
            <a:ext cx="9756774" cy="27692"/>
          </a:xfrm>
          <a:prstGeom prst="line">
            <a:avLst/>
          </a:prstGeom>
          <a:ln w="38100">
            <a:solidFill>
              <a:srgbClr val="99CC33"/>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56906" y="317643"/>
            <a:ext cx="329924" cy="362001"/>
          </a:xfrm>
          <a:prstGeom prst="rect">
            <a:avLst/>
          </a:prstGeom>
        </p:spPr>
      </p:pic>
      <p:sp>
        <p:nvSpPr>
          <p:cNvPr id="2" name="TextBox 1">
            <a:extLst>
              <a:ext uri="{FF2B5EF4-FFF2-40B4-BE49-F238E27FC236}">
                <a16:creationId xmlns:a16="http://schemas.microsoft.com/office/drawing/2014/main" id="{4F59007D-0592-74FB-3170-63EC98FB09E4}"/>
              </a:ext>
            </a:extLst>
          </p:cNvPr>
          <p:cNvSpPr txBox="1"/>
          <p:nvPr userDrawn="1"/>
        </p:nvSpPr>
        <p:spPr>
          <a:xfrm>
            <a:off x="7796831" y="309987"/>
            <a:ext cx="1028954" cy="369332"/>
          </a:xfrm>
          <a:prstGeom prst="rect">
            <a:avLst/>
          </a:prstGeom>
          <a:noFill/>
        </p:spPr>
        <p:txBody>
          <a:bodyPr wrap="square" rtlCol="0" anchor="ctr">
            <a:spAutoFit/>
          </a:bodyPr>
          <a:lstStyle/>
          <a:p>
            <a:r>
              <a:rPr lang="en-US" sz="1800" b="1" i="0" dirty="0">
                <a:solidFill>
                  <a:srgbClr val="003366"/>
                </a:solidFill>
                <a:latin typeface="+mj-lt"/>
              </a:rPr>
              <a:t>Sparks</a:t>
            </a:r>
          </a:p>
        </p:txBody>
      </p:sp>
    </p:spTree>
    <p:extLst>
      <p:ext uri="{BB962C8B-B14F-4D97-AF65-F5344CB8AC3E}">
        <p14:creationId xmlns:p14="http://schemas.microsoft.com/office/powerpoint/2010/main" val="129103496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p15:clr>
            <a:srgbClr val="F26B43"/>
          </p15:clr>
        </p15:guide>
        <p15:guide id="2" orient="horz" pos="216">
          <p15:clr>
            <a:srgbClr val="F26B43"/>
          </p15:clr>
        </p15:guide>
        <p15:guide id="3" pos="5665">
          <p15:clr>
            <a:srgbClr val="F26B43"/>
          </p15:clr>
        </p15:guide>
        <p15:guide id="4" orient="horz" pos="31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71524" y="265471"/>
            <a:ext cx="6955949" cy="466344"/>
          </a:xfrm>
          <a:prstGeom prst="rect">
            <a:avLst/>
          </a:prstGeom>
        </p:spPr>
        <p:txBody>
          <a:bodyPr vert="horz" lIns="91440" tIns="45720" rIns="91440" bIns="45720" rtlCol="0" anchor="ctr">
            <a:noAutofit/>
          </a:bodyPr>
          <a:lstStyle/>
          <a:p>
            <a:r>
              <a:rPr lang="en-US" dirty="0"/>
              <a:t>Click to edit Master title style</a:t>
            </a:r>
          </a:p>
        </p:txBody>
      </p:sp>
      <p:cxnSp>
        <p:nvCxnSpPr>
          <p:cNvPr id="7" name="Straight Connector 6"/>
          <p:cNvCxnSpPr/>
          <p:nvPr userDrawn="1"/>
        </p:nvCxnSpPr>
        <p:spPr>
          <a:xfrm>
            <a:off x="0" y="786945"/>
            <a:ext cx="9756774" cy="27692"/>
          </a:xfrm>
          <a:prstGeom prst="line">
            <a:avLst/>
          </a:prstGeom>
          <a:ln w="38100">
            <a:solidFill>
              <a:srgbClr val="99CC33"/>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56906" y="317643"/>
            <a:ext cx="329924" cy="362001"/>
          </a:xfrm>
          <a:prstGeom prst="rect">
            <a:avLst/>
          </a:prstGeom>
        </p:spPr>
      </p:pic>
      <p:sp>
        <p:nvSpPr>
          <p:cNvPr id="10" name="TextBox 9"/>
          <p:cNvSpPr txBox="1"/>
          <p:nvPr userDrawn="1"/>
        </p:nvSpPr>
        <p:spPr>
          <a:xfrm>
            <a:off x="6474313" y="5205046"/>
            <a:ext cx="3282462" cy="281354"/>
          </a:xfrm>
          <a:prstGeom prst="rect">
            <a:avLst/>
          </a:prstGeom>
          <a:noFill/>
        </p:spPr>
        <p:txBody>
          <a:bodyPr wrap="square" rtlCol="0">
            <a:spAutoFit/>
          </a:bodyPr>
          <a:lstStyle/>
          <a:p>
            <a:r>
              <a:rPr lang="en-US" sz="1200" dirty="0">
                <a:solidFill>
                  <a:srgbClr val="003366"/>
                </a:solidFill>
              </a:rPr>
              <a:t>© 2022 Regents of the University of Michigan</a:t>
            </a:r>
          </a:p>
        </p:txBody>
      </p:sp>
      <p:sp>
        <p:nvSpPr>
          <p:cNvPr id="2" name="TextBox 1">
            <a:extLst>
              <a:ext uri="{FF2B5EF4-FFF2-40B4-BE49-F238E27FC236}">
                <a16:creationId xmlns:a16="http://schemas.microsoft.com/office/drawing/2014/main" id="{6979E081-563A-7CFB-2258-16BAF8A78E0B}"/>
              </a:ext>
            </a:extLst>
          </p:cNvPr>
          <p:cNvSpPr txBox="1"/>
          <p:nvPr userDrawn="1"/>
        </p:nvSpPr>
        <p:spPr>
          <a:xfrm>
            <a:off x="7796831" y="309987"/>
            <a:ext cx="1028954" cy="369332"/>
          </a:xfrm>
          <a:prstGeom prst="rect">
            <a:avLst/>
          </a:prstGeom>
          <a:noFill/>
        </p:spPr>
        <p:txBody>
          <a:bodyPr wrap="square" rtlCol="0" anchor="ctr">
            <a:spAutoFit/>
          </a:bodyPr>
          <a:lstStyle/>
          <a:p>
            <a:r>
              <a:rPr lang="en-US" sz="1800" b="1" i="0" dirty="0">
                <a:solidFill>
                  <a:srgbClr val="003366"/>
                </a:solidFill>
                <a:latin typeface="+mj-lt"/>
              </a:rPr>
              <a:t>Sparks</a:t>
            </a:r>
          </a:p>
        </p:txBody>
      </p:sp>
    </p:spTree>
    <p:extLst>
      <p:ext uri="{BB962C8B-B14F-4D97-AF65-F5344CB8AC3E}">
        <p14:creationId xmlns:p14="http://schemas.microsoft.com/office/powerpoint/2010/main" val="7062697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0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userDrawn="1">
          <p15:clr>
            <a:srgbClr val="F26B43"/>
          </p15:clr>
        </p15:guide>
        <p15:guide id="2" orient="horz" pos="216" userDrawn="1">
          <p15:clr>
            <a:srgbClr val="F26B43"/>
          </p15:clr>
        </p15:guide>
        <p15:guide id="3" pos="5665" userDrawn="1">
          <p15:clr>
            <a:srgbClr val="F26B43"/>
          </p15:clr>
        </p15:guide>
        <p15:guide id="4" orient="horz" pos="3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a:spLocks noGrp="1"/>
          </p:cNvSpPr>
          <p:nvPr>
            <p:ph type="title"/>
          </p:nvPr>
        </p:nvSpPr>
        <p:spPr>
          <a:xfrm>
            <a:off x="3895805" y="193724"/>
            <a:ext cx="5860970" cy="2966762"/>
          </a:xfrm>
        </p:spPr>
        <p:txBody>
          <a:bodyPr/>
          <a:lstStyle/>
          <a:p>
            <a:r>
              <a:rPr lang="en-US" sz="3600" dirty="0"/>
              <a:t>Michigan</a:t>
            </a:r>
            <a:br>
              <a:rPr lang="en-US" sz="3600" dirty="0"/>
            </a:br>
            <a:r>
              <a:rPr lang="en-US" sz="3600" dirty="0"/>
              <a:t>Confidentiality and Minor Consent Laws for Behavioral health </a:t>
            </a:r>
          </a:p>
        </p:txBody>
      </p:sp>
      <p:sp>
        <p:nvSpPr>
          <p:cNvPr id="2" name="TextBox 1"/>
          <p:cNvSpPr txBox="1"/>
          <p:nvPr/>
        </p:nvSpPr>
        <p:spPr>
          <a:xfrm>
            <a:off x="5413507" y="3709730"/>
            <a:ext cx="2825566" cy="461665"/>
          </a:xfrm>
          <a:prstGeom prst="rect">
            <a:avLst/>
          </a:prstGeom>
          <a:noFill/>
        </p:spPr>
        <p:txBody>
          <a:bodyPr wrap="square" rtlCol="0">
            <a:spAutoFit/>
          </a:bodyPr>
          <a:lstStyle/>
          <a:p>
            <a:pPr algn="ctr"/>
            <a:r>
              <a:rPr lang="en-US" sz="1200" i="1" dirty="0"/>
              <a:t>For educational purposes only. </a:t>
            </a:r>
          </a:p>
          <a:p>
            <a:pPr algn="ctr"/>
            <a:r>
              <a:rPr lang="en-US" sz="1200" i="1" dirty="0"/>
              <a:t>Last updated August 2022</a:t>
            </a:r>
          </a:p>
        </p:txBody>
      </p:sp>
    </p:spTree>
    <p:custDataLst>
      <p:tags r:id="rId1"/>
    </p:custDataLst>
    <p:extLst>
      <p:ext uri="{BB962C8B-B14F-4D97-AF65-F5344CB8AC3E}">
        <p14:creationId xmlns:p14="http://schemas.microsoft.com/office/powerpoint/2010/main" val="112696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GIOVANNI, 17 Y/O (he/him)</a:t>
            </a:r>
          </a:p>
        </p:txBody>
      </p:sp>
      <p:sp>
        <p:nvSpPr>
          <p:cNvPr id="8" name="Text Placeholder 10"/>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72274D46-2394-FC66-AC3D-E4A9D64B4DF6}"/>
              </a:ext>
            </a:extLst>
          </p:cNvPr>
          <p:cNvSpPr>
            <a:spLocks noGrp="1"/>
          </p:cNvSpPr>
          <p:nvPr>
            <p:ph type="body" sz="quarter" idx="11"/>
          </p:nvPr>
        </p:nvSpPr>
        <p:spPr/>
        <p:txBody>
          <a:bodyPr/>
          <a:lstStyle/>
          <a:p>
            <a:pPr lvl="0"/>
            <a:r>
              <a:rPr lang="en-US" sz="2000" b="1" cap="all" dirty="0">
                <a:latin typeface="+mj-lt"/>
                <a:ea typeface="Calibri"/>
                <a:cs typeface="Times New Roman"/>
              </a:rPr>
              <a:t>Purpose of visit</a:t>
            </a:r>
            <a:br>
              <a:rPr lang="en-US" sz="1800" b="1" dirty="0">
                <a:ea typeface="Calibri"/>
                <a:cs typeface="Times New Roman"/>
              </a:rPr>
            </a:br>
            <a:r>
              <a:rPr lang="en-US" sz="1800" dirty="0">
                <a:ea typeface="Calibri"/>
                <a:cs typeface="Times New Roman"/>
              </a:rPr>
              <a:t>Follow-up</a:t>
            </a:r>
            <a:r>
              <a:rPr lang="en-US" sz="1800" b="1" dirty="0">
                <a:ea typeface="Calibri"/>
                <a:cs typeface="Times New Roman"/>
              </a:rPr>
              <a:t> </a:t>
            </a:r>
            <a:r>
              <a:rPr lang="en-US" sz="1800" dirty="0">
                <a:ea typeface="Calibri"/>
                <a:cs typeface="Times New Roman"/>
              </a:rPr>
              <a:t>therapy appointment</a:t>
            </a:r>
          </a:p>
          <a:p>
            <a:pPr lvl="0" algn="l"/>
            <a:r>
              <a:rPr lang="en-US" sz="2000" b="1" cap="all" dirty="0">
                <a:latin typeface="+mj-lt"/>
                <a:ea typeface="Calibri"/>
                <a:cs typeface="Times New Roman"/>
              </a:rPr>
              <a:t>Issue that emerges through clinician interview</a:t>
            </a:r>
            <a:br>
              <a:rPr lang="en-US" sz="1800" b="1" dirty="0">
                <a:ea typeface="Calibri"/>
                <a:cs typeface="Times New Roman"/>
              </a:rPr>
            </a:br>
            <a:r>
              <a:rPr lang="en-US" sz="1800" dirty="0">
                <a:ea typeface="Calibri"/>
                <a:cs typeface="Times New Roman"/>
              </a:rPr>
              <a:t>Discloses experiencing suicidal thoughts in middle school. He denied having thoughts of suicide or harming himself presently. </a:t>
            </a:r>
          </a:p>
          <a:p>
            <a:pPr lvl="0" algn="l"/>
            <a:r>
              <a:rPr lang="en-US" sz="2000" b="1" cap="all" dirty="0">
                <a:latin typeface="+mj-lt"/>
                <a:ea typeface="Calibri"/>
                <a:cs typeface="Times New Roman"/>
              </a:rPr>
              <a:t>Parent information</a:t>
            </a:r>
            <a:br>
              <a:rPr lang="en-US" sz="1800" b="1" i="1" dirty="0">
                <a:ea typeface="Calibri"/>
                <a:cs typeface="Times New Roman"/>
              </a:rPr>
            </a:br>
            <a:r>
              <a:rPr lang="en-US" sz="1800" dirty="0">
                <a:ea typeface="Calibri"/>
                <a:cs typeface="Times New Roman"/>
              </a:rPr>
              <a:t>Mom is in the waiting room and asks about what was discussed. Giovanni doesn’t want to concern or disappoint family.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4" y="923599"/>
            <a:ext cx="2515321" cy="3798134"/>
          </a:xfrm>
          <a:prstGeom prst="rect">
            <a:avLst/>
          </a:prstGeom>
        </p:spPr>
      </p:pic>
      <p:sp>
        <p:nvSpPr>
          <p:cNvPr id="11" name="TextBox 10">
            <a:extLst>
              <a:ext uri="{FF2B5EF4-FFF2-40B4-BE49-F238E27FC236}">
                <a16:creationId xmlns:a16="http://schemas.microsoft.com/office/drawing/2014/main" id="{F441817D-72EC-D03E-1EA9-BBE09F1F4C99}"/>
              </a:ext>
            </a:extLst>
          </p:cNvPr>
          <p:cNvSpPr txBox="1"/>
          <p:nvPr/>
        </p:nvSpPr>
        <p:spPr>
          <a:xfrm>
            <a:off x="70021" y="4828326"/>
            <a:ext cx="4630805" cy="584775"/>
          </a:xfrm>
          <a:prstGeom prst="rect">
            <a:avLst/>
          </a:prstGeom>
          <a:noFill/>
        </p:spPr>
        <p:txBody>
          <a:bodyPr wrap="square">
            <a:spAutoFit/>
          </a:bodyPr>
          <a:lstStyle/>
          <a:p>
            <a:pPr algn="ctr"/>
            <a:r>
              <a:rPr lang="en-US" sz="1600" i="1" dirty="0">
                <a:solidFill>
                  <a:schemeClr val="tx1"/>
                </a:solidFill>
              </a:rPr>
              <a:t>How does the right to confidentiality help </a:t>
            </a:r>
          </a:p>
          <a:p>
            <a:pPr algn="ctr"/>
            <a:r>
              <a:rPr lang="en-US" sz="1600" i="1" dirty="0">
                <a:solidFill>
                  <a:schemeClr val="tx1"/>
                </a:solidFill>
              </a:rPr>
              <a:t>or hurt Giovanni?</a:t>
            </a:r>
          </a:p>
        </p:txBody>
      </p:sp>
    </p:spTree>
    <p:extLst>
      <p:ext uri="{BB962C8B-B14F-4D97-AF65-F5344CB8AC3E}">
        <p14:creationId xmlns:p14="http://schemas.microsoft.com/office/powerpoint/2010/main" val="285970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DEB973-9A68-BCC4-FD21-70C6FEC20E33}"/>
              </a:ext>
            </a:extLst>
          </p:cNvPr>
          <p:cNvSpPr>
            <a:spLocks noGrp="1"/>
          </p:cNvSpPr>
          <p:nvPr>
            <p:ph type="body" sz="quarter" idx="10"/>
          </p:nvPr>
        </p:nvSpPr>
        <p:spPr>
          <a:xfrm>
            <a:off x="771283" y="921450"/>
            <a:ext cx="8221905" cy="1345340"/>
          </a:xfrm>
        </p:spPr>
        <p:txBody>
          <a:bodyPr/>
          <a:lstStyle/>
          <a:p>
            <a:r>
              <a:rPr lang="en-US" sz="2400" dirty="0">
                <a:cs typeface="Calibri" pitchFamily="34" charset="0"/>
              </a:rPr>
              <a:t>A parent or legal guardian must provide consent on behalf of a minor (under age 18) before health care services are provided, with </a:t>
            </a:r>
            <a:r>
              <a:rPr lang="en-US" sz="2400" b="1" dirty="0">
                <a:cs typeface="Calibri" pitchFamily="34" charset="0"/>
              </a:rPr>
              <a:t>several important exceptions</a:t>
            </a:r>
            <a:r>
              <a:rPr lang="en-US" sz="2400" dirty="0">
                <a:cs typeface="Calibri" pitchFamily="34" charset="0"/>
              </a:rPr>
              <a:t>:</a:t>
            </a:r>
          </a:p>
          <a:p>
            <a:endParaRPr lang="en-US" dirty="0"/>
          </a:p>
        </p:txBody>
      </p:sp>
      <p:sp>
        <p:nvSpPr>
          <p:cNvPr id="7" name="Text Placeholder 5">
            <a:extLst>
              <a:ext uri="{FF2B5EF4-FFF2-40B4-BE49-F238E27FC236}">
                <a16:creationId xmlns:a16="http://schemas.microsoft.com/office/drawing/2014/main" id="{898BB89D-6CD3-47AC-B3A2-503115A8DAC6}"/>
              </a:ext>
            </a:extLst>
          </p:cNvPr>
          <p:cNvSpPr>
            <a:spLocks noGrp="1"/>
          </p:cNvSpPr>
          <p:nvPr>
            <p:ph type="body" sz="quarter" idx="11"/>
          </p:nvPr>
        </p:nvSpPr>
        <p:spPr>
          <a:xfrm>
            <a:off x="771524" y="2383550"/>
            <a:ext cx="8221664" cy="2645648"/>
          </a:xfrm>
        </p:spPr>
        <p:txBody>
          <a:bodyPr/>
          <a:lstStyle/>
          <a:p>
            <a:pPr marL="342900" indent="-342900">
              <a:buFont typeface="Arial" pitchFamily="34" charset="0"/>
              <a:buChar char="•"/>
            </a:pPr>
            <a:r>
              <a:rPr lang="en-US" sz="1800" dirty="0">
                <a:solidFill>
                  <a:schemeClr val="tx1"/>
                </a:solidFill>
                <a:cs typeface="Calibri" pitchFamily="34" charset="0"/>
              </a:rPr>
              <a:t>Emergency care</a:t>
            </a:r>
          </a:p>
          <a:p>
            <a:pPr marL="342900" indent="-342900">
              <a:buFont typeface="Arial" pitchFamily="34" charset="0"/>
              <a:buChar char="•"/>
            </a:pPr>
            <a:r>
              <a:rPr lang="en-US" sz="1800" dirty="0">
                <a:solidFill>
                  <a:schemeClr val="tx1"/>
                </a:solidFill>
                <a:cs typeface="Calibri" pitchFamily="34" charset="0"/>
              </a:rPr>
              <a:t>Care for emancipated minors </a:t>
            </a:r>
          </a:p>
          <a:p>
            <a:pPr marL="1028700" lvl="1" indent="-342900">
              <a:spcBef>
                <a:spcPts val="1000"/>
              </a:spcBef>
            </a:pPr>
            <a:r>
              <a:rPr lang="en-US" sz="1800" dirty="0">
                <a:solidFill>
                  <a:schemeClr val="tx1"/>
                </a:solidFill>
                <a:cs typeface="Calibri" pitchFamily="34" charset="0"/>
              </a:rPr>
              <a:t>Can be emancipated by: court order, marriage, military active duty</a:t>
            </a:r>
          </a:p>
          <a:p>
            <a:pPr marL="342900" indent="-342900">
              <a:buFont typeface="Arial" pitchFamily="34" charset="0"/>
              <a:buChar char="•"/>
            </a:pPr>
            <a:r>
              <a:rPr lang="en-US" sz="1800" dirty="0">
                <a:solidFill>
                  <a:schemeClr val="tx1"/>
                </a:solidFill>
                <a:cs typeface="Calibri" pitchFamily="34" charset="0"/>
              </a:rPr>
              <a:t>Specific health care services related to: </a:t>
            </a:r>
          </a:p>
          <a:p>
            <a:pPr marL="1028700" lvl="1" indent="-342900">
              <a:spcBef>
                <a:spcPts val="1000"/>
              </a:spcBef>
            </a:pPr>
            <a:r>
              <a:rPr lang="en-US" sz="1800" dirty="0">
                <a:solidFill>
                  <a:schemeClr val="tx1"/>
                </a:solidFill>
                <a:cs typeface="Calibri" pitchFamily="34" charset="0"/>
              </a:rPr>
              <a:t>Sexual health</a:t>
            </a:r>
          </a:p>
          <a:p>
            <a:pPr marL="1028700" lvl="1" indent="-342900">
              <a:spcBef>
                <a:spcPts val="1000"/>
              </a:spcBef>
            </a:pPr>
            <a:r>
              <a:rPr lang="en-US" sz="1800" dirty="0">
                <a:solidFill>
                  <a:schemeClr val="tx1"/>
                </a:solidFill>
                <a:cs typeface="Calibri" pitchFamily="34" charset="0"/>
              </a:rPr>
              <a:t>Mental health</a:t>
            </a:r>
          </a:p>
          <a:p>
            <a:pPr marL="1028700" lvl="1" indent="-342900">
              <a:spcBef>
                <a:spcPts val="1000"/>
              </a:spcBef>
            </a:pPr>
            <a:r>
              <a:rPr lang="en-US" sz="1800" dirty="0">
                <a:solidFill>
                  <a:schemeClr val="tx1"/>
                </a:solidFill>
                <a:cs typeface="Calibri" pitchFamily="34" charset="0"/>
              </a:rPr>
              <a:t>Substance use treatment</a:t>
            </a:r>
          </a:p>
        </p:txBody>
      </p:sp>
      <p:sp>
        <p:nvSpPr>
          <p:cNvPr id="3" name="Title 2"/>
          <p:cNvSpPr>
            <a:spLocks noGrp="1"/>
          </p:cNvSpPr>
          <p:nvPr>
            <p:ph type="title"/>
          </p:nvPr>
        </p:nvSpPr>
        <p:spPr/>
        <p:txBody>
          <a:bodyPr/>
          <a:lstStyle/>
          <a:p>
            <a:r>
              <a:rPr lang="en-US" dirty="0"/>
              <a:t>MI Law: Consent Exceptions </a:t>
            </a:r>
          </a:p>
        </p:txBody>
      </p:sp>
    </p:spTree>
    <p:custDataLst>
      <p:tags r:id="rId1"/>
    </p:custDataLst>
    <p:extLst>
      <p:ext uri="{BB962C8B-B14F-4D97-AF65-F5344CB8AC3E}">
        <p14:creationId xmlns:p14="http://schemas.microsoft.com/office/powerpoint/2010/main" val="197962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71121" y="923599"/>
            <a:ext cx="8230246" cy="1013470"/>
          </a:xfrm>
        </p:spPr>
        <p:txBody>
          <a:bodyPr/>
          <a:lstStyle/>
          <a:p>
            <a:r>
              <a:rPr lang="en-US" dirty="0">
                <a:cs typeface="Calibri" pitchFamily="34" charset="0"/>
              </a:rPr>
              <a:t>Patients under 18 have a right to the following </a:t>
            </a:r>
            <a:r>
              <a:rPr lang="en-US" b="1" dirty="0">
                <a:cs typeface="Calibri" pitchFamily="34" charset="0"/>
              </a:rPr>
              <a:t>without</a:t>
            </a:r>
            <a:r>
              <a:rPr lang="en-US" b="1" dirty="0">
                <a:latin typeface="Calibri" pitchFamily="34" charset="0"/>
                <a:cs typeface="Calibri" pitchFamily="34" charset="0"/>
              </a:rPr>
              <a:t> </a:t>
            </a:r>
            <a:r>
              <a:rPr lang="en-US" dirty="0">
                <a:cs typeface="Calibri" pitchFamily="34" charset="0"/>
              </a:rPr>
              <a:t>parental/legal guardian consent or knowledge:</a:t>
            </a:r>
          </a:p>
          <a:p>
            <a:endParaRPr lang="en-US" sz="2000" dirty="0">
              <a:ea typeface="Calibri" panose="020F0502020204030204" pitchFamily="34" charset="0"/>
              <a:cs typeface="Times New Roman" panose="02020603050405020304" pitchFamily="18" charset="0"/>
            </a:endParaRPr>
          </a:p>
          <a:p>
            <a:pPr>
              <a:spcBef>
                <a:spcPts val="0"/>
              </a:spcBef>
              <a:tabLst>
                <a:tab pos="457200" algn="l"/>
              </a:tabLst>
            </a:pPr>
            <a:endParaRPr lang="en-US" sz="2000" dirty="0">
              <a:cs typeface="Calibri" pitchFamily="34" charset="0"/>
            </a:endParaRPr>
          </a:p>
        </p:txBody>
      </p:sp>
      <p:sp>
        <p:nvSpPr>
          <p:cNvPr id="2" name="Text Placeholder 1">
            <a:extLst>
              <a:ext uri="{FF2B5EF4-FFF2-40B4-BE49-F238E27FC236}">
                <a16:creationId xmlns:a16="http://schemas.microsoft.com/office/drawing/2014/main" id="{DA8E4178-4E0F-C2FD-143A-239E8774BC9B}"/>
              </a:ext>
            </a:extLst>
          </p:cNvPr>
          <p:cNvSpPr>
            <a:spLocks noGrp="1"/>
          </p:cNvSpPr>
          <p:nvPr>
            <p:ph type="body" sz="quarter" idx="11"/>
          </p:nvPr>
        </p:nvSpPr>
        <p:spPr>
          <a:xfrm>
            <a:off x="812679" y="1952357"/>
            <a:ext cx="8229763" cy="1514161"/>
          </a:xfrm>
        </p:spPr>
        <p:txBody>
          <a:bodyPr/>
          <a:lstStyle/>
          <a:p>
            <a:pPr marL="342900" indent="-342900">
              <a:buFont typeface="Arial" panose="020B0604020202020204" pitchFamily="34" charset="0"/>
              <a:buChar char="•"/>
            </a:pPr>
            <a:r>
              <a:rPr lang="en-US" sz="1800" dirty="0">
                <a:solidFill>
                  <a:schemeClr val="tx1"/>
                </a:solidFill>
                <a:ea typeface="Calibri" panose="020F0502020204030204" pitchFamily="34" charset="0"/>
                <a:cs typeface="Times New Roman" panose="02020603050405020304" pitchFamily="18" charset="0"/>
              </a:rPr>
              <a:t>Pregnancy testing and prenatal care</a:t>
            </a:r>
          </a:p>
          <a:p>
            <a:pPr marL="342900" indent="-342900">
              <a:buFont typeface="Arial" panose="020B0604020202020204" pitchFamily="34" charset="0"/>
              <a:buChar char="•"/>
            </a:pPr>
            <a:r>
              <a:rPr lang="en-US" sz="1800" dirty="0">
                <a:solidFill>
                  <a:schemeClr val="tx1"/>
                </a:solidFill>
                <a:ea typeface="Calibri" panose="020F0502020204030204" pitchFamily="34" charset="0"/>
                <a:cs typeface="Times New Roman" panose="02020603050405020304" pitchFamily="18" charset="0"/>
              </a:rPr>
              <a:t>Birth control information and contraceptives</a:t>
            </a:r>
          </a:p>
          <a:p>
            <a:pPr marL="342900" indent="-342900">
              <a:buFont typeface="Arial" panose="020B0604020202020204" pitchFamily="34" charset="0"/>
              <a:buChar char="•"/>
            </a:pPr>
            <a:r>
              <a:rPr lang="en-US" sz="1800" dirty="0">
                <a:solidFill>
                  <a:schemeClr val="tx1"/>
                </a:solidFill>
                <a:ea typeface="Calibri" panose="020F0502020204030204" pitchFamily="34" charset="0"/>
                <a:cs typeface="Times New Roman" panose="02020603050405020304" pitchFamily="18" charset="0"/>
              </a:rPr>
              <a:t>Testing and treatment for sexually transmitted infections (STIs)</a:t>
            </a:r>
          </a:p>
          <a:p>
            <a:pPr marL="342900" indent="-342900">
              <a:buFont typeface="Arial" panose="020B0604020202020204" pitchFamily="34" charset="0"/>
              <a:buChar char="•"/>
            </a:pPr>
            <a:r>
              <a:rPr lang="en-US" dirty="0"/>
              <a:t>Substance abuse treatment and mental health counseling</a:t>
            </a:r>
          </a:p>
          <a:p>
            <a:pPr marL="342900" indent="-342900">
              <a:buFont typeface="Arial" panose="020B0604020202020204" pitchFamily="34" charset="0"/>
              <a:buChar char="•"/>
            </a:pPr>
            <a:endParaRPr lang="en-US" sz="1800" dirty="0"/>
          </a:p>
          <a:p>
            <a:endParaRPr lang="en-US" dirty="0"/>
          </a:p>
        </p:txBody>
      </p:sp>
      <p:sp>
        <p:nvSpPr>
          <p:cNvPr id="3" name="Title 2"/>
          <p:cNvSpPr>
            <a:spLocks noGrp="1"/>
          </p:cNvSpPr>
          <p:nvPr>
            <p:ph type="title"/>
          </p:nvPr>
        </p:nvSpPr>
        <p:spPr/>
        <p:txBody>
          <a:bodyPr/>
          <a:lstStyle/>
          <a:p>
            <a:r>
              <a:rPr lang="en-US" dirty="0"/>
              <a:t>MI LAW: Confidentiality/Minor Consent</a:t>
            </a:r>
          </a:p>
        </p:txBody>
      </p:sp>
      <p:sp>
        <p:nvSpPr>
          <p:cNvPr id="5" name="Text Placeholder 4">
            <a:extLst>
              <a:ext uri="{FF2B5EF4-FFF2-40B4-BE49-F238E27FC236}">
                <a16:creationId xmlns:a16="http://schemas.microsoft.com/office/drawing/2014/main" id="{AB75B6A7-5694-E239-2C97-34403598F0BB}"/>
              </a:ext>
            </a:extLst>
          </p:cNvPr>
          <p:cNvSpPr>
            <a:spLocks noGrp="1"/>
          </p:cNvSpPr>
          <p:nvPr>
            <p:ph type="body" sz="quarter" idx="12"/>
          </p:nvPr>
        </p:nvSpPr>
        <p:spPr>
          <a:xfrm>
            <a:off x="812679" y="3481806"/>
            <a:ext cx="8222146" cy="407249"/>
          </a:xfrm>
        </p:spPr>
        <p:txBody>
          <a:bodyPr/>
          <a:lstStyle/>
          <a:p>
            <a:r>
              <a:rPr lang="en-US" dirty="0"/>
              <a:t>Minors need a caregiver’s permission for:</a:t>
            </a:r>
          </a:p>
        </p:txBody>
      </p:sp>
      <p:sp>
        <p:nvSpPr>
          <p:cNvPr id="6" name="Text Placeholder 5">
            <a:extLst>
              <a:ext uri="{FF2B5EF4-FFF2-40B4-BE49-F238E27FC236}">
                <a16:creationId xmlns:a16="http://schemas.microsoft.com/office/drawing/2014/main" id="{D4B86436-67D4-5B3E-CC58-B597423BB714}"/>
              </a:ext>
            </a:extLst>
          </p:cNvPr>
          <p:cNvSpPr>
            <a:spLocks noGrp="1"/>
          </p:cNvSpPr>
          <p:nvPr>
            <p:ph type="body" sz="quarter" idx="13"/>
          </p:nvPr>
        </p:nvSpPr>
        <p:spPr>
          <a:xfrm>
            <a:off x="771524" y="3904343"/>
            <a:ext cx="8221664" cy="1129775"/>
          </a:xfrm>
        </p:spPr>
        <p:txBody>
          <a:bodyPr/>
          <a:lstStyle/>
          <a:p>
            <a:pPr marL="285750" indent="-285750">
              <a:buFont typeface="Arial" panose="020B0604020202020204" pitchFamily="34" charset="0"/>
              <a:buChar char="•"/>
            </a:pPr>
            <a:r>
              <a:rPr lang="en-US" dirty="0"/>
              <a:t>Vaccines (including HPV)</a:t>
            </a:r>
          </a:p>
          <a:p>
            <a:pPr marL="285750" indent="-285750">
              <a:buFont typeface="Arial" panose="020B0604020202020204" pitchFamily="34" charset="0"/>
              <a:buChar char="•"/>
            </a:pPr>
            <a:r>
              <a:rPr lang="en-US" dirty="0"/>
              <a:t>Mental health medications (some exceptions for youth 16 or older)</a:t>
            </a:r>
          </a:p>
          <a:p>
            <a:pPr marL="285750" indent="-285750">
              <a:buFont typeface="Arial" panose="020B0604020202020204" pitchFamily="34" charset="0"/>
              <a:buChar char="•"/>
            </a:pPr>
            <a:r>
              <a:rPr lang="en-US" dirty="0"/>
              <a:t>Inpatient mental health treatment</a:t>
            </a:r>
          </a:p>
          <a:p>
            <a:pPr marL="285750" indent="-285750">
              <a:buFont typeface="Arial" panose="020B0604020202020204" pitchFamily="34" charset="0"/>
              <a:buChar char="•"/>
            </a:pPr>
            <a:r>
              <a:rPr lang="en-US" dirty="0"/>
              <a:t>An abortion (unless a court-approved waiver is obtained)</a:t>
            </a:r>
          </a:p>
          <a:p>
            <a:endParaRPr lang="en-US" dirty="0"/>
          </a:p>
        </p:txBody>
      </p:sp>
    </p:spTree>
    <p:custDataLst>
      <p:tags r:id="rId1"/>
    </p:custDataLst>
    <p:extLst>
      <p:ext uri="{BB962C8B-B14F-4D97-AF65-F5344CB8AC3E}">
        <p14:creationId xmlns:p14="http://schemas.microsoft.com/office/powerpoint/2010/main" val="415332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71283" y="921450"/>
            <a:ext cx="8221905" cy="1125064"/>
          </a:xfrm>
        </p:spPr>
        <p:txBody>
          <a:bodyPr/>
          <a:lstStyle/>
          <a:p>
            <a:pPr>
              <a:tabLst>
                <a:tab pos="457200" algn="l"/>
              </a:tabLst>
            </a:pPr>
            <a:r>
              <a:rPr lang="en-US" dirty="0">
                <a:cs typeface="Calibri" pitchFamily="34" charset="0"/>
              </a:rPr>
              <a:t>Youth aged 14 and up can access </a:t>
            </a:r>
            <a:r>
              <a:rPr lang="en-US" b="1" dirty="0">
                <a:cs typeface="Calibri" pitchFamily="34" charset="0"/>
              </a:rPr>
              <a:t>outpatient</a:t>
            </a:r>
            <a:r>
              <a:rPr lang="en-US" dirty="0">
                <a:cs typeface="Calibri" pitchFamily="34" charset="0"/>
              </a:rPr>
              <a:t> mental health counseling without parental/legal guardian consent/knowledge.</a:t>
            </a:r>
          </a:p>
          <a:p>
            <a:pPr lvl="0">
              <a:tabLst>
                <a:tab pos="457200" algn="l"/>
              </a:tabLst>
            </a:pPr>
            <a:endParaRPr lang="en-US" sz="2000" dirty="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F94BF49D-043D-EDF8-1599-0E4F2736104A}"/>
              </a:ext>
            </a:extLst>
          </p:cNvPr>
          <p:cNvSpPr>
            <a:spLocks noGrp="1"/>
          </p:cNvSpPr>
          <p:nvPr>
            <p:ph type="body" sz="quarter" idx="11"/>
          </p:nvPr>
        </p:nvSpPr>
        <p:spPr>
          <a:xfrm>
            <a:off x="771524" y="2046514"/>
            <a:ext cx="8221664" cy="2982685"/>
          </a:xfrm>
        </p:spPr>
        <p:txBody>
          <a:bodyPr/>
          <a:lstStyle/>
          <a:p>
            <a:pPr marL="342900" indent="-342900">
              <a:buFont typeface="Arial" panose="020B0604020202020204" pitchFamily="34" charset="0"/>
              <a:buChar char="•"/>
              <a:tabLst>
                <a:tab pos="457200" algn="l"/>
              </a:tabLst>
            </a:pPr>
            <a:r>
              <a:rPr lang="en-US" sz="1800" dirty="0">
                <a:solidFill>
                  <a:schemeClr val="tx1"/>
                </a:solidFill>
                <a:ea typeface="Calibri" panose="020F0502020204030204" pitchFamily="34" charset="0"/>
                <a:cs typeface="Times New Roman" panose="02020603050405020304" pitchFamily="18" charset="0"/>
              </a:rPr>
              <a:t>Up to 12 visits or 4 months (whichever comes first)</a:t>
            </a:r>
          </a:p>
          <a:p>
            <a:pPr marL="342900" indent="-342900">
              <a:buFont typeface="Arial" panose="020B0604020202020204" pitchFamily="34" charset="0"/>
              <a:buChar char="•"/>
              <a:tabLst>
                <a:tab pos="457200" algn="l"/>
              </a:tabLst>
            </a:pPr>
            <a:r>
              <a:rPr lang="en-US" sz="1800" dirty="0">
                <a:solidFill>
                  <a:schemeClr val="tx1"/>
                </a:solidFill>
                <a:ea typeface="Calibri" panose="020F0502020204030204" pitchFamily="34" charset="0"/>
                <a:cs typeface="Times New Roman" panose="02020603050405020304" pitchFamily="18" charset="0"/>
              </a:rPr>
              <a:t>After, services may be terminated, unless, with the consent of the minor, parent/legal guardian consent is obtained</a:t>
            </a:r>
          </a:p>
          <a:p>
            <a:pPr marL="342900" indent="-342900">
              <a:buFont typeface="Arial" panose="020B0604020202020204" pitchFamily="34" charset="0"/>
              <a:buChar char="•"/>
              <a:tabLst>
                <a:tab pos="457200" algn="l"/>
              </a:tabLst>
            </a:pPr>
            <a:r>
              <a:rPr lang="en-US" sz="1800" dirty="0">
                <a:solidFill>
                  <a:schemeClr val="tx1"/>
                </a:solidFill>
              </a:rPr>
              <a:t>Minors need a parent/legal guardian’s permission for medication of mental health concerns and inpatient mental health treatment</a:t>
            </a:r>
          </a:p>
          <a:p>
            <a:pPr marL="342900" indent="-342900">
              <a:buFont typeface="Arial" panose="020B0604020202020204" pitchFamily="34" charset="0"/>
              <a:buChar char="•"/>
              <a:tabLst>
                <a:tab pos="457200" algn="l"/>
              </a:tabLst>
            </a:pPr>
            <a:endParaRPr lang="en-US" sz="1800" dirty="0">
              <a:solidFill>
                <a:schemeClr val="tx1"/>
              </a:solidFill>
            </a:endParaRPr>
          </a:p>
          <a:p>
            <a:pPr>
              <a:tabLst>
                <a:tab pos="457200" algn="l"/>
              </a:tabLst>
            </a:pPr>
            <a:r>
              <a:rPr lang="en-US" sz="1800" dirty="0">
                <a:solidFill>
                  <a:schemeClr val="tx1"/>
                </a:solidFill>
              </a:rPr>
              <a:t>All youth, regardless of their age can consent to treatment (inpatient and outpatient) for substance abuse.</a:t>
            </a:r>
          </a:p>
          <a:p>
            <a:endParaRPr lang="en-US" b="1" dirty="0"/>
          </a:p>
        </p:txBody>
      </p:sp>
      <p:sp>
        <p:nvSpPr>
          <p:cNvPr id="5" name="Title 2"/>
          <p:cNvSpPr>
            <a:spLocks noGrp="1"/>
          </p:cNvSpPr>
          <p:nvPr>
            <p:ph type="title"/>
          </p:nvPr>
        </p:nvSpPr>
        <p:spPr/>
        <p:txBody>
          <a:bodyPr/>
          <a:lstStyle/>
          <a:p>
            <a:pPr>
              <a:lnSpc>
                <a:spcPct val="70000"/>
              </a:lnSpc>
            </a:pPr>
            <a:r>
              <a:rPr lang="en-US" dirty="0"/>
              <a:t>Confidentiality/Minor Consent for mental health care</a:t>
            </a:r>
          </a:p>
        </p:txBody>
      </p:sp>
    </p:spTree>
    <p:custDataLst>
      <p:tags r:id="rId1"/>
    </p:custDataLst>
    <p:extLst>
      <p:ext uri="{BB962C8B-B14F-4D97-AF65-F5344CB8AC3E}">
        <p14:creationId xmlns:p14="http://schemas.microsoft.com/office/powerpoint/2010/main" val="12708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dirty="0">
              <a:cs typeface="Calibri" pitchFamily="34" charset="0"/>
            </a:endParaRPr>
          </a:p>
          <a:p>
            <a:endParaRPr lang="en-US" dirty="0">
              <a:cs typeface="Calibri" pitchFamily="34" charset="0"/>
            </a:endParaRPr>
          </a:p>
          <a:p>
            <a:pPr marL="514350" indent="-288925">
              <a:spcBef>
                <a:spcPts val="600"/>
              </a:spcBef>
              <a:buFont typeface="Courier New" pitchFamily="49" charset="0"/>
              <a:buChar char="o"/>
            </a:pPr>
            <a:endParaRPr lang="en-US" dirty="0">
              <a:cs typeface="Calibri" pitchFamily="34" charset="0"/>
            </a:endParaRPr>
          </a:p>
          <a:p>
            <a:endParaRPr lang="en-US" dirty="0"/>
          </a:p>
        </p:txBody>
      </p:sp>
      <p:sp>
        <p:nvSpPr>
          <p:cNvPr id="7" name="Text Placeholder 6">
            <a:extLst>
              <a:ext uri="{FF2B5EF4-FFF2-40B4-BE49-F238E27FC236}">
                <a16:creationId xmlns:a16="http://schemas.microsoft.com/office/drawing/2014/main" id="{C56BC743-BCFA-60DB-EE48-DFDDC01FF1BE}"/>
              </a:ext>
            </a:extLst>
          </p:cNvPr>
          <p:cNvSpPr>
            <a:spLocks noGrp="1"/>
          </p:cNvSpPr>
          <p:nvPr>
            <p:ph type="body" sz="quarter" idx="11"/>
          </p:nvPr>
        </p:nvSpPr>
        <p:spPr/>
        <p:txBody>
          <a:bodyPr/>
          <a:lstStyle/>
          <a:p>
            <a:r>
              <a:rPr lang="en-US" sz="1800" dirty="0">
                <a:solidFill>
                  <a:schemeClr val="tx1"/>
                </a:solidFill>
                <a:cs typeface="Calibri" pitchFamily="34" charset="0"/>
              </a:rPr>
              <a:t>In Michigan, behavioral health providers (i.e. social workers, psychologists, psychiatrists, etc.) are considered </a:t>
            </a:r>
            <a:r>
              <a:rPr lang="en-US" sz="1800" b="1" dirty="0">
                <a:solidFill>
                  <a:schemeClr val="tx1"/>
                </a:solidFill>
                <a:cs typeface="Calibri" pitchFamily="34" charset="0"/>
              </a:rPr>
              <a:t>mandated reporters</a:t>
            </a:r>
            <a:r>
              <a:rPr lang="en-US" sz="1800" dirty="0">
                <a:solidFill>
                  <a:schemeClr val="tx1"/>
                </a:solidFill>
                <a:cs typeface="Calibri" pitchFamily="34" charset="0"/>
              </a:rPr>
              <a:t>. This means they are legally required to </a:t>
            </a:r>
            <a:r>
              <a:rPr lang="en-US" sz="1800" dirty="0">
                <a:solidFill>
                  <a:schemeClr val="tx1"/>
                </a:solidFill>
              </a:rPr>
              <a:t>report any suspicion of child abuse or neglect to the relevant authorities.</a:t>
            </a:r>
            <a:endParaRPr lang="en-US" sz="1800" dirty="0">
              <a:solidFill>
                <a:schemeClr val="tx1"/>
              </a:solidFill>
              <a:cs typeface="Calibri" pitchFamily="34" charset="0"/>
            </a:endParaRPr>
          </a:p>
          <a:p>
            <a:endParaRPr lang="en-US" sz="1800" dirty="0">
              <a:solidFill>
                <a:schemeClr val="tx1"/>
              </a:solidFill>
              <a:cs typeface="Calibri" pitchFamily="34" charset="0"/>
            </a:endParaRPr>
          </a:p>
          <a:p>
            <a:r>
              <a:rPr lang="en-US" sz="1800" dirty="0">
                <a:solidFill>
                  <a:schemeClr val="tx1"/>
                </a:solidFill>
                <a:cs typeface="Calibri" pitchFamily="34" charset="0"/>
              </a:rPr>
              <a:t>Behavioral health providers must override the minor’s confidentiality and report if:</a:t>
            </a:r>
          </a:p>
          <a:p>
            <a:pPr marL="342900" indent="-342900">
              <a:buFont typeface="Arial" charset="0"/>
              <a:buChar char="•"/>
            </a:pPr>
            <a:r>
              <a:rPr lang="en-US" sz="1800" dirty="0">
                <a:solidFill>
                  <a:schemeClr val="tx1"/>
                </a:solidFill>
                <a:cs typeface="Calibri" pitchFamily="34" charset="0"/>
              </a:rPr>
              <a:t>There is suspicion of abuse by an adult</a:t>
            </a:r>
          </a:p>
          <a:p>
            <a:pPr marL="342900" indent="-342900">
              <a:buFont typeface="Arial" charset="0"/>
              <a:buChar char="•"/>
            </a:pPr>
            <a:r>
              <a:rPr lang="en-US" sz="1800" dirty="0">
                <a:solidFill>
                  <a:schemeClr val="tx1"/>
                </a:solidFill>
                <a:cs typeface="Calibri" pitchFamily="34" charset="0"/>
              </a:rPr>
              <a:t>The minor is a risk to themselves or someone else</a:t>
            </a:r>
          </a:p>
          <a:p>
            <a:pPr marL="342900" indent="-342900">
              <a:buFont typeface="Arial" charset="0"/>
              <a:buChar char="•"/>
            </a:pPr>
            <a:r>
              <a:rPr lang="en-US" sz="1800" dirty="0">
                <a:solidFill>
                  <a:schemeClr val="tx1"/>
                </a:solidFill>
                <a:cs typeface="Calibri" pitchFamily="34" charset="0"/>
              </a:rPr>
              <a:t>The minor is under age 12 and has been sexually active </a:t>
            </a:r>
          </a:p>
          <a:p>
            <a:pPr marL="342900" indent="-342900">
              <a:buFont typeface="Arial" charset="0"/>
              <a:buChar char="•"/>
            </a:pPr>
            <a:endParaRPr lang="en-US" sz="2000" dirty="0">
              <a:cs typeface="Calibri" pitchFamily="34" charset="0"/>
            </a:endParaRPr>
          </a:p>
          <a:p>
            <a:endParaRPr lang="en-US" dirty="0"/>
          </a:p>
        </p:txBody>
      </p:sp>
      <p:sp>
        <p:nvSpPr>
          <p:cNvPr id="3" name="Title 2"/>
          <p:cNvSpPr>
            <a:spLocks noGrp="1"/>
          </p:cNvSpPr>
          <p:nvPr>
            <p:ph type="title"/>
          </p:nvPr>
        </p:nvSpPr>
        <p:spPr/>
        <p:txBody>
          <a:bodyPr/>
          <a:lstStyle/>
          <a:p>
            <a:r>
              <a:rPr lang="en-US" dirty="0"/>
              <a:t>Mandated reporting </a:t>
            </a:r>
          </a:p>
        </p:txBody>
      </p:sp>
    </p:spTree>
    <p:custDataLst>
      <p:tags r:id="rId1"/>
    </p:custDataLst>
    <p:extLst>
      <p:ext uri="{BB962C8B-B14F-4D97-AF65-F5344CB8AC3E}">
        <p14:creationId xmlns:p14="http://schemas.microsoft.com/office/powerpoint/2010/main" val="84374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EA7277-6FC8-43BC-AB4F-C246621E1DA3}"/>
              </a:ext>
            </a:extLst>
          </p:cNvPr>
          <p:cNvSpPr>
            <a:spLocks noGrp="1"/>
          </p:cNvSpPr>
          <p:nvPr>
            <p:ph type="title"/>
          </p:nvPr>
        </p:nvSpPr>
        <p:spPr/>
        <p:txBody>
          <a:bodyPr/>
          <a:lstStyle/>
          <a:p>
            <a:r>
              <a:rPr lang="en-US" dirty="0"/>
              <a:t>A Provider’s Perspective</a:t>
            </a:r>
          </a:p>
        </p:txBody>
      </p:sp>
      <p:pic>
        <p:nvPicPr>
          <p:cNvPr id="5" name="TB_Confidentiality_subbed">
            <a:hlinkClick r:id="" action="ppaction://media"/>
            <a:extLst>
              <a:ext uri="{FF2B5EF4-FFF2-40B4-BE49-F238E27FC236}">
                <a16:creationId xmlns:a16="http://schemas.microsoft.com/office/drawing/2014/main" id="{E4BA0CF9-6B2F-44F2-9DED-85843F3B0D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915" y="962272"/>
            <a:ext cx="7570944" cy="4258656"/>
          </a:xfrm>
          <a:prstGeom prst="rect">
            <a:avLst/>
          </a:prstGeom>
        </p:spPr>
      </p:pic>
    </p:spTree>
    <p:extLst>
      <p:ext uri="{BB962C8B-B14F-4D97-AF65-F5344CB8AC3E}">
        <p14:creationId xmlns:p14="http://schemas.microsoft.com/office/powerpoint/2010/main" val="18151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GIOVANNI, 17 Y/O (he/him)</a:t>
            </a:r>
          </a:p>
        </p:txBody>
      </p:sp>
      <p:sp>
        <p:nvSpPr>
          <p:cNvPr id="8" name="Text Placeholder 10"/>
          <p:cNvSpPr>
            <a:spLocks noGrp="1"/>
          </p:cNvSpPr>
          <p:nvPr>
            <p:ph type="body" sz="quarter" idx="10"/>
          </p:nvPr>
        </p:nvSpPr>
        <p:spPr/>
        <p:txBody>
          <a:bodyPr/>
          <a:lstStyle/>
          <a:p>
            <a:pPr lvl="0" algn="l"/>
            <a:endParaRPr lang="en-US" dirty="0"/>
          </a:p>
        </p:txBody>
      </p:sp>
      <p:sp>
        <p:nvSpPr>
          <p:cNvPr id="3" name="Text Placeholder 2">
            <a:extLst>
              <a:ext uri="{FF2B5EF4-FFF2-40B4-BE49-F238E27FC236}">
                <a16:creationId xmlns:a16="http://schemas.microsoft.com/office/drawing/2014/main" id="{75AC387E-EFEF-3D26-2F85-BFEBE2B40234}"/>
              </a:ext>
            </a:extLst>
          </p:cNvPr>
          <p:cNvSpPr>
            <a:spLocks noGrp="1"/>
          </p:cNvSpPr>
          <p:nvPr>
            <p:ph type="body" sz="quarter" idx="11"/>
          </p:nvPr>
        </p:nvSpPr>
        <p:spPr/>
        <p:txBody>
          <a:bodyPr/>
          <a:lstStyle/>
          <a:p>
            <a:pPr lvl="0" algn="l"/>
            <a:r>
              <a:rPr lang="en-US" sz="1800" b="1" dirty="0">
                <a:solidFill>
                  <a:schemeClr val="tx1"/>
                </a:solidFill>
                <a:latin typeface="+mj-lt"/>
                <a:ea typeface="Calibri"/>
                <a:cs typeface="Times New Roman"/>
              </a:rPr>
              <a:t>PURPOSE OF VISIT</a:t>
            </a:r>
            <a:br>
              <a:rPr lang="en-US" sz="1800" b="1" dirty="0">
                <a:solidFill>
                  <a:schemeClr val="tx1"/>
                </a:solidFill>
                <a:ea typeface="Calibri"/>
                <a:cs typeface="Times New Roman"/>
              </a:rPr>
            </a:br>
            <a:r>
              <a:rPr lang="en-US" sz="1800" dirty="0">
                <a:solidFill>
                  <a:schemeClr val="tx1"/>
                </a:solidFill>
                <a:ea typeface="Calibri"/>
                <a:cs typeface="Times New Roman"/>
              </a:rPr>
              <a:t>Follow-up</a:t>
            </a:r>
            <a:r>
              <a:rPr lang="en-US" sz="1800" b="1" dirty="0">
                <a:solidFill>
                  <a:schemeClr val="tx1"/>
                </a:solidFill>
                <a:ea typeface="Calibri"/>
                <a:cs typeface="Times New Roman"/>
              </a:rPr>
              <a:t> </a:t>
            </a:r>
            <a:r>
              <a:rPr lang="en-US" sz="1800" dirty="0">
                <a:solidFill>
                  <a:schemeClr val="tx1"/>
                </a:solidFill>
                <a:ea typeface="Calibri"/>
                <a:cs typeface="Times New Roman"/>
              </a:rPr>
              <a:t>therapy appointment</a:t>
            </a:r>
          </a:p>
          <a:p>
            <a:pPr lvl="0" algn="l"/>
            <a:r>
              <a:rPr lang="en-US" sz="2000" b="1" dirty="0">
                <a:solidFill>
                  <a:schemeClr val="tx1"/>
                </a:solidFill>
                <a:latin typeface="+mj-lt"/>
                <a:ea typeface="Calibri"/>
                <a:cs typeface="Times New Roman"/>
              </a:rPr>
              <a:t>ISSUE THAT EMERGES THROUGH CLINICIAN INTERVIEW</a:t>
            </a:r>
            <a:br>
              <a:rPr lang="en-US" sz="1800" b="1" dirty="0">
                <a:solidFill>
                  <a:schemeClr val="tx1"/>
                </a:solidFill>
                <a:ea typeface="Calibri"/>
                <a:cs typeface="Times New Roman"/>
              </a:rPr>
            </a:br>
            <a:r>
              <a:rPr lang="en-US" sz="1800" dirty="0">
                <a:solidFill>
                  <a:schemeClr val="tx1"/>
                </a:solidFill>
                <a:ea typeface="Calibri"/>
                <a:cs typeface="Times New Roman"/>
              </a:rPr>
              <a:t>Discloses currently experiencing suicidal thoughts and has a plan for acting on those thoughts.</a:t>
            </a:r>
            <a:endParaRPr lang="en-US" sz="1800" b="1" cap="all" dirty="0">
              <a:solidFill>
                <a:schemeClr val="tx1"/>
              </a:solidFill>
              <a:latin typeface="+mj-lt"/>
              <a:ea typeface="Calibri"/>
              <a:cs typeface="Times New Roman"/>
            </a:endParaRPr>
          </a:p>
          <a:p>
            <a:pPr lvl="0" algn="l"/>
            <a:r>
              <a:rPr lang="en-US" sz="2000" b="1" dirty="0">
                <a:solidFill>
                  <a:schemeClr val="tx1"/>
                </a:solidFill>
                <a:latin typeface="+mj-lt"/>
                <a:ea typeface="Calibri"/>
                <a:cs typeface="Times New Roman"/>
              </a:rPr>
              <a:t>PARENT INFORMATION</a:t>
            </a:r>
            <a:br>
              <a:rPr lang="en-US" sz="1800" b="1" dirty="0">
                <a:solidFill>
                  <a:schemeClr val="tx1"/>
                </a:solidFill>
                <a:ea typeface="Calibri"/>
                <a:cs typeface="Times New Roman"/>
              </a:rPr>
            </a:br>
            <a:r>
              <a:rPr lang="en-US" sz="1800" dirty="0">
                <a:solidFill>
                  <a:schemeClr val="tx1"/>
                </a:solidFill>
                <a:ea typeface="Calibri"/>
                <a:cs typeface="Times New Roman"/>
              </a:rPr>
              <a:t>Doesn’t want to concern or disappoint family.</a:t>
            </a:r>
            <a:endParaRPr lang="en-US" dirty="0">
              <a:solidFill>
                <a:schemeClr val="tx1"/>
              </a:solidFill>
            </a:endParaRPr>
          </a:p>
          <a:p>
            <a:endParaRPr lang="en-US" b="1" dirty="0"/>
          </a:p>
        </p:txBody>
      </p:sp>
      <p:sp>
        <p:nvSpPr>
          <p:cNvPr id="9" name="TextBox 8"/>
          <p:cNvSpPr txBox="1"/>
          <p:nvPr/>
        </p:nvSpPr>
        <p:spPr>
          <a:xfrm>
            <a:off x="129160" y="3705254"/>
            <a:ext cx="4749227" cy="1477328"/>
          </a:xfrm>
          <a:prstGeom prst="rect">
            <a:avLst/>
          </a:prstGeom>
          <a:noFill/>
        </p:spPr>
        <p:txBody>
          <a:bodyPr wrap="square" rtlCol="0">
            <a:spAutoFit/>
          </a:bodyPr>
          <a:lstStyle/>
          <a:p>
            <a:pPr marL="119063" lvl="0" algn="ctr"/>
            <a:r>
              <a:rPr lang="en-US" sz="1800" i="1" dirty="0"/>
              <a:t>Does the behavioral health provider have to disclose this information to Giovanni’s parents?</a:t>
            </a:r>
          </a:p>
          <a:p>
            <a:pPr marL="119063" lvl="0" algn="ctr"/>
            <a:endParaRPr lang="en-US" sz="1800" i="1" dirty="0"/>
          </a:p>
          <a:p>
            <a:pPr marL="119063" lvl="0" algn="ctr"/>
            <a:r>
              <a:rPr lang="en-US" sz="1800" i="1" dirty="0"/>
              <a:t>What does breaking confidentiality look like?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213" y="846833"/>
            <a:ext cx="1910756" cy="2885241"/>
          </a:xfrm>
          <a:prstGeom prst="rect">
            <a:avLst/>
          </a:prstGeom>
        </p:spPr>
      </p:pic>
    </p:spTree>
    <p:extLst>
      <p:ext uri="{BB962C8B-B14F-4D97-AF65-F5344CB8AC3E}">
        <p14:creationId xmlns:p14="http://schemas.microsoft.com/office/powerpoint/2010/main" val="196893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2" name="TextBox 1"/>
          <p:cNvSpPr txBox="1"/>
          <p:nvPr/>
        </p:nvSpPr>
        <p:spPr>
          <a:xfrm>
            <a:off x="3962142" y="5065295"/>
            <a:ext cx="1933543" cy="246221"/>
          </a:xfrm>
          <a:prstGeom prst="rect">
            <a:avLst/>
          </a:prstGeom>
          <a:noFill/>
        </p:spPr>
        <p:txBody>
          <a:bodyPr wrap="none" rtlCol="0">
            <a:spAutoFit/>
          </a:bodyPr>
          <a:lstStyle/>
          <a:p>
            <a:r>
              <a:rPr lang="en-US" sz="1000" dirty="0">
                <a:solidFill>
                  <a:schemeClr val="bg1"/>
                </a:solidFill>
              </a:rPr>
              <a:t>For educational purposes only.</a:t>
            </a:r>
          </a:p>
        </p:txBody>
      </p:sp>
      <p:sp>
        <p:nvSpPr>
          <p:cNvPr id="5" name="TextBox 4">
            <a:extLst>
              <a:ext uri="{FF2B5EF4-FFF2-40B4-BE49-F238E27FC236}">
                <a16:creationId xmlns:a16="http://schemas.microsoft.com/office/drawing/2014/main" id="{E2E96B32-1628-6E8B-E1E0-6111D27B8A26}"/>
              </a:ext>
            </a:extLst>
          </p:cNvPr>
          <p:cNvSpPr txBox="1"/>
          <p:nvPr/>
        </p:nvSpPr>
        <p:spPr>
          <a:xfrm>
            <a:off x="4420113" y="3338130"/>
            <a:ext cx="4787283" cy="646331"/>
          </a:xfrm>
          <a:prstGeom prst="rect">
            <a:avLst/>
          </a:prstGeom>
          <a:noFill/>
        </p:spPr>
        <p:txBody>
          <a:bodyPr wrap="square">
            <a:spAutoFit/>
          </a:bodyPr>
          <a:lstStyle>
            <a:defPPr>
              <a:defRPr lang="en-US"/>
            </a:defPPr>
            <a:lvl1pPr marL="0" algn="l" defTabSz="731611" rtl="0" eaLnBrk="1" latinLnBrk="0" hangingPunct="1">
              <a:defRPr sz="1440" kern="1200">
                <a:solidFill>
                  <a:schemeClr val="tx1"/>
                </a:solidFill>
                <a:latin typeface="+mn-lt"/>
                <a:ea typeface="+mn-ea"/>
                <a:cs typeface="+mn-cs"/>
              </a:defRPr>
            </a:lvl1pPr>
            <a:lvl2pPr marL="365806" algn="l" defTabSz="731611" rtl="0" eaLnBrk="1" latinLnBrk="0" hangingPunct="1">
              <a:defRPr sz="1440" kern="1200">
                <a:solidFill>
                  <a:schemeClr val="tx1"/>
                </a:solidFill>
                <a:latin typeface="+mn-lt"/>
                <a:ea typeface="+mn-ea"/>
                <a:cs typeface="+mn-cs"/>
              </a:defRPr>
            </a:lvl2pPr>
            <a:lvl3pPr marL="731611" algn="l" defTabSz="731611" rtl="0" eaLnBrk="1" latinLnBrk="0" hangingPunct="1">
              <a:defRPr sz="1440" kern="1200">
                <a:solidFill>
                  <a:schemeClr val="tx1"/>
                </a:solidFill>
                <a:latin typeface="+mn-lt"/>
                <a:ea typeface="+mn-ea"/>
                <a:cs typeface="+mn-cs"/>
              </a:defRPr>
            </a:lvl3pPr>
            <a:lvl4pPr marL="1097417" algn="l" defTabSz="731611" rtl="0" eaLnBrk="1" latinLnBrk="0" hangingPunct="1">
              <a:defRPr sz="1440" kern="1200">
                <a:solidFill>
                  <a:schemeClr val="tx1"/>
                </a:solidFill>
                <a:latin typeface="+mn-lt"/>
                <a:ea typeface="+mn-ea"/>
                <a:cs typeface="+mn-cs"/>
              </a:defRPr>
            </a:lvl4pPr>
            <a:lvl5pPr marL="1463223" algn="l" defTabSz="731611" rtl="0" eaLnBrk="1" latinLnBrk="0" hangingPunct="1">
              <a:defRPr sz="1440" kern="1200">
                <a:solidFill>
                  <a:schemeClr val="tx1"/>
                </a:solidFill>
                <a:latin typeface="+mn-lt"/>
                <a:ea typeface="+mn-ea"/>
                <a:cs typeface="+mn-cs"/>
              </a:defRPr>
            </a:lvl5pPr>
            <a:lvl6pPr marL="1829029" algn="l" defTabSz="731611" rtl="0" eaLnBrk="1" latinLnBrk="0" hangingPunct="1">
              <a:defRPr sz="1440" kern="1200">
                <a:solidFill>
                  <a:schemeClr val="tx1"/>
                </a:solidFill>
                <a:latin typeface="+mn-lt"/>
                <a:ea typeface="+mn-ea"/>
                <a:cs typeface="+mn-cs"/>
              </a:defRPr>
            </a:lvl6pPr>
            <a:lvl7pPr marL="2194834" algn="l" defTabSz="731611" rtl="0" eaLnBrk="1" latinLnBrk="0" hangingPunct="1">
              <a:defRPr sz="1440" kern="1200">
                <a:solidFill>
                  <a:schemeClr val="tx1"/>
                </a:solidFill>
                <a:latin typeface="+mn-lt"/>
                <a:ea typeface="+mn-ea"/>
                <a:cs typeface="+mn-cs"/>
              </a:defRPr>
            </a:lvl7pPr>
            <a:lvl8pPr marL="2560640" algn="l" defTabSz="731611" rtl="0" eaLnBrk="1" latinLnBrk="0" hangingPunct="1">
              <a:defRPr sz="1440" kern="1200">
                <a:solidFill>
                  <a:schemeClr val="tx1"/>
                </a:solidFill>
                <a:latin typeface="+mn-lt"/>
                <a:ea typeface="+mn-ea"/>
                <a:cs typeface="+mn-cs"/>
              </a:defRPr>
            </a:lvl8pPr>
            <a:lvl9pPr marL="2926446" algn="l" defTabSz="731611" rtl="0" eaLnBrk="1" latinLnBrk="0" hangingPunct="1">
              <a:defRPr sz="1440" kern="1200">
                <a:solidFill>
                  <a:schemeClr val="tx1"/>
                </a:solidFill>
                <a:latin typeface="+mn-lt"/>
                <a:ea typeface="+mn-ea"/>
                <a:cs typeface="+mn-cs"/>
              </a:defRPr>
            </a:lvl9pPr>
          </a:lstStyle>
          <a:p>
            <a:pPr marR="0" lvl="0" algn="ctr">
              <a:spcBef>
                <a:spcPts val="0"/>
              </a:spcBef>
              <a:spcAft>
                <a:spcPts val="0"/>
              </a:spcAft>
            </a:pPr>
            <a:r>
              <a:rPr lang="en-US" sz="1200" i="1" dirty="0">
                <a:effectLst/>
                <a:latin typeface="Roboto" panose="02000000000000000000" pitchFamily="2" charset="0"/>
                <a:ea typeface="Roboto" panose="02000000000000000000" pitchFamily="2" charset="0"/>
                <a:cs typeface="Times New Roman" panose="02020603050405020304" pitchFamily="18" charset="0"/>
              </a:rPr>
              <a:t>Supported by funds from the Center of Medicare and Medicaid Services through the Michigan Department of Health and Human Services.</a:t>
            </a:r>
          </a:p>
        </p:txBody>
      </p:sp>
    </p:spTree>
    <p:custDataLst>
      <p:tags r:id="rId1"/>
    </p:custDataLst>
    <p:extLst>
      <p:ext uri="{BB962C8B-B14F-4D97-AF65-F5344CB8AC3E}">
        <p14:creationId xmlns:p14="http://schemas.microsoft.com/office/powerpoint/2010/main" val="368014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SLIDE_COUNT" val="12"/>
  <p:tag name="KPI_PID" val="39cedd3a-e14e-41a6-be35-5193fbcc8471"/>
  <p:tag name="KPI_VERSION" val="2.5.17096.6"/>
  <p:tag name="KPIRECOVERYID" val="cca99c49-bc28-4ab8-b82c-662a2ccd6503"/>
  <p:tag name="KPI_STORAGE" val="&lt;keypoint&quot;&quot;&lt;transceivers&quot;&quot;&lt;t(@id:1@tt:InnovisionBase@n:Transceiver 2)&quot;&quot;&lt;f(@id:c)&quot;1&quot;&gt;&lt;f(@id:comType)&quot;Usb&quot;&gt;&lt;f(@id:com)&quot;7B07C8&quot;&gt;&lt;f(@id:bl)&quot;Normal&quot;&gt;&lt;f(@id:dm)&quot;false&quot;&gt;&lt;f(@id:dp)&quot;false&quot;&gt;&lt;f(@id:kMin)&quot;1&quot;&gt;&lt;f(@id:kMax)&quot;100&quot;&gt;&lt;f(@id:pt)&quot;Off&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xt w/Pic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xt w/Vide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xt w/Vide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14B83B7B97544DAD0819E2A91B259C" ma:contentTypeVersion="2" ma:contentTypeDescription="Create a new document." ma:contentTypeScope="" ma:versionID="5690449210c56b7a0cb7de66317f00e2">
  <xsd:schema xmlns:xsd="http://www.w3.org/2001/XMLSchema" xmlns:xs="http://www.w3.org/2001/XMLSchema" xmlns:p="http://schemas.microsoft.com/office/2006/metadata/properties" xmlns:ns2="06384dcc-0cdc-498a-a7bd-67cf6bcf7cd5" targetNamespace="http://schemas.microsoft.com/office/2006/metadata/properties" ma:root="true" ma:fieldsID="94ef254c7c0a70c41595d08c7c0e6965" ns2:_="">
    <xsd:import namespace="06384dcc-0cdc-498a-a7bd-67cf6bcf7cd5"/>
    <xsd:element name="properties">
      <xsd:complexType>
        <xsd:sequence>
          <xsd:element name="documentManagement">
            <xsd:complexType>
              <xsd:all>
                <xsd:element ref="ns2:SharedWithDetails"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84dcc-0cdc-498a-a7bd-67cf6bcf7cd5"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8CA53-D3BE-4A35-9EB7-A8B2D3C173F7}">
  <ds:schemaRef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06384dcc-0cdc-498a-a7bd-67cf6bcf7cd5"/>
    <ds:schemaRef ds:uri="http://www.w3.org/XML/1998/namespace"/>
    <ds:schemaRef ds:uri="http://purl.org/dc/dcmitype/"/>
  </ds:schemaRefs>
</ds:datastoreItem>
</file>

<file path=customXml/itemProps2.xml><?xml version="1.0" encoding="utf-8"?>
<ds:datastoreItem xmlns:ds="http://schemas.openxmlformats.org/officeDocument/2006/customXml" ds:itemID="{B43CAC50-BCFC-4E15-9D66-8677706D06B4}">
  <ds:schemaRefs>
    <ds:schemaRef ds:uri="http://schemas.microsoft.com/sharepoint/v3/contenttype/forms"/>
  </ds:schemaRefs>
</ds:datastoreItem>
</file>

<file path=customXml/itemProps3.xml><?xml version="1.0" encoding="utf-8"?>
<ds:datastoreItem xmlns:ds="http://schemas.openxmlformats.org/officeDocument/2006/customXml" ds:itemID="{2D3EAE89-1668-4FF6-9ABA-078F35A50A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84dcc-0cdc-498a-a7bd-67cf6bcf7c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5969</TotalTime>
  <Words>1990</Words>
  <Application>Microsoft Office PowerPoint</Application>
  <PresentationFormat>Custom</PresentationFormat>
  <Paragraphs>150</Paragraphs>
  <Slides>9</Slides>
  <Notes>9</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vt:i4>
      </vt:variant>
    </vt:vector>
  </HeadingPairs>
  <TitlesOfParts>
    <vt:vector size="19" baseType="lpstr">
      <vt:lpstr>Arial</vt:lpstr>
      <vt:lpstr>Calibri</vt:lpstr>
      <vt:lpstr>Courier New</vt:lpstr>
      <vt:lpstr>Roboto</vt:lpstr>
      <vt:lpstr>Roboto Condensed</vt:lpstr>
      <vt:lpstr>1_Title</vt:lpstr>
      <vt:lpstr>1_Text Only</vt:lpstr>
      <vt:lpstr>1_Text w/Pictures</vt:lpstr>
      <vt:lpstr>1_Text w/Video</vt:lpstr>
      <vt:lpstr>Text w/Video</vt:lpstr>
      <vt:lpstr>Michigan Confidentiality and Minor Consent Laws for Behavioral health </vt:lpstr>
      <vt:lpstr>CASE SCENARIO: GIOVANNI, 17 Y/O (he/him)</vt:lpstr>
      <vt:lpstr>MI Law: Consent Exceptions </vt:lpstr>
      <vt:lpstr>MI LAW: Confidentiality/Minor Consent</vt:lpstr>
      <vt:lpstr>Confidentiality/Minor Consent for mental health care</vt:lpstr>
      <vt:lpstr>Mandated reporting </vt:lpstr>
      <vt:lpstr>A Provider’s Perspective</vt:lpstr>
      <vt:lpstr>CASE SCENARIO: GIOVANNI, 17 Y/O (he/him)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Cori Kocher</dc:creator>
  <cp:lastModifiedBy>Liu, Gina</cp:lastModifiedBy>
  <cp:revision>400</cp:revision>
  <dcterms:created xsi:type="dcterms:W3CDTF">2016-12-02T20:56:01Z</dcterms:created>
  <dcterms:modified xsi:type="dcterms:W3CDTF">2023-04-13T17:59:28Z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0x010100CB14B83B7B97544DAD0819E2A91B259C</vt:lpwstr>
  </property>
</Properties>
</file>